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6459200" cy="32918400"/>
  <p:notesSz cx="6858000" cy="9144000"/>
  <p:defaultTextStyle>
    <a:defPPr>
      <a:defRPr lang="en-US"/>
    </a:defPPr>
    <a:lvl1pPr marL="0" algn="l" defTabSz="2821564" rtl="0" eaLnBrk="1" latinLnBrk="0" hangingPunct="1">
      <a:defRPr sz="5600" kern="1200">
        <a:solidFill>
          <a:schemeClr val="tx1"/>
        </a:solidFill>
        <a:latin typeface="+mn-lt"/>
        <a:ea typeface="+mn-ea"/>
        <a:cs typeface="+mn-cs"/>
      </a:defRPr>
    </a:lvl1pPr>
    <a:lvl2pPr marL="1410782" algn="l" defTabSz="2821564" rtl="0" eaLnBrk="1" latinLnBrk="0" hangingPunct="1">
      <a:defRPr sz="5600" kern="1200">
        <a:solidFill>
          <a:schemeClr val="tx1"/>
        </a:solidFill>
        <a:latin typeface="+mn-lt"/>
        <a:ea typeface="+mn-ea"/>
        <a:cs typeface="+mn-cs"/>
      </a:defRPr>
    </a:lvl2pPr>
    <a:lvl3pPr marL="2821564" algn="l" defTabSz="2821564" rtl="0" eaLnBrk="1" latinLnBrk="0" hangingPunct="1">
      <a:defRPr sz="5600" kern="1200">
        <a:solidFill>
          <a:schemeClr val="tx1"/>
        </a:solidFill>
        <a:latin typeface="+mn-lt"/>
        <a:ea typeface="+mn-ea"/>
        <a:cs typeface="+mn-cs"/>
      </a:defRPr>
    </a:lvl3pPr>
    <a:lvl4pPr marL="4232346" algn="l" defTabSz="2821564" rtl="0" eaLnBrk="1" latinLnBrk="0" hangingPunct="1">
      <a:defRPr sz="5600" kern="1200">
        <a:solidFill>
          <a:schemeClr val="tx1"/>
        </a:solidFill>
        <a:latin typeface="+mn-lt"/>
        <a:ea typeface="+mn-ea"/>
        <a:cs typeface="+mn-cs"/>
      </a:defRPr>
    </a:lvl4pPr>
    <a:lvl5pPr marL="5643128" algn="l" defTabSz="2821564" rtl="0" eaLnBrk="1" latinLnBrk="0" hangingPunct="1">
      <a:defRPr sz="5600" kern="1200">
        <a:solidFill>
          <a:schemeClr val="tx1"/>
        </a:solidFill>
        <a:latin typeface="+mn-lt"/>
        <a:ea typeface="+mn-ea"/>
        <a:cs typeface="+mn-cs"/>
      </a:defRPr>
    </a:lvl5pPr>
    <a:lvl6pPr marL="7053910" algn="l" defTabSz="2821564" rtl="0" eaLnBrk="1" latinLnBrk="0" hangingPunct="1">
      <a:defRPr sz="5600" kern="1200">
        <a:solidFill>
          <a:schemeClr val="tx1"/>
        </a:solidFill>
        <a:latin typeface="+mn-lt"/>
        <a:ea typeface="+mn-ea"/>
        <a:cs typeface="+mn-cs"/>
      </a:defRPr>
    </a:lvl6pPr>
    <a:lvl7pPr marL="8464692" algn="l" defTabSz="2821564" rtl="0" eaLnBrk="1" latinLnBrk="0" hangingPunct="1">
      <a:defRPr sz="5600" kern="1200">
        <a:solidFill>
          <a:schemeClr val="tx1"/>
        </a:solidFill>
        <a:latin typeface="+mn-lt"/>
        <a:ea typeface="+mn-ea"/>
        <a:cs typeface="+mn-cs"/>
      </a:defRPr>
    </a:lvl7pPr>
    <a:lvl8pPr marL="9875474" algn="l" defTabSz="2821564" rtl="0" eaLnBrk="1" latinLnBrk="0" hangingPunct="1">
      <a:defRPr sz="5600" kern="1200">
        <a:solidFill>
          <a:schemeClr val="tx1"/>
        </a:solidFill>
        <a:latin typeface="+mn-lt"/>
        <a:ea typeface="+mn-ea"/>
        <a:cs typeface="+mn-cs"/>
      </a:defRPr>
    </a:lvl8pPr>
    <a:lvl9pPr marL="11286256" algn="l" defTabSz="2821564" rtl="0" eaLnBrk="1" latinLnBrk="0" hangingPunct="1">
      <a:defRPr sz="56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oss, Melissa" initials="MMR"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0000"/>
    <a:srgbClr val="CC0000"/>
    <a:srgbClr val="FFFFCC"/>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911" autoAdjust="0"/>
  </p:normalViewPr>
  <p:slideViewPr>
    <p:cSldViewPr>
      <p:cViewPr>
        <p:scale>
          <a:sx n="60" d="100"/>
          <a:sy n="60" d="100"/>
        </p:scale>
        <p:origin x="-1520" y="632"/>
      </p:cViewPr>
      <p:guideLst>
        <p:guide orient="horz" pos="10368"/>
        <p:guide pos="518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interSettings" Target="printerSettings/printerSettings1.bin"/><Relationship Id="rId4" Type="http://schemas.openxmlformats.org/officeDocument/2006/relationships/commentAuthors" Target="commentAuthors.xml"/><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34440" y="10226042"/>
            <a:ext cx="139903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2468880" y="18653760"/>
            <a:ext cx="11521440" cy="8412480"/>
          </a:xfrm>
        </p:spPr>
        <p:txBody>
          <a:bodyPr/>
          <a:lstStyle>
            <a:lvl1pPr marL="0" indent="0" algn="ctr">
              <a:buNone/>
              <a:defRPr>
                <a:solidFill>
                  <a:schemeClr val="tx1">
                    <a:tint val="75000"/>
                  </a:schemeClr>
                </a:solidFill>
              </a:defRPr>
            </a:lvl1pPr>
            <a:lvl2pPr marL="1410782" indent="0" algn="ctr">
              <a:buNone/>
              <a:defRPr>
                <a:solidFill>
                  <a:schemeClr val="tx1">
                    <a:tint val="75000"/>
                  </a:schemeClr>
                </a:solidFill>
              </a:defRPr>
            </a:lvl2pPr>
            <a:lvl3pPr marL="2821564" indent="0" algn="ctr">
              <a:buNone/>
              <a:defRPr>
                <a:solidFill>
                  <a:schemeClr val="tx1">
                    <a:tint val="75000"/>
                  </a:schemeClr>
                </a:solidFill>
              </a:defRPr>
            </a:lvl3pPr>
            <a:lvl4pPr marL="4232346" indent="0" algn="ctr">
              <a:buNone/>
              <a:defRPr>
                <a:solidFill>
                  <a:schemeClr val="tx1">
                    <a:tint val="75000"/>
                  </a:schemeClr>
                </a:solidFill>
              </a:defRPr>
            </a:lvl4pPr>
            <a:lvl5pPr marL="5643128" indent="0" algn="ctr">
              <a:buNone/>
              <a:defRPr>
                <a:solidFill>
                  <a:schemeClr val="tx1">
                    <a:tint val="75000"/>
                  </a:schemeClr>
                </a:solidFill>
              </a:defRPr>
            </a:lvl5pPr>
            <a:lvl6pPr marL="7053910" indent="0" algn="ctr">
              <a:buNone/>
              <a:defRPr>
                <a:solidFill>
                  <a:schemeClr val="tx1">
                    <a:tint val="75000"/>
                  </a:schemeClr>
                </a:solidFill>
              </a:defRPr>
            </a:lvl6pPr>
            <a:lvl7pPr marL="8464692" indent="0" algn="ctr">
              <a:buNone/>
              <a:defRPr>
                <a:solidFill>
                  <a:schemeClr val="tx1">
                    <a:tint val="75000"/>
                  </a:schemeClr>
                </a:solidFill>
              </a:defRPr>
            </a:lvl7pPr>
            <a:lvl8pPr marL="9875474" indent="0" algn="ctr">
              <a:buNone/>
              <a:defRPr>
                <a:solidFill>
                  <a:schemeClr val="tx1">
                    <a:tint val="75000"/>
                  </a:schemeClr>
                </a:solidFill>
              </a:defRPr>
            </a:lvl8pPr>
            <a:lvl9pPr marL="11286256"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FCF6308-9B81-475D-BF81-0EDAEE13BC36}" type="datetimeFigureOut">
              <a:rPr lang="en-US" smtClean="0"/>
              <a:t>10/21/15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28385946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CF6308-9B81-475D-BF81-0EDAEE13BC36}" type="datetimeFigureOut">
              <a:rPr lang="en-US" smtClean="0"/>
              <a:t>10/21/15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38399630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479829" y="6324600"/>
            <a:ext cx="6666547" cy="1348206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80186" y="6324600"/>
            <a:ext cx="19725323" cy="1348206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CF6308-9B81-475D-BF81-0EDAEE13BC36}" type="datetimeFigureOut">
              <a:rPr lang="en-US" smtClean="0"/>
              <a:t>10/21/15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1994498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FCF6308-9B81-475D-BF81-0EDAEE13BC36}" type="datetimeFigureOut">
              <a:rPr lang="en-US" smtClean="0"/>
              <a:t>10/21/15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2619856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300163" y="21153122"/>
            <a:ext cx="13990320" cy="6537960"/>
          </a:xfrm>
        </p:spPr>
        <p:txBody>
          <a:bodyPr anchor="t"/>
          <a:lstStyle>
            <a:lvl1pPr algn="l">
              <a:defRPr sz="12300" b="1" cap="all"/>
            </a:lvl1pPr>
          </a:lstStyle>
          <a:p>
            <a:r>
              <a:rPr lang="en-US" smtClean="0"/>
              <a:t>Click to edit Master title style</a:t>
            </a:r>
            <a:endParaRPr lang="en-US"/>
          </a:p>
        </p:txBody>
      </p:sp>
      <p:sp>
        <p:nvSpPr>
          <p:cNvPr id="3" name="Text Placeholder 2"/>
          <p:cNvSpPr>
            <a:spLocks noGrp="1"/>
          </p:cNvSpPr>
          <p:nvPr>
            <p:ph type="body" idx="1"/>
          </p:nvPr>
        </p:nvSpPr>
        <p:spPr>
          <a:xfrm>
            <a:off x="1300163" y="13952225"/>
            <a:ext cx="13990320" cy="7200898"/>
          </a:xfrm>
        </p:spPr>
        <p:txBody>
          <a:bodyPr anchor="b"/>
          <a:lstStyle>
            <a:lvl1pPr marL="0" indent="0">
              <a:buNone/>
              <a:defRPr sz="6200">
                <a:solidFill>
                  <a:schemeClr val="tx1">
                    <a:tint val="75000"/>
                  </a:schemeClr>
                </a:solidFill>
              </a:defRPr>
            </a:lvl1pPr>
            <a:lvl2pPr marL="1410782" indent="0">
              <a:buNone/>
              <a:defRPr sz="5600">
                <a:solidFill>
                  <a:schemeClr val="tx1">
                    <a:tint val="75000"/>
                  </a:schemeClr>
                </a:solidFill>
              </a:defRPr>
            </a:lvl2pPr>
            <a:lvl3pPr marL="2821564" indent="0">
              <a:buNone/>
              <a:defRPr sz="4900">
                <a:solidFill>
                  <a:schemeClr val="tx1">
                    <a:tint val="75000"/>
                  </a:schemeClr>
                </a:solidFill>
              </a:defRPr>
            </a:lvl3pPr>
            <a:lvl4pPr marL="4232346" indent="0">
              <a:buNone/>
              <a:defRPr sz="4300">
                <a:solidFill>
                  <a:schemeClr val="tx1">
                    <a:tint val="75000"/>
                  </a:schemeClr>
                </a:solidFill>
              </a:defRPr>
            </a:lvl4pPr>
            <a:lvl5pPr marL="5643128" indent="0">
              <a:buNone/>
              <a:defRPr sz="4300">
                <a:solidFill>
                  <a:schemeClr val="tx1">
                    <a:tint val="75000"/>
                  </a:schemeClr>
                </a:solidFill>
              </a:defRPr>
            </a:lvl5pPr>
            <a:lvl6pPr marL="7053910" indent="0">
              <a:buNone/>
              <a:defRPr sz="4300">
                <a:solidFill>
                  <a:schemeClr val="tx1">
                    <a:tint val="75000"/>
                  </a:schemeClr>
                </a:solidFill>
              </a:defRPr>
            </a:lvl6pPr>
            <a:lvl7pPr marL="8464692" indent="0">
              <a:buNone/>
              <a:defRPr sz="4300">
                <a:solidFill>
                  <a:schemeClr val="tx1">
                    <a:tint val="75000"/>
                  </a:schemeClr>
                </a:solidFill>
              </a:defRPr>
            </a:lvl7pPr>
            <a:lvl8pPr marL="9875474" indent="0">
              <a:buNone/>
              <a:defRPr sz="4300">
                <a:solidFill>
                  <a:schemeClr val="tx1">
                    <a:tint val="75000"/>
                  </a:schemeClr>
                </a:solidFill>
              </a:defRPr>
            </a:lvl8pPr>
            <a:lvl9pPr marL="11286256" indent="0">
              <a:buNone/>
              <a:defRPr sz="43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FCF6308-9B81-475D-BF81-0EDAEE13BC36}" type="datetimeFigureOut">
              <a:rPr lang="en-US" smtClean="0"/>
              <a:t>10/21/15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30143187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480186" y="36865560"/>
            <a:ext cx="13195935" cy="104279702"/>
          </a:xfrm>
        </p:spPr>
        <p:txBody>
          <a:bodyPr/>
          <a:lstStyle>
            <a:lvl1pPr>
              <a:defRPr sz="8600"/>
            </a:lvl1pPr>
            <a:lvl2pPr>
              <a:defRPr sz="7400"/>
            </a:lvl2pPr>
            <a:lvl3pPr>
              <a:defRPr sz="6200"/>
            </a:lvl3pPr>
            <a:lvl4pPr>
              <a:defRPr sz="5600"/>
            </a:lvl4pPr>
            <a:lvl5pPr>
              <a:defRPr sz="5600"/>
            </a:lvl5pPr>
            <a:lvl6pPr>
              <a:defRPr sz="5600"/>
            </a:lvl6pPr>
            <a:lvl7pPr>
              <a:defRPr sz="5600"/>
            </a:lvl7pPr>
            <a:lvl8pPr>
              <a:defRPr sz="5600"/>
            </a:lvl8pPr>
            <a:lvl9pPr>
              <a:defRPr sz="5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4950441" y="36865560"/>
            <a:ext cx="13195935" cy="104279702"/>
          </a:xfrm>
        </p:spPr>
        <p:txBody>
          <a:bodyPr/>
          <a:lstStyle>
            <a:lvl1pPr>
              <a:defRPr sz="8600"/>
            </a:lvl1pPr>
            <a:lvl2pPr>
              <a:defRPr sz="7400"/>
            </a:lvl2pPr>
            <a:lvl3pPr>
              <a:defRPr sz="6200"/>
            </a:lvl3pPr>
            <a:lvl4pPr>
              <a:defRPr sz="5600"/>
            </a:lvl4pPr>
            <a:lvl5pPr>
              <a:defRPr sz="5600"/>
            </a:lvl5pPr>
            <a:lvl6pPr>
              <a:defRPr sz="5600"/>
            </a:lvl6pPr>
            <a:lvl7pPr>
              <a:defRPr sz="5600"/>
            </a:lvl7pPr>
            <a:lvl8pPr>
              <a:defRPr sz="5600"/>
            </a:lvl8pPr>
            <a:lvl9pPr>
              <a:defRPr sz="5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FCF6308-9B81-475D-BF81-0EDAEE13BC36}" type="datetimeFigureOut">
              <a:rPr lang="en-US" smtClean="0"/>
              <a:t>10/21/15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15140668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22960" y="1318262"/>
            <a:ext cx="148132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7368542"/>
            <a:ext cx="7272338" cy="3070858"/>
          </a:xfrm>
        </p:spPr>
        <p:txBody>
          <a:bodyPr anchor="b"/>
          <a:lstStyle>
            <a:lvl1pPr marL="0" indent="0">
              <a:buNone/>
              <a:defRPr sz="7400" b="1"/>
            </a:lvl1pPr>
            <a:lvl2pPr marL="1410782" indent="0">
              <a:buNone/>
              <a:defRPr sz="6200" b="1"/>
            </a:lvl2pPr>
            <a:lvl3pPr marL="2821564" indent="0">
              <a:buNone/>
              <a:defRPr sz="5600" b="1"/>
            </a:lvl3pPr>
            <a:lvl4pPr marL="4232346" indent="0">
              <a:buNone/>
              <a:defRPr sz="4900" b="1"/>
            </a:lvl4pPr>
            <a:lvl5pPr marL="5643128" indent="0">
              <a:buNone/>
              <a:defRPr sz="4900" b="1"/>
            </a:lvl5pPr>
            <a:lvl6pPr marL="7053910" indent="0">
              <a:buNone/>
              <a:defRPr sz="4900" b="1"/>
            </a:lvl6pPr>
            <a:lvl7pPr marL="8464692" indent="0">
              <a:buNone/>
              <a:defRPr sz="4900" b="1"/>
            </a:lvl7pPr>
            <a:lvl8pPr marL="9875474" indent="0">
              <a:buNone/>
              <a:defRPr sz="4900" b="1"/>
            </a:lvl8pPr>
            <a:lvl9pPr marL="11286256" indent="0">
              <a:buNone/>
              <a:defRPr sz="4900" b="1"/>
            </a:lvl9pPr>
          </a:lstStyle>
          <a:p>
            <a:pPr lvl="0"/>
            <a:r>
              <a:rPr lang="en-US" smtClean="0"/>
              <a:t>Click to edit Master text styles</a:t>
            </a:r>
          </a:p>
        </p:txBody>
      </p:sp>
      <p:sp>
        <p:nvSpPr>
          <p:cNvPr id="4" name="Content Placeholder 3"/>
          <p:cNvSpPr>
            <a:spLocks noGrp="1"/>
          </p:cNvSpPr>
          <p:nvPr>
            <p:ph sz="half" idx="2"/>
          </p:nvPr>
        </p:nvSpPr>
        <p:spPr>
          <a:xfrm>
            <a:off x="822960" y="10439400"/>
            <a:ext cx="7272338" cy="18966182"/>
          </a:xfrm>
        </p:spPr>
        <p:txBody>
          <a:bodyPr/>
          <a:lstStyle>
            <a:lvl1pPr>
              <a:defRPr sz="7400"/>
            </a:lvl1pPr>
            <a:lvl2pPr>
              <a:defRPr sz="6200"/>
            </a:lvl2pPr>
            <a:lvl3pPr>
              <a:defRPr sz="5600"/>
            </a:lvl3pPr>
            <a:lvl4pPr>
              <a:defRPr sz="4900"/>
            </a:lvl4pPr>
            <a:lvl5pPr>
              <a:defRPr sz="4900"/>
            </a:lvl5pPr>
            <a:lvl6pPr>
              <a:defRPr sz="4900"/>
            </a:lvl6pPr>
            <a:lvl7pPr>
              <a:defRPr sz="4900"/>
            </a:lvl7pPr>
            <a:lvl8pPr>
              <a:defRPr sz="4900"/>
            </a:lvl8pPr>
            <a:lvl9pPr>
              <a:defRPr sz="4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361046" y="7368542"/>
            <a:ext cx="7275195" cy="3070858"/>
          </a:xfrm>
        </p:spPr>
        <p:txBody>
          <a:bodyPr anchor="b"/>
          <a:lstStyle>
            <a:lvl1pPr marL="0" indent="0">
              <a:buNone/>
              <a:defRPr sz="7400" b="1"/>
            </a:lvl1pPr>
            <a:lvl2pPr marL="1410782" indent="0">
              <a:buNone/>
              <a:defRPr sz="6200" b="1"/>
            </a:lvl2pPr>
            <a:lvl3pPr marL="2821564" indent="0">
              <a:buNone/>
              <a:defRPr sz="5600" b="1"/>
            </a:lvl3pPr>
            <a:lvl4pPr marL="4232346" indent="0">
              <a:buNone/>
              <a:defRPr sz="4900" b="1"/>
            </a:lvl4pPr>
            <a:lvl5pPr marL="5643128" indent="0">
              <a:buNone/>
              <a:defRPr sz="4900" b="1"/>
            </a:lvl5pPr>
            <a:lvl6pPr marL="7053910" indent="0">
              <a:buNone/>
              <a:defRPr sz="4900" b="1"/>
            </a:lvl6pPr>
            <a:lvl7pPr marL="8464692" indent="0">
              <a:buNone/>
              <a:defRPr sz="4900" b="1"/>
            </a:lvl7pPr>
            <a:lvl8pPr marL="9875474" indent="0">
              <a:buNone/>
              <a:defRPr sz="4900" b="1"/>
            </a:lvl8pPr>
            <a:lvl9pPr marL="11286256" indent="0">
              <a:buNone/>
              <a:defRPr sz="4900" b="1"/>
            </a:lvl9pPr>
          </a:lstStyle>
          <a:p>
            <a:pPr lvl="0"/>
            <a:r>
              <a:rPr lang="en-US" smtClean="0"/>
              <a:t>Click to edit Master text styles</a:t>
            </a:r>
          </a:p>
        </p:txBody>
      </p:sp>
      <p:sp>
        <p:nvSpPr>
          <p:cNvPr id="6" name="Content Placeholder 5"/>
          <p:cNvSpPr>
            <a:spLocks noGrp="1"/>
          </p:cNvSpPr>
          <p:nvPr>
            <p:ph sz="quarter" idx="4"/>
          </p:nvPr>
        </p:nvSpPr>
        <p:spPr>
          <a:xfrm>
            <a:off x="8361046" y="10439400"/>
            <a:ext cx="7275195" cy="18966182"/>
          </a:xfrm>
        </p:spPr>
        <p:txBody>
          <a:bodyPr/>
          <a:lstStyle>
            <a:lvl1pPr>
              <a:defRPr sz="7400"/>
            </a:lvl1pPr>
            <a:lvl2pPr>
              <a:defRPr sz="6200"/>
            </a:lvl2pPr>
            <a:lvl3pPr>
              <a:defRPr sz="5600"/>
            </a:lvl3pPr>
            <a:lvl4pPr>
              <a:defRPr sz="4900"/>
            </a:lvl4pPr>
            <a:lvl5pPr>
              <a:defRPr sz="4900"/>
            </a:lvl5pPr>
            <a:lvl6pPr>
              <a:defRPr sz="4900"/>
            </a:lvl6pPr>
            <a:lvl7pPr>
              <a:defRPr sz="4900"/>
            </a:lvl7pPr>
            <a:lvl8pPr>
              <a:defRPr sz="4900"/>
            </a:lvl8pPr>
            <a:lvl9pPr>
              <a:defRPr sz="4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FCF6308-9B81-475D-BF81-0EDAEE13BC36}" type="datetimeFigureOut">
              <a:rPr lang="en-US" smtClean="0"/>
              <a:t>10/21/15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3222013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FCF6308-9B81-475D-BF81-0EDAEE13BC36}" type="datetimeFigureOut">
              <a:rPr lang="en-US" smtClean="0"/>
              <a:t>10/21/15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165437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FCF6308-9B81-475D-BF81-0EDAEE13BC36}" type="datetimeFigureOut">
              <a:rPr lang="en-US" smtClean="0"/>
              <a:t>10/21/15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15624258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22961" y="1310640"/>
            <a:ext cx="5414963" cy="5577840"/>
          </a:xfrm>
        </p:spPr>
        <p:txBody>
          <a:bodyPr anchor="b"/>
          <a:lstStyle>
            <a:lvl1pPr algn="l">
              <a:defRPr sz="6200" b="1"/>
            </a:lvl1pPr>
          </a:lstStyle>
          <a:p>
            <a:r>
              <a:rPr lang="en-US" smtClean="0"/>
              <a:t>Click to edit Master title style</a:t>
            </a:r>
            <a:endParaRPr lang="en-US"/>
          </a:p>
        </p:txBody>
      </p:sp>
      <p:sp>
        <p:nvSpPr>
          <p:cNvPr id="3" name="Content Placeholder 2"/>
          <p:cNvSpPr>
            <a:spLocks noGrp="1"/>
          </p:cNvSpPr>
          <p:nvPr>
            <p:ph idx="1"/>
          </p:nvPr>
        </p:nvSpPr>
        <p:spPr>
          <a:xfrm>
            <a:off x="6435090" y="1310643"/>
            <a:ext cx="9201150" cy="28094942"/>
          </a:xfrm>
        </p:spPr>
        <p:txBody>
          <a:bodyPr/>
          <a:lstStyle>
            <a:lvl1pPr>
              <a:defRPr sz="9900"/>
            </a:lvl1pPr>
            <a:lvl2pPr>
              <a:defRPr sz="8600"/>
            </a:lvl2pPr>
            <a:lvl3pPr>
              <a:defRPr sz="7400"/>
            </a:lvl3pPr>
            <a:lvl4pPr>
              <a:defRPr sz="6200"/>
            </a:lvl4pPr>
            <a:lvl5pPr>
              <a:defRPr sz="6200"/>
            </a:lvl5pPr>
            <a:lvl6pPr>
              <a:defRPr sz="6200"/>
            </a:lvl6pPr>
            <a:lvl7pPr>
              <a:defRPr sz="6200"/>
            </a:lvl7pPr>
            <a:lvl8pPr>
              <a:defRPr sz="6200"/>
            </a:lvl8pPr>
            <a:lvl9pPr>
              <a:defRPr sz="6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22961" y="6888483"/>
            <a:ext cx="5414963" cy="22517102"/>
          </a:xfrm>
        </p:spPr>
        <p:txBody>
          <a:bodyPr/>
          <a:lstStyle>
            <a:lvl1pPr marL="0" indent="0">
              <a:buNone/>
              <a:defRPr sz="4300"/>
            </a:lvl1pPr>
            <a:lvl2pPr marL="1410782" indent="0">
              <a:buNone/>
              <a:defRPr sz="3700"/>
            </a:lvl2pPr>
            <a:lvl3pPr marL="2821564" indent="0">
              <a:buNone/>
              <a:defRPr sz="3100"/>
            </a:lvl3pPr>
            <a:lvl4pPr marL="4232346" indent="0">
              <a:buNone/>
              <a:defRPr sz="2800"/>
            </a:lvl4pPr>
            <a:lvl5pPr marL="5643128" indent="0">
              <a:buNone/>
              <a:defRPr sz="2800"/>
            </a:lvl5pPr>
            <a:lvl6pPr marL="7053910" indent="0">
              <a:buNone/>
              <a:defRPr sz="2800"/>
            </a:lvl6pPr>
            <a:lvl7pPr marL="8464692" indent="0">
              <a:buNone/>
              <a:defRPr sz="2800"/>
            </a:lvl7pPr>
            <a:lvl8pPr marL="9875474" indent="0">
              <a:buNone/>
              <a:defRPr sz="2800"/>
            </a:lvl8pPr>
            <a:lvl9pPr marL="11286256" indent="0">
              <a:buNone/>
              <a:defRPr sz="2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CF6308-9B81-475D-BF81-0EDAEE13BC36}" type="datetimeFigureOut">
              <a:rPr lang="en-US" smtClean="0"/>
              <a:t>10/21/15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23110010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226118" y="23042880"/>
            <a:ext cx="9875520" cy="2720342"/>
          </a:xfrm>
        </p:spPr>
        <p:txBody>
          <a:bodyPr anchor="b"/>
          <a:lstStyle>
            <a:lvl1pPr algn="l">
              <a:defRPr sz="6200" b="1"/>
            </a:lvl1pPr>
          </a:lstStyle>
          <a:p>
            <a:r>
              <a:rPr lang="en-US" smtClean="0"/>
              <a:t>Click to edit Master title style</a:t>
            </a:r>
            <a:endParaRPr lang="en-US"/>
          </a:p>
        </p:txBody>
      </p:sp>
      <p:sp>
        <p:nvSpPr>
          <p:cNvPr id="3" name="Picture Placeholder 2"/>
          <p:cNvSpPr>
            <a:spLocks noGrp="1"/>
          </p:cNvSpPr>
          <p:nvPr>
            <p:ph type="pic" idx="1"/>
          </p:nvPr>
        </p:nvSpPr>
        <p:spPr>
          <a:xfrm>
            <a:off x="3226118" y="2941320"/>
            <a:ext cx="9875520" cy="19751040"/>
          </a:xfrm>
        </p:spPr>
        <p:txBody>
          <a:bodyPr/>
          <a:lstStyle>
            <a:lvl1pPr marL="0" indent="0">
              <a:buNone/>
              <a:defRPr sz="9900"/>
            </a:lvl1pPr>
            <a:lvl2pPr marL="1410782" indent="0">
              <a:buNone/>
              <a:defRPr sz="8600"/>
            </a:lvl2pPr>
            <a:lvl3pPr marL="2821564" indent="0">
              <a:buNone/>
              <a:defRPr sz="7400"/>
            </a:lvl3pPr>
            <a:lvl4pPr marL="4232346" indent="0">
              <a:buNone/>
              <a:defRPr sz="6200"/>
            </a:lvl4pPr>
            <a:lvl5pPr marL="5643128" indent="0">
              <a:buNone/>
              <a:defRPr sz="6200"/>
            </a:lvl5pPr>
            <a:lvl6pPr marL="7053910" indent="0">
              <a:buNone/>
              <a:defRPr sz="6200"/>
            </a:lvl6pPr>
            <a:lvl7pPr marL="8464692" indent="0">
              <a:buNone/>
              <a:defRPr sz="6200"/>
            </a:lvl7pPr>
            <a:lvl8pPr marL="9875474" indent="0">
              <a:buNone/>
              <a:defRPr sz="6200"/>
            </a:lvl8pPr>
            <a:lvl9pPr marL="11286256" indent="0">
              <a:buNone/>
              <a:defRPr sz="6200"/>
            </a:lvl9pPr>
          </a:lstStyle>
          <a:p>
            <a:endParaRPr lang="en-US"/>
          </a:p>
        </p:txBody>
      </p:sp>
      <p:sp>
        <p:nvSpPr>
          <p:cNvPr id="4" name="Text Placeholder 3"/>
          <p:cNvSpPr>
            <a:spLocks noGrp="1"/>
          </p:cNvSpPr>
          <p:nvPr>
            <p:ph type="body" sz="half" idx="2"/>
          </p:nvPr>
        </p:nvSpPr>
        <p:spPr>
          <a:xfrm>
            <a:off x="3226118" y="25763222"/>
            <a:ext cx="9875520" cy="3863338"/>
          </a:xfrm>
        </p:spPr>
        <p:txBody>
          <a:bodyPr/>
          <a:lstStyle>
            <a:lvl1pPr marL="0" indent="0">
              <a:buNone/>
              <a:defRPr sz="4300"/>
            </a:lvl1pPr>
            <a:lvl2pPr marL="1410782" indent="0">
              <a:buNone/>
              <a:defRPr sz="3700"/>
            </a:lvl2pPr>
            <a:lvl3pPr marL="2821564" indent="0">
              <a:buNone/>
              <a:defRPr sz="3100"/>
            </a:lvl3pPr>
            <a:lvl4pPr marL="4232346" indent="0">
              <a:buNone/>
              <a:defRPr sz="2800"/>
            </a:lvl4pPr>
            <a:lvl5pPr marL="5643128" indent="0">
              <a:buNone/>
              <a:defRPr sz="2800"/>
            </a:lvl5pPr>
            <a:lvl6pPr marL="7053910" indent="0">
              <a:buNone/>
              <a:defRPr sz="2800"/>
            </a:lvl6pPr>
            <a:lvl7pPr marL="8464692" indent="0">
              <a:buNone/>
              <a:defRPr sz="2800"/>
            </a:lvl7pPr>
            <a:lvl8pPr marL="9875474" indent="0">
              <a:buNone/>
              <a:defRPr sz="2800"/>
            </a:lvl8pPr>
            <a:lvl9pPr marL="11286256" indent="0">
              <a:buNone/>
              <a:defRPr sz="28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FCF6308-9B81-475D-BF81-0EDAEE13BC36}" type="datetimeFigureOut">
              <a:rPr lang="en-US" smtClean="0"/>
              <a:t>10/21/15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077368C-E7A2-4C0A-80E7-6154AC7ACBF7}" type="slidenum">
              <a:rPr lang="en-US" smtClean="0"/>
              <a:t>‹#›</a:t>
            </a:fld>
            <a:endParaRPr lang="en-US"/>
          </a:p>
        </p:txBody>
      </p:sp>
    </p:spTree>
    <p:extLst>
      <p:ext uri="{BB962C8B-B14F-4D97-AF65-F5344CB8AC3E}">
        <p14:creationId xmlns:p14="http://schemas.microsoft.com/office/powerpoint/2010/main" val="62020009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2960" y="1318262"/>
            <a:ext cx="14813280" cy="5486400"/>
          </a:xfrm>
          <a:prstGeom prst="rect">
            <a:avLst/>
          </a:prstGeom>
        </p:spPr>
        <p:txBody>
          <a:bodyPr vert="horz" lIns="282156" tIns="141078" rIns="282156" bIns="141078"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22960" y="7680963"/>
            <a:ext cx="14813280" cy="21724622"/>
          </a:xfrm>
          <a:prstGeom prst="rect">
            <a:avLst/>
          </a:prstGeom>
        </p:spPr>
        <p:txBody>
          <a:bodyPr vert="horz" lIns="282156" tIns="141078" rIns="282156" bIns="141078"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22960" y="30510482"/>
            <a:ext cx="3840480" cy="1752600"/>
          </a:xfrm>
          <a:prstGeom prst="rect">
            <a:avLst/>
          </a:prstGeom>
        </p:spPr>
        <p:txBody>
          <a:bodyPr vert="horz" lIns="282156" tIns="141078" rIns="282156" bIns="141078" rtlCol="0" anchor="ctr"/>
          <a:lstStyle>
            <a:lvl1pPr algn="l">
              <a:defRPr sz="3700">
                <a:solidFill>
                  <a:schemeClr val="tx1">
                    <a:tint val="75000"/>
                  </a:schemeClr>
                </a:solidFill>
              </a:defRPr>
            </a:lvl1pPr>
          </a:lstStyle>
          <a:p>
            <a:fld id="{4FCF6308-9B81-475D-BF81-0EDAEE13BC36}" type="datetimeFigureOut">
              <a:rPr lang="en-US" smtClean="0"/>
              <a:t>10/21/15</a:t>
            </a:fld>
            <a:endParaRPr lang="en-US"/>
          </a:p>
        </p:txBody>
      </p:sp>
      <p:sp>
        <p:nvSpPr>
          <p:cNvPr id="5" name="Footer Placeholder 4"/>
          <p:cNvSpPr>
            <a:spLocks noGrp="1"/>
          </p:cNvSpPr>
          <p:nvPr>
            <p:ph type="ftr" sz="quarter" idx="3"/>
          </p:nvPr>
        </p:nvSpPr>
        <p:spPr>
          <a:xfrm>
            <a:off x="5623560" y="30510482"/>
            <a:ext cx="5212080" cy="1752600"/>
          </a:xfrm>
          <a:prstGeom prst="rect">
            <a:avLst/>
          </a:prstGeom>
        </p:spPr>
        <p:txBody>
          <a:bodyPr vert="horz" lIns="282156" tIns="141078" rIns="282156" bIns="141078" rtlCol="0" anchor="ctr"/>
          <a:lstStyle>
            <a:lvl1pPr algn="ctr">
              <a:defRPr sz="3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1795760" y="30510482"/>
            <a:ext cx="3840480" cy="1752600"/>
          </a:xfrm>
          <a:prstGeom prst="rect">
            <a:avLst/>
          </a:prstGeom>
        </p:spPr>
        <p:txBody>
          <a:bodyPr vert="horz" lIns="282156" tIns="141078" rIns="282156" bIns="141078" rtlCol="0" anchor="ctr"/>
          <a:lstStyle>
            <a:lvl1pPr algn="r">
              <a:defRPr sz="3700">
                <a:solidFill>
                  <a:schemeClr val="tx1">
                    <a:tint val="75000"/>
                  </a:schemeClr>
                </a:solidFill>
              </a:defRPr>
            </a:lvl1pPr>
          </a:lstStyle>
          <a:p>
            <a:fld id="{3077368C-E7A2-4C0A-80E7-6154AC7ACBF7}" type="slidenum">
              <a:rPr lang="en-US" smtClean="0"/>
              <a:t>‹#›</a:t>
            </a:fld>
            <a:endParaRPr lang="en-US"/>
          </a:p>
        </p:txBody>
      </p:sp>
    </p:spTree>
    <p:extLst>
      <p:ext uri="{BB962C8B-B14F-4D97-AF65-F5344CB8AC3E}">
        <p14:creationId xmlns:p14="http://schemas.microsoft.com/office/powerpoint/2010/main" val="39121064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821564" rtl="0" eaLnBrk="1" latinLnBrk="0" hangingPunct="1">
        <a:spcBef>
          <a:spcPct val="0"/>
        </a:spcBef>
        <a:buNone/>
        <a:defRPr sz="13600" kern="1200">
          <a:solidFill>
            <a:schemeClr val="tx1"/>
          </a:solidFill>
          <a:latin typeface="+mj-lt"/>
          <a:ea typeface="+mj-ea"/>
          <a:cs typeface="+mj-cs"/>
        </a:defRPr>
      </a:lvl1pPr>
    </p:titleStyle>
    <p:bodyStyle>
      <a:lvl1pPr marL="1058087" indent="-1058087" algn="l" defTabSz="2821564" rtl="0" eaLnBrk="1" latinLnBrk="0" hangingPunct="1">
        <a:spcBef>
          <a:spcPct val="20000"/>
        </a:spcBef>
        <a:buFont typeface="Arial" panose="020B0604020202020204" pitchFamily="34" charset="0"/>
        <a:buChar char="•"/>
        <a:defRPr sz="9900" kern="1200">
          <a:solidFill>
            <a:schemeClr val="tx1"/>
          </a:solidFill>
          <a:latin typeface="+mn-lt"/>
          <a:ea typeface="+mn-ea"/>
          <a:cs typeface="+mn-cs"/>
        </a:defRPr>
      </a:lvl1pPr>
      <a:lvl2pPr marL="2292521" indent="-881739" algn="l" defTabSz="2821564" rtl="0" eaLnBrk="1" latinLnBrk="0" hangingPunct="1">
        <a:spcBef>
          <a:spcPct val="20000"/>
        </a:spcBef>
        <a:buFont typeface="Arial" panose="020B0604020202020204" pitchFamily="34" charset="0"/>
        <a:buChar char="–"/>
        <a:defRPr sz="8600" kern="1200">
          <a:solidFill>
            <a:schemeClr val="tx1"/>
          </a:solidFill>
          <a:latin typeface="+mn-lt"/>
          <a:ea typeface="+mn-ea"/>
          <a:cs typeface="+mn-cs"/>
        </a:defRPr>
      </a:lvl2pPr>
      <a:lvl3pPr marL="3526955" indent="-705391" algn="l" defTabSz="2821564" rtl="0" eaLnBrk="1" latinLnBrk="0" hangingPunct="1">
        <a:spcBef>
          <a:spcPct val="20000"/>
        </a:spcBef>
        <a:buFont typeface="Arial" panose="020B0604020202020204" pitchFamily="34" charset="0"/>
        <a:buChar char="•"/>
        <a:defRPr sz="7400" kern="1200">
          <a:solidFill>
            <a:schemeClr val="tx1"/>
          </a:solidFill>
          <a:latin typeface="+mn-lt"/>
          <a:ea typeface="+mn-ea"/>
          <a:cs typeface="+mn-cs"/>
        </a:defRPr>
      </a:lvl3pPr>
      <a:lvl4pPr marL="4937737" indent="-705391" algn="l" defTabSz="2821564"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4pPr>
      <a:lvl5pPr marL="6348519" indent="-705391" algn="l" defTabSz="2821564"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5pPr>
      <a:lvl6pPr marL="7759301" indent="-705391" algn="l" defTabSz="2821564"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6pPr>
      <a:lvl7pPr marL="9170083" indent="-705391" algn="l" defTabSz="2821564"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7pPr>
      <a:lvl8pPr marL="10580865" indent="-705391" algn="l" defTabSz="2821564"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8pPr>
      <a:lvl9pPr marL="11991647" indent="-705391" algn="l" defTabSz="2821564" rtl="0" eaLnBrk="1" latinLnBrk="0" hangingPunct="1">
        <a:spcBef>
          <a:spcPct val="20000"/>
        </a:spcBef>
        <a:buFont typeface="Arial" panose="020B0604020202020204" pitchFamily="34" charset="0"/>
        <a:buChar char="•"/>
        <a:defRPr sz="6200" kern="1200">
          <a:solidFill>
            <a:schemeClr val="tx1"/>
          </a:solidFill>
          <a:latin typeface="+mn-lt"/>
          <a:ea typeface="+mn-ea"/>
          <a:cs typeface="+mn-cs"/>
        </a:defRPr>
      </a:lvl9pPr>
    </p:bodyStyle>
    <p:otherStyle>
      <a:defPPr>
        <a:defRPr lang="en-US"/>
      </a:defPPr>
      <a:lvl1pPr marL="0" algn="l" defTabSz="2821564" rtl="0" eaLnBrk="1" latinLnBrk="0" hangingPunct="1">
        <a:defRPr sz="5600" kern="1200">
          <a:solidFill>
            <a:schemeClr val="tx1"/>
          </a:solidFill>
          <a:latin typeface="+mn-lt"/>
          <a:ea typeface="+mn-ea"/>
          <a:cs typeface="+mn-cs"/>
        </a:defRPr>
      </a:lvl1pPr>
      <a:lvl2pPr marL="1410782" algn="l" defTabSz="2821564" rtl="0" eaLnBrk="1" latinLnBrk="0" hangingPunct="1">
        <a:defRPr sz="5600" kern="1200">
          <a:solidFill>
            <a:schemeClr val="tx1"/>
          </a:solidFill>
          <a:latin typeface="+mn-lt"/>
          <a:ea typeface="+mn-ea"/>
          <a:cs typeface="+mn-cs"/>
        </a:defRPr>
      </a:lvl2pPr>
      <a:lvl3pPr marL="2821564" algn="l" defTabSz="2821564" rtl="0" eaLnBrk="1" latinLnBrk="0" hangingPunct="1">
        <a:defRPr sz="5600" kern="1200">
          <a:solidFill>
            <a:schemeClr val="tx1"/>
          </a:solidFill>
          <a:latin typeface="+mn-lt"/>
          <a:ea typeface="+mn-ea"/>
          <a:cs typeface="+mn-cs"/>
        </a:defRPr>
      </a:lvl3pPr>
      <a:lvl4pPr marL="4232346" algn="l" defTabSz="2821564" rtl="0" eaLnBrk="1" latinLnBrk="0" hangingPunct="1">
        <a:defRPr sz="5600" kern="1200">
          <a:solidFill>
            <a:schemeClr val="tx1"/>
          </a:solidFill>
          <a:latin typeface="+mn-lt"/>
          <a:ea typeface="+mn-ea"/>
          <a:cs typeface="+mn-cs"/>
        </a:defRPr>
      </a:lvl4pPr>
      <a:lvl5pPr marL="5643128" algn="l" defTabSz="2821564" rtl="0" eaLnBrk="1" latinLnBrk="0" hangingPunct="1">
        <a:defRPr sz="5600" kern="1200">
          <a:solidFill>
            <a:schemeClr val="tx1"/>
          </a:solidFill>
          <a:latin typeface="+mn-lt"/>
          <a:ea typeface="+mn-ea"/>
          <a:cs typeface="+mn-cs"/>
        </a:defRPr>
      </a:lvl5pPr>
      <a:lvl6pPr marL="7053910" algn="l" defTabSz="2821564" rtl="0" eaLnBrk="1" latinLnBrk="0" hangingPunct="1">
        <a:defRPr sz="5600" kern="1200">
          <a:solidFill>
            <a:schemeClr val="tx1"/>
          </a:solidFill>
          <a:latin typeface="+mn-lt"/>
          <a:ea typeface="+mn-ea"/>
          <a:cs typeface="+mn-cs"/>
        </a:defRPr>
      </a:lvl6pPr>
      <a:lvl7pPr marL="8464692" algn="l" defTabSz="2821564" rtl="0" eaLnBrk="1" latinLnBrk="0" hangingPunct="1">
        <a:defRPr sz="5600" kern="1200">
          <a:solidFill>
            <a:schemeClr val="tx1"/>
          </a:solidFill>
          <a:latin typeface="+mn-lt"/>
          <a:ea typeface="+mn-ea"/>
          <a:cs typeface="+mn-cs"/>
        </a:defRPr>
      </a:lvl7pPr>
      <a:lvl8pPr marL="9875474" algn="l" defTabSz="2821564" rtl="0" eaLnBrk="1" latinLnBrk="0" hangingPunct="1">
        <a:defRPr sz="5600" kern="1200">
          <a:solidFill>
            <a:schemeClr val="tx1"/>
          </a:solidFill>
          <a:latin typeface="+mn-lt"/>
          <a:ea typeface="+mn-ea"/>
          <a:cs typeface="+mn-cs"/>
        </a:defRPr>
      </a:lvl8pPr>
      <a:lvl9pPr marL="11286256" algn="l" defTabSz="2821564" rtl="0" eaLnBrk="1" latinLnBrk="0" hangingPunct="1">
        <a:defRPr sz="5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jzito@rx.umaryland.edu" TargetMode="External"/><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0" y="0"/>
            <a:ext cx="16459200" cy="32918400"/>
            <a:chOff x="0" y="0"/>
            <a:chExt cx="16459200" cy="32918400"/>
          </a:xfrm>
        </p:grpSpPr>
        <p:sp>
          <p:nvSpPr>
            <p:cNvPr id="4" name="Rectangle 3"/>
            <p:cNvSpPr/>
            <p:nvPr/>
          </p:nvSpPr>
          <p:spPr>
            <a:xfrm>
              <a:off x="0" y="685800"/>
              <a:ext cx="685800" cy="32232600"/>
            </a:xfrm>
            <a:prstGeom prst="rect">
              <a:avLst/>
            </a:prstGeom>
            <a:solidFill>
              <a:srgbClr val="EE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0"/>
              <a:ext cx="685800" cy="685800"/>
            </a:xfrm>
            <a:prstGeom prst="rect">
              <a:avLst/>
            </a:prstGeom>
            <a:solidFill>
              <a:srgbClr val="FFCC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685800" y="0"/>
              <a:ext cx="15773400" cy="6858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3606" y="685800"/>
            <a:ext cx="6019800" cy="1581238"/>
          </a:xfrm>
          <a:prstGeom prst="rect">
            <a:avLst/>
          </a:prstGeom>
        </p:spPr>
      </p:pic>
      <p:sp>
        <p:nvSpPr>
          <p:cNvPr id="8" name="Text Box 156"/>
          <p:cNvSpPr txBox="1">
            <a:spLocks noChangeArrowheads="1"/>
          </p:cNvSpPr>
          <p:nvPr/>
        </p:nvSpPr>
        <p:spPr bwMode="auto">
          <a:xfrm>
            <a:off x="1143000" y="2185059"/>
            <a:ext cx="15072360" cy="3106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wrap="square" lIns="228600" tIns="100584" rIns="228600" bIns="100584">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algn="ctr" eaLnBrk="1" hangingPunct="1">
              <a:spcBef>
                <a:spcPct val="0"/>
              </a:spcBef>
              <a:buFontTx/>
              <a:buNone/>
            </a:pPr>
            <a:r>
              <a:rPr lang="en-US" sz="3500" b="1" dirty="0" smtClean="0"/>
              <a:t>The Role </a:t>
            </a:r>
            <a:r>
              <a:rPr lang="en-US" sz="3500" b="1" dirty="0"/>
              <a:t>of Residential Segregation in Disparity Research</a:t>
            </a:r>
            <a:r>
              <a:rPr lang="en-US" sz="3500" b="1" dirty="0" smtClean="0"/>
              <a:t>:</a:t>
            </a:r>
          </a:p>
          <a:p>
            <a:pPr algn="ctr" eaLnBrk="1" hangingPunct="1">
              <a:spcBef>
                <a:spcPct val="0"/>
              </a:spcBef>
              <a:buFontTx/>
              <a:buNone/>
            </a:pPr>
            <a:r>
              <a:rPr lang="en-US" sz="3500" b="1" dirty="0" smtClean="0"/>
              <a:t> </a:t>
            </a:r>
            <a:r>
              <a:rPr lang="en-US" sz="3500" b="1" dirty="0"/>
              <a:t>A Case Example of ADHD Diagnosis and </a:t>
            </a:r>
            <a:r>
              <a:rPr lang="en-US" sz="3500" b="1" dirty="0" smtClean="0"/>
              <a:t>Treatment</a:t>
            </a:r>
          </a:p>
          <a:p>
            <a:pPr algn="ctr" eaLnBrk="1" hangingPunct="1">
              <a:spcBef>
                <a:spcPct val="0"/>
              </a:spcBef>
              <a:buFontTx/>
              <a:buNone/>
            </a:pPr>
            <a:r>
              <a:rPr lang="en-US" altLang="en-US" sz="2800" dirty="0" smtClean="0">
                <a:latin typeface="+mj-lt"/>
                <a:cs typeface="Times New Roman" pitchFamily="18" charset="0"/>
              </a:rPr>
              <a:t>Dinci </a:t>
            </a:r>
            <a:r>
              <a:rPr lang="en-US" altLang="en-US" sz="2800" dirty="0">
                <a:latin typeface="+mj-lt"/>
                <a:cs typeface="Times New Roman" pitchFamily="18" charset="0"/>
              </a:rPr>
              <a:t>Pennap, MPH,</a:t>
            </a:r>
            <a:r>
              <a:rPr lang="en-US" altLang="en-US" sz="2800" baseline="30000" dirty="0">
                <a:latin typeface="+mj-lt"/>
                <a:cs typeface="Times New Roman" pitchFamily="18" charset="0"/>
              </a:rPr>
              <a:t>1</a:t>
            </a:r>
            <a:r>
              <a:rPr lang="en-US" altLang="en-US" sz="2800" dirty="0">
                <a:latin typeface="+mj-lt"/>
                <a:cs typeface="Times New Roman" pitchFamily="18" charset="0"/>
              </a:rPr>
              <a:t> Mehmet Burcu, MS,</a:t>
            </a:r>
            <a:r>
              <a:rPr lang="en-US" altLang="en-US" sz="2800" baseline="30000" dirty="0">
                <a:latin typeface="+mj-lt"/>
                <a:cs typeface="Times New Roman" pitchFamily="18" charset="0"/>
              </a:rPr>
              <a:t>1</a:t>
            </a:r>
            <a:r>
              <a:rPr lang="en-US" altLang="en-US" sz="2800" dirty="0">
                <a:latin typeface="+mj-lt"/>
                <a:cs typeface="Times New Roman" pitchFamily="18" charset="0"/>
              </a:rPr>
              <a:t> Daniel J. Safer, MD,</a:t>
            </a:r>
            <a:r>
              <a:rPr lang="en-US" altLang="en-US" sz="2800" baseline="30000" dirty="0">
                <a:latin typeface="+mj-lt"/>
                <a:cs typeface="Times New Roman" pitchFamily="18" charset="0"/>
              </a:rPr>
              <a:t>2</a:t>
            </a:r>
            <a:r>
              <a:rPr lang="en-US" altLang="en-US" sz="2800" dirty="0">
                <a:latin typeface="+mj-lt"/>
                <a:cs typeface="Times New Roman" pitchFamily="18" charset="0"/>
              </a:rPr>
              <a:t> Julie M. Zito, PhD </a:t>
            </a:r>
            <a:r>
              <a:rPr lang="en-US" altLang="en-US" sz="2800" baseline="30000" dirty="0">
                <a:latin typeface="+mj-lt"/>
                <a:cs typeface="Times New Roman" pitchFamily="18" charset="0"/>
              </a:rPr>
              <a:t>1,3</a:t>
            </a:r>
            <a:r>
              <a:rPr lang="en-US" altLang="en-US" sz="2800" dirty="0">
                <a:latin typeface="+mj-lt"/>
                <a:cs typeface="Times New Roman" pitchFamily="18" charset="0"/>
              </a:rPr>
              <a:t>  </a:t>
            </a:r>
            <a:endParaRPr lang="en-US" altLang="en-US" sz="2800" dirty="0" smtClean="0">
              <a:latin typeface="+mj-lt"/>
              <a:cs typeface="Times New Roman" pitchFamily="18" charset="0"/>
            </a:endParaRPr>
          </a:p>
          <a:p>
            <a:pPr algn="ctr" eaLnBrk="1" hangingPunct="1">
              <a:spcBef>
                <a:spcPct val="0"/>
              </a:spcBef>
              <a:buFontTx/>
              <a:buNone/>
            </a:pPr>
            <a:r>
              <a:rPr lang="en-US" altLang="en-US" sz="2800" baseline="30000" dirty="0" smtClean="0">
                <a:latin typeface="+mj-lt"/>
                <a:cs typeface="Times New Roman" pitchFamily="18" charset="0"/>
              </a:rPr>
              <a:t> </a:t>
            </a:r>
            <a:endParaRPr lang="en-US" altLang="en-US" sz="2800" baseline="30000" dirty="0">
              <a:latin typeface="+mj-lt"/>
              <a:cs typeface="Times New Roman" pitchFamily="18" charset="0"/>
            </a:endParaRPr>
          </a:p>
          <a:p>
            <a:pPr algn="ctr" eaLnBrk="1" hangingPunct="1">
              <a:spcBef>
                <a:spcPct val="0"/>
              </a:spcBef>
              <a:buFontTx/>
              <a:buNone/>
            </a:pPr>
            <a:r>
              <a:rPr lang="en-US" altLang="en-US" sz="2200" baseline="30000" dirty="0">
                <a:latin typeface="+mj-lt"/>
                <a:cs typeface="Times New Roman" pitchFamily="18" charset="0"/>
              </a:rPr>
              <a:t>1</a:t>
            </a:r>
            <a:r>
              <a:rPr lang="en-US" altLang="en-US" sz="2200" dirty="0">
                <a:latin typeface="+mj-lt"/>
                <a:cs typeface="Times New Roman" pitchFamily="18" charset="0"/>
              </a:rPr>
              <a:t>Departments of Pharmaceutical Health Services Research and </a:t>
            </a:r>
            <a:r>
              <a:rPr lang="en-US" altLang="en-US" sz="2200" baseline="30000" dirty="0">
                <a:latin typeface="+mj-lt"/>
                <a:cs typeface="Times New Roman" pitchFamily="18" charset="0"/>
              </a:rPr>
              <a:t>3</a:t>
            </a:r>
            <a:r>
              <a:rPr lang="en-US" altLang="en-US" sz="2200" dirty="0">
                <a:latin typeface="+mj-lt"/>
                <a:cs typeface="Times New Roman" pitchFamily="18" charset="0"/>
              </a:rPr>
              <a:t>Psychiatry, University of Maryland, Baltimore, MD</a:t>
            </a:r>
          </a:p>
          <a:p>
            <a:pPr algn="ctr" eaLnBrk="1" hangingPunct="1">
              <a:spcBef>
                <a:spcPct val="0"/>
              </a:spcBef>
              <a:buFontTx/>
              <a:buNone/>
            </a:pPr>
            <a:r>
              <a:rPr lang="en-US" altLang="en-US" sz="2200" dirty="0">
                <a:latin typeface="+mj-lt"/>
                <a:cs typeface="Times New Roman" pitchFamily="18" charset="0"/>
              </a:rPr>
              <a:t>  </a:t>
            </a:r>
            <a:r>
              <a:rPr lang="en-US" altLang="en-US" sz="2200" baseline="30000" dirty="0">
                <a:latin typeface="+mj-lt"/>
                <a:cs typeface="Times New Roman" pitchFamily="18" charset="0"/>
              </a:rPr>
              <a:t>2</a:t>
            </a:r>
            <a:r>
              <a:rPr lang="en-US" altLang="en-US" sz="2200" dirty="0">
                <a:latin typeface="+mj-lt"/>
                <a:cs typeface="Times New Roman" pitchFamily="18" charset="0"/>
              </a:rPr>
              <a:t>Departments of Psychiatry and Pediatrics, Johns Hopkins Medical Institutions, Baltimore, MD</a:t>
            </a:r>
          </a:p>
          <a:p>
            <a:pPr eaLnBrk="1" hangingPunct="1">
              <a:spcBef>
                <a:spcPct val="0"/>
              </a:spcBef>
              <a:buFontTx/>
              <a:buNone/>
            </a:pPr>
            <a:endParaRPr lang="en-US" altLang="en-US" sz="2800" dirty="0">
              <a:latin typeface="+mj-lt"/>
            </a:endParaRPr>
          </a:p>
        </p:txBody>
      </p:sp>
      <p:sp>
        <p:nvSpPr>
          <p:cNvPr id="10" name="Text Box 147"/>
          <p:cNvSpPr txBox="1">
            <a:spLocks noChangeArrowheads="1"/>
          </p:cNvSpPr>
          <p:nvPr/>
        </p:nvSpPr>
        <p:spPr bwMode="auto">
          <a:xfrm>
            <a:off x="540166" y="5341608"/>
            <a:ext cx="15773399" cy="204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wrap="square" lIns="228600" tIns="100584" rIns="228600" bIns="100584">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marL="285750" indent="-285750" algn="just" defTabSz="1357313" eaLnBrk="1" fontAlgn="base" hangingPunct="1">
              <a:spcBef>
                <a:spcPct val="0"/>
              </a:spcBef>
              <a:spcAft>
                <a:spcPct val="0"/>
              </a:spcAft>
            </a:pPr>
            <a:r>
              <a:rPr lang="en-US" sz="2000" dirty="0">
                <a:solidFill>
                  <a:prstClr val="black"/>
                </a:solidFill>
                <a:latin typeface="+mj-lt"/>
                <a:ea typeface="ＭＳ Ｐゴシック" pitchFamily="34" charset="-128"/>
              </a:rPr>
              <a:t>Conceptually, a low mix of minority (to White) neighbors has been identified as signaling practical differences in access and availability of services as well as cultural preferences that may limit use of medical </a:t>
            </a:r>
            <a:r>
              <a:rPr lang="en-US" sz="2000" dirty="0" smtClean="0">
                <a:solidFill>
                  <a:prstClr val="black"/>
                </a:solidFill>
                <a:latin typeface="+mj-lt"/>
                <a:ea typeface="ＭＳ Ｐゴシック" pitchFamily="34" charset="-128"/>
              </a:rPr>
              <a:t>care</a:t>
            </a:r>
          </a:p>
          <a:p>
            <a:pPr marL="285750" indent="-285750" algn="just" defTabSz="1357313" eaLnBrk="1" fontAlgn="base" hangingPunct="1">
              <a:spcBef>
                <a:spcPct val="0"/>
              </a:spcBef>
              <a:spcAft>
                <a:spcPct val="0"/>
              </a:spcAft>
            </a:pPr>
            <a:r>
              <a:rPr lang="en-US" sz="2000" dirty="0" smtClean="0">
                <a:solidFill>
                  <a:prstClr val="black"/>
                </a:solidFill>
                <a:latin typeface="+mj-lt"/>
                <a:ea typeface="ＭＳ Ｐゴシック" pitchFamily="34" charset="-128"/>
              </a:rPr>
              <a:t>This </a:t>
            </a:r>
            <a:r>
              <a:rPr lang="en-US" sz="2000" dirty="0">
                <a:solidFill>
                  <a:prstClr val="black"/>
                </a:solidFill>
                <a:latin typeface="+mj-lt"/>
                <a:ea typeface="ＭＳ Ｐゴシック" pitchFamily="34" charset="-128"/>
              </a:rPr>
              <a:t>study uses the conceptual model underlying the interaction of race/ethnicity and region of residence in terms of the extent of racial/ethnic residential </a:t>
            </a:r>
            <a:r>
              <a:rPr lang="en-US" sz="2000" dirty="0" smtClean="0">
                <a:solidFill>
                  <a:prstClr val="black"/>
                </a:solidFill>
                <a:latin typeface="+mj-lt"/>
                <a:ea typeface="ＭＳ Ｐゴシック" pitchFamily="34" charset="-128"/>
              </a:rPr>
              <a:t>segregation</a:t>
            </a:r>
          </a:p>
          <a:p>
            <a:pPr marL="285750" indent="-285750" algn="just" defTabSz="1357313" eaLnBrk="1" fontAlgn="base" hangingPunct="1">
              <a:spcBef>
                <a:spcPct val="0"/>
              </a:spcBef>
              <a:spcAft>
                <a:spcPct val="0"/>
              </a:spcAft>
            </a:pPr>
            <a:r>
              <a:rPr lang="en-US" sz="2000" dirty="0" smtClean="0">
                <a:solidFill>
                  <a:prstClr val="black"/>
                </a:solidFill>
                <a:latin typeface="+mj-lt"/>
                <a:ea typeface="ＭＳ Ｐゴシック" pitchFamily="34" charset="-128"/>
              </a:rPr>
              <a:t>We </a:t>
            </a:r>
            <a:r>
              <a:rPr lang="en-US" sz="2000" dirty="0">
                <a:solidFill>
                  <a:prstClr val="black"/>
                </a:solidFill>
                <a:latin typeface="+mj-lt"/>
                <a:ea typeface="ＭＳ Ｐゴシック" pitchFamily="34" charset="-128"/>
              </a:rPr>
              <a:t>selected the cohort from the Medicaid-insured youth population of the Pacific state with the largest Hispanic population to address the question: Does residential segregation of Hispanic youth contribute to reduced ADHD treatment services for Medicaid-insured youth?</a:t>
            </a:r>
          </a:p>
        </p:txBody>
      </p:sp>
      <p:sp>
        <p:nvSpPr>
          <p:cNvPr id="11" name="Text Box 162"/>
          <p:cNvSpPr txBox="1">
            <a:spLocks noChangeArrowheads="1"/>
          </p:cNvSpPr>
          <p:nvPr/>
        </p:nvSpPr>
        <p:spPr bwMode="auto">
          <a:xfrm>
            <a:off x="685800" y="4800600"/>
            <a:ext cx="15773400" cy="462957"/>
          </a:xfrm>
          <a:prstGeom prst="rect">
            <a:avLst/>
          </a:prstGeom>
          <a:solidFill>
            <a:schemeClr val="tx1"/>
          </a:solidFill>
          <a:ln w="9525">
            <a:solidFill>
              <a:schemeClr val="tx1"/>
            </a:solidFill>
            <a:miter lim="800000"/>
            <a:headEnd/>
            <a:tailEnd/>
          </a:ln>
        </p:spPr>
        <p:txBody>
          <a:bodyPr wrap="square">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pPr>
            <a:r>
              <a:rPr lang="en-US" altLang="en-US" sz="2400" b="1" dirty="0">
                <a:solidFill>
                  <a:schemeClr val="bg1"/>
                </a:solidFill>
              </a:rPr>
              <a:t>Background</a:t>
            </a:r>
          </a:p>
        </p:txBody>
      </p:sp>
      <p:sp>
        <p:nvSpPr>
          <p:cNvPr id="14" name="Text Box 164"/>
          <p:cNvSpPr txBox="1">
            <a:spLocks noChangeArrowheads="1"/>
          </p:cNvSpPr>
          <p:nvPr/>
        </p:nvSpPr>
        <p:spPr bwMode="auto">
          <a:xfrm>
            <a:off x="685800" y="7386935"/>
            <a:ext cx="15773400" cy="461665"/>
          </a:xfrm>
          <a:prstGeom prst="rect">
            <a:avLst/>
          </a:prstGeom>
          <a:solidFill>
            <a:schemeClr val="tx1"/>
          </a:solidFill>
          <a:ln w="9525">
            <a:solidFill>
              <a:schemeClr val="tx1"/>
            </a:solidFill>
            <a:miter lim="800000"/>
            <a:headEnd/>
            <a:tailEnd/>
          </a:ln>
        </p:spPr>
        <p:txBody>
          <a:bodyPr wrap="square">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pPr>
            <a:r>
              <a:rPr lang="en-US" altLang="en-US" sz="2400" b="1" dirty="0">
                <a:solidFill>
                  <a:schemeClr val="bg1"/>
                </a:solidFill>
              </a:rPr>
              <a:t>Methods</a:t>
            </a:r>
          </a:p>
        </p:txBody>
      </p:sp>
      <p:sp>
        <p:nvSpPr>
          <p:cNvPr id="19" name="Text Box 156"/>
          <p:cNvSpPr txBox="1">
            <a:spLocks noChangeArrowheads="1"/>
          </p:cNvSpPr>
          <p:nvPr/>
        </p:nvSpPr>
        <p:spPr bwMode="auto">
          <a:xfrm>
            <a:off x="685800" y="7848600"/>
            <a:ext cx="15773400" cy="7281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wrap="square" lIns="228600" tIns="100584" rIns="228600" bIns="100584">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lvl="0" defTabSz="1357313" eaLnBrk="1" fontAlgn="base" hangingPunct="1">
              <a:spcBef>
                <a:spcPct val="0"/>
              </a:spcBef>
              <a:spcAft>
                <a:spcPct val="0"/>
              </a:spcAft>
              <a:buNone/>
              <a:defRPr/>
            </a:pPr>
            <a:r>
              <a:rPr lang="en-US" sz="2000" dirty="0">
                <a:solidFill>
                  <a:srgbClr val="C00000"/>
                </a:solidFill>
                <a:latin typeface="+mj-lt"/>
                <a:ea typeface="ＭＳ Ｐゴシック" pitchFamily="34" charset="-128"/>
              </a:rPr>
              <a:t>Study Design and Population</a:t>
            </a:r>
          </a:p>
          <a:p>
            <a:pPr marL="342900" lvl="0" indent="-342900" defTabSz="1357313" eaLnBrk="1" fontAlgn="base" hangingPunct="1">
              <a:spcBef>
                <a:spcPct val="0"/>
              </a:spcBef>
              <a:spcAft>
                <a:spcPct val="0"/>
              </a:spcAft>
              <a:buFont typeface="Arial" pitchFamily="34" charset="0"/>
              <a:buChar char="•"/>
              <a:defRPr/>
            </a:pPr>
            <a:r>
              <a:rPr lang="en-US" sz="2000" dirty="0">
                <a:solidFill>
                  <a:prstClr val="black"/>
                </a:solidFill>
                <a:latin typeface="+mj-lt"/>
                <a:ea typeface="ＭＳ Ｐゴシック" pitchFamily="34" charset="-128"/>
              </a:rPr>
              <a:t>Retrospective cross-sectional study</a:t>
            </a:r>
            <a:endParaRPr lang="en-US" sz="2000" dirty="0">
              <a:solidFill>
                <a:srgbClr val="C00000"/>
              </a:solidFill>
              <a:latin typeface="+mj-lt"/>
              <a:ea typeface="ＭＳ Ｐゴシック" pitchFamily="34" charset="-128"/>
            </a:endParaRPr>
          </a:p>
          <a:p>
            <a:pPr marL="342900" lvl="0" indent="-342900" defTabSz="1357313" eaLnBrk="1" fontAlgn="base" hangingPunct="1">
              <a:spcBef>
                <a:spcPct val="0"/>
              </a:spcBef>
              <a:spcAft>
                <a:spcPct val="0"/>
              </a:spcAft>
              <a:buFont typeface="Arial" pitchFamily="34" charset="0"/>
              <a:buChar char="•"/>
              <a:defRPr/>
            </a:pPr>
            <a:r>
              <a:rPr lang="en-US" sz="2000" dirty="0">
                <a:solidFill>
                  <a:prstClr val="black"/>
                </a:solidFill>
                <a:latin typeface="+mj-lt"/>
                <a:ea typeface="ＭＳ Ｐゴシック" pitchFamily="34" charset="-128"/>
              </a:rPr>
              <a:t>Computerized data from the 2009 Medicaid Analytical </a:t>
            </a:r>
            <a:r>
              <a:rPr lang="en-US" sz="2000" dirty="0" err="1">
                <a:solidFill>
                  <a:prstClr val="black"/>
                </a:solidFill>
                <a:latin typeface="+mj-lt"/>
                <a:ea typeface="ＭＳ Ｐゴシック" pitchFamily="34" charset="-128"/>
              </a:rPr>
              <a:t>eXtract</a:t>
            </a:r>
            <a:r>
              <a:rPr lang="en-US" sz="2000" dirty="0">
                <a:solidFill>
                  <a:prstClr val="black"/>
                </a:solidFill>
                <a:latin typeface="+mj-lt"/>
                <a:ea typeface="ＭＳ Ｐゴシック" pitchFamily="34" charset="-128"/>
              </a:rPr>
              <a:t> (MAX) files of a U.S. Pacific state for continuously enrolled Medicaid-insured youth</a:t>
            </a:r>
          </a:p>
          <a:p>
            <a:pPr marL="342900" lvl="0" indent="-342900" defTabSz="1357313" eaLnBrk="1" fontAlgn="base" hangingPunct="1">
              <a:spcBef>
                <a:spcPct val="0"/>
              </a:spcBef>
              <a:spcAft>
                <a:spcPct val="0"/>
              </a:spcAft>
              <a:buFont typeface="Arial" pitchFamily="34" charset="0"/>
              <a:buChar char="•"/>
              <a:defRPr/>
            </a:pPr>
            <a:r>
              <a:rPr lang="en-US" sz="2000" dirty="0">
                <a:solidFill>
                  <a:prstClr val="black"/>
                </a:solidFill>
                <a:latin typeface="+mj-lt"/>
                <a:ea typeface="ＭＳ Ｐゴシック" pitchFamily="34" charset="-128"/>
              </a:rPr>
              <a:t>MAX data included enrollment, outpatient hospital clinic and physician files, and dispensed prescription drug files</a:t>
            </a:r>
          </a:p>
          <a:p>
            <a:pPr marL="342900" lvl="0" indent="-342900" defTabSz="1357313" eaLnBrk="1" fontAlgn="base" hangingPunct="1">
              <a:spcBef>
                <a:spcPct val="0"/>
              </a:spcBef>
              <a:spcAft>
                <a:spcPct val="0"/>
              </a:spcAft>
              <a:buFont typeface="Arial" pitchFamily="34" charset="0"/>
              <a:buChar char="•"/>
              <a:defRPr/>
            </a:pPr>
            <a:r>
              <a:rPr lang="en-US" sz="2000" dirty="0">
                <a:solidFill>
                  <a:prstClr val="black"/>
                </a:solidFill>
                <a:latin typeface="+mj-lt"/>
                <a:ea typeface="ＭＳ Ｐゴシック" pitchFamily="34" charset="-128"/>
              </a:rPr>
              <a:t>MAX data in the zip code of enrollee’s residence were linked to the U.S. Census Bureau’s zip code tabulation area (ZCTA) files for information on regional median household income s and race/ethnic composition</a:t>
            </a:r>
          </a:p>
          <a:p>
            <a:pPr marL="342900" lvl="0" indent="-342900" defTabSz="1357313" eaLnBrk="1" fontAlgn="base" hangingPunct="1">
              <a:spcBef>
                <a:spcPct val="0"/>
              </a:spcBef>
              <a:spcAft>
                <a:spcPct val="0"/>
              </a:spcAft>
              <a:buFont typeface="Arial" pitchFamily="34" charset="0"/>
              <a:buChar char="•"/>
              <a:defRPr/>
            </a:pPr>
            <a:endParaRPr lang="en-US" sz="1000" dirty="0">
              <a:solidFill>
                <a:prstClr val="black"/>
              </a:solidFill>
              <a:latin typeface="+mj-lt"/>
              <a:ea typeface="ＭＳ Ｐゴシック" pitchFamily="34" charset="-128"/>
            </a:endParaRPr>
          </a:p>
          <a:p>
            <a:pPr lvl="0" defTabSz="1357313" eaLnBrk="1" fontAlgn="base" hangingPunct="1">
              <a:spcBef>
                <a:spcPct val="0"/>
              </a:spcBef>
              <a:spcAft>
                <a:spcPct val="0"/>
              </a:spcAft>
              <a:buNone/>
              <a:defRPr/>
            </a:pPr>
            <a:r>
              <a:rPr lang="en-US" sz="2000" dirty="0">
                <a:solidFill>
                  <a:srgbClr val="C00000"/>
                </a:solidFill>
                <a:latin typeface="+mj-lt"/>
                <a:ea typeface="ＭＳ Ｐゴシック" pitchFamily="34" charset="-128"/>
              </a:rPr>
              <a:t>Outcome Measures</a:t>
            </a:r>
          </a:p>
          <a:p>
            <a:pPr lvl="0" defTabSz="1357313" eaLnBrk="1" fontAlgn="base" hangingPunct="1">
              <a:spcBef>
                <a:spcPct val="0"/>
              </a:spcBef>
              <a:spcAft>
                <a:spcPct val="0"/>
              </a:spcAft>
              <a:buNone/>
              <a:defRPr/>
            </a:pPr>
            <a:r>
              <a:rPr lang="en-US" sz="2000" b="1" dirty="0">
                <a:solidFill>
                  <a:prstClr val="black"/>
                </a:solidFill>
                <a:latin typeface="+mj-lt"/>
                <a:ea typeface="ＭＳ Ｐゴシック" pitchFamily="34" charset="-128"/>
              </a:rPr>
              <a:t>ADHD diagnosis</a:t>
            </a:r>
          </a:p>
          <a:p>
            <a:pPr marL="342900" lvl="0" indent="-342900" defTabSz="1357313" eaLnBrk="1" fontAlgn="base" hangingPunct="1">
              <a:spcBef>
                <a:spcPct val="0"/>
              </a:spcBef>
              <a:spcAft>
                <a:spcPct val="0"/>
              </a:spcAft>
              <a:buFont typeface="Arial" pitchFamily="34" charset="0"/>
              <a:buChar char="•"/>
              <a:defRPr/>
            </a:pPr>
            <a:r>
              <a:rPr lang="en-US" sz="2000" dirty="0">
                <a:solidFill>
                  <a:prstClr val="black"/>
                </a:solidFill>
                <a:latin typeface="+mj-lt"/>
                <a:ea typeface="ＭＳ Ｐゴシック" pitchFamily="34" charset="-128"/>
              </a:rPr>
              <a:t>Clinician-reported ADHD diagnosis was assessed using ICD-9-CM codes (314.xx) from outpatient and physician files </a:t>
            </a:r>
          </a:p>
          <a:p>
            <a:pPr marL="342900" lvl="0" indent="-342900" defTabSz="1357313" eaLnBrk="1" fontAlgn="base" hangingPunct="1">
              <a:spcBef>
                <a:spcPct val="0"/>
              </a:spcBef>
              <a:spcAft>
                <a:spcPct val="0"/>
              </a:spcAft>
              <a:buFont typeface="Arial" pitchFamily="34" charset="0"/>
              <a:buChar char="•"/>
              <a:defRPr/>
            </a:pPr>
            <a:r>
              <a:rPr lang="en-US" sz="2000" dirty="0">
                <a:solidFill>
                  <a:prstClr val="black"/>
                </a:solidFill>
                <a:latin typeface="+mj-lt"/>
                <a:ea typeface="ＭＳ Ｐゴシック" pitchFamily="34" charset="-128"/>
              </a:rPr>
              <a:t>At least 2 ADHD service claims on separate days were required</a:t>
            </a:r>
          </a:p>
          <a:p>
            <a:pPr lvl="0" defTabSz="1357313" eaLnBrk="1" fontAlgn="base" hangingPunct="1">
              <a:spcBef>
                <a:spcPct val="0"/>
              </a:spcBef>
              <a:spcAft>
                <a:spcPct val="0"/>
              </a:spcAft>
              <a:buNone/>
              <a:defRPr/>
            </a:pPr>
            <a:endParaRPr lang="en-US" sz="1000" dirty="0">
              <a:solidFill>
                <a:prstClr val="black"/>
              </a:solidFill>
              <a:latin typeface="+mj-lt"/>
              <a:ea typeface="ＭＳ Ｐゴシック" pitchFamily="34" charset="-128"/>
            </a:endParaRPr>
          </a:p>
          <a:p>
            <a:pPr lvl="0" defTabSz="1357313" eaLnBrk="1" fontAlgn="base" hangingPunct="1">
              <a:spcBef>
                <a:spcPct val="0"/>
              </a:spcBef>
              <a:spcAft>
                <a:spcPct val="0"/>
              </a:spcAft>
              <a:buNone/>
              <a:defRPr/>
            </a:pPr>
            <a:r>
              <a:rPr lang="en-US" sz="2000" b="1" dirty="0">
                <a:solidFill>
                  <a:prstClr val="black"/>
                </a:solidFill>
                <a:latin typeface="+mj-lt"/>
                <a:ea typeface="ＭＳ Ｐゴシック" pitchFamily="34" charset="-128"/>
              </a:rPr>
              <a:t>Stimulant use</a:t>
            </a:r>
          </a:p>
          <a:p>
            <a:pPr marL="342900" lvl="0" indent="-342900" defTabSz="1357313" eaLnBrk="1" fontAlgn="base" hangingPunct="1">
              <a:spcBef>
                <a:spcPct val="0"/>
              </a:spcBef>
              <a:spcAft>
                <a:spcPct val="0"/>
              </a:spcAft>
              <a:buFont typeface="Arial" panose="020B0604020202020204" pitchFamily="34" charset="0"/>
              <a:buChar char="•"/>
              <a:defRPr/>
            </a:pPr>
            <a:r>
              <a:rPr lang="en-US" sz="2000" dirty="0">
                <a:solidFill>
                  <a:prstClr val="black"/>
                </a:solidFill>
                <a:latin typeface="+mj-lt"/>
                <a:ea typeface="ＭＳ Ｐゴシック" pitchFamily="34" charset="-128"/>
              </a:rPr>
              <a:t>Included </a:t>
            </a:r>
            <a:r>
              <a:rPr lang="en-US" sz="2000" dirty="0" err="1">
                <a:solidFill>
                  <a:prstClr val="black"/>
                </a:solidFill>
                <a:latin typeface="+mj-lt"/>
                <a:ea typeface="ＭＳ Ｐゴシック" pitchFamily="34" charset="-128"/>
              </a:rPr>
              <a:t>dispensings</a:t>
            </a:r>
            <a:r>
              <a:rPr lang="en-US" sz="2000" dirty="0">
                <a:solidFill>
                  <a:prstClr val="black"/>
                </a:solidFill>
                <a:latin typeface="+mj-lt"/>
                <a:ea typeface="ＭＳ Ｐゴシック" pitchFamily="34" charset="-128"/>
              </a:rPr>
              <a:t> for all oral forms of methylphenidate, amphetamine products</a:t>
            </a:r>
          </a:p>
          <a:p>
            <a:pPr marL="342900" lvl="0" indent="-342900" defTabSz="1357313" eaLnBrk="1" fontAlgn="base" hangingPunct="1">
              <a:spcBef>
                <a:spcPct val="0"/>
              </a:spcBef>
              <a:spcAft>
                <a:spcPct val="0"/>
              </a:spcAft>
              <a:buFont typeface="Arial" panose="020B0604020202020204" pitchFamily="34" charset="0"/>
              <a:buChar char="•"/>
              <a:defRPr/>
            </a:pPr>
            <a:endParaRPr lang="en-US" sz="1000" dirty="0">
              <a:solidFill>
                <a:prstClr val="black"/>
              </a:solidFill>
              <a:latin typeface="+mj-lt"/>
              <a:ea typeface="ＭＳ Ｐゴシック" pitchFamily="34" charset="-128"/>
            </a:endParaRPr>
          </a:p>
          <a:p>
            <a:pPr lvl="0" defTabSz="1357313" eaLnBrk="1" fontAlgn="base" hangingPunct="1">
              <a:spcBef>
                <a:spcPct val="0"/>
              </a:spcBef>
              <a:spcAft>
                <a:spcPct val="0"/>
              </a:spcAft>
              <a:buNone/>
              <a:defRPr/>
            </a:pPr>
            <a:r>
              <a:rPr lang="en-US" sz="2000" dirty="0">
                <a:solidFill>
                  <a:srgbClr val="C00000"/>
                </a:solidFill>
                <a:latin typeface="+mj-lt"/>
                <a:ea typeface="ＭＳ Ｐゴシック" pitchFamily="34" charset="-128"/>
              </a:rPr>
              <a:t>Main Independent Variables</a:t>
            </a:r>
            <a:endParaRPr lang="en-US" sz="2000" b="1" dirty="0">
              <a:solidFill>
                <a:prstClr val="black"/>
              </a:solidFill>
              <a:latin typeface="+mj-lt"/>
              <a:ea typeface="ＭＳ Ｐゴシック" pitchFamily="34" charset="-128"/>
            </a:endParaRPr>
          </a:p>
          <a:p>
            <a:pPr marL="342900" lvl="0" indent="-342900" defTabSz="1357313" eaLnBrk="1" fontAlgn="base" hangingPunct="1">
              <a:spcBef>
                <a:spcPct val="0"/>
              </a:spcBef>
              <a:spcAft>
                <a:spcPct val="0"/>
              </a:spcAft>
              <a:buFont typeface="Arial" pitchFamily="34" charset="0"/>
              <a:buChar char="•"/>
              <a:defRPr/>
            </a:pPr>
            <a:r>
              <a:rPr lang="en-US" sz="2000" b="1" dirty="0">
                <a:solidFill>
                  <a:prstClr val="black"/>
                </a:solidFill>
                <a:latin typeface="+mj-lt"/>
                <a:ea typeface="ＭＳ Ｐゴシック" pitchFamily="34" charset="-128"/>
              </a:rPr>
              <a:t>Race/ethnicity:</a:t>
            </a:r>
            <a:r>
              <a:rPr lang="en-US" sz="2000" dirty="0">
                <a:solidFill>
                  <a:prstClr val="black"/>
                </a:solidFill>
                <a:latin typeface="+mj-lt"/>
                <a:ea typeface="ＭＳ Ｐゴシック" pitchFamily="34" charset="-128"/>
              </a:rPr>
              <a:t> White, African American, Hispanic, and other</a:t>
            </a:r>
          </a:p>
          <a:p>
            <a:pPr marL="342900" lvl="0" indent="-342900" defTabSz="1357313" eaLnBrk="1" fontAlgn="base" hangingPunct="1">
              <a:spcBef>
                <a:spcPct val="0"/>
              </a:spcBef>
              <a:spcAft>
                <a:spcPct val="0"/>
              </a:spcAft>
              <a:buFont typeface="Arial" pitchFamily="34" charset="0"/>
              <a:buChar char="•"/>
              <a:defRPr/>
            </a:pPr>
            <a:r>
              <a:rPr lang="en-US" sz="2000" b="1" dirty="0">
                <a:solidFill>
                  <a:prstClr val="black"/>
                </a:solidFill>
                <a:latin typeface="+mj-lt"/>
                <a:ea typeface="ＭＳ Ｐゴシック" pitchFamily="34" charset="-128"/>
              </a:rPr>
              <a:t>Regional Hispanic composition</a:t>
            </a:r>
            <a:r>
              <a:rPr lang="en-US" sz="2000" dirty="0">
                <a:solidFill>
                  <a:prstClr val="black"/>
                </a:solidFill>
                <a:latin typeface="+mj-lt"/>
                <a:ea typeface="ＭＳ Ｐゴシック" pitchFamily="34" charset="-128"/>
              </a:rPr>
              <a:t>: Defined as the proportion of Hispanic population living in the Medicaid enrollee’s zip code of residence and categorized as &lt;25%, 25-50%, and &gt;50%</a:t>
            </a:r>
          </a:p>
          <a:p>
            <a:pPr marL="342900" lvl="0" indent="-342900" defTabSz="1357313" eaLnBrk="1" fontAlgn="base" hangingPunct="1">
              <a:spcBef>
                <a:spcPct val="0"/>
              </a:spcBef>
              <a:spcAft>
                <a:spcPct val="0"/>
              </a:spcAft>
              <a:buFont typeface="Arial" pitchFamily="34" charset="0"/>
              <a:buChar char="•"/>
              <a:defRPr/>
            </a:pPr>
            <a:endParaRPr lang="en-US" sz="1000" dirty="0">
              <a:solidFill>
                <a:prstClr val="black"/>
              </a:solidFill>
              <a:latin typeface="+mj-lt"/>
              <a:ea typeface="ＭＳ Ｐゴシック" pitchFamily="34" charset="-128"/>
            </a:endParaRPr>
          </a:p>
          <a:p>
            <a:pPr lvl="0" defTabSz="1357313" eaLnBrk="1" fontAlgn="base" hangingPunct="1">
              <a:spcBef>
                <a:spcPct val="0"/>
              </a:spcBef>
              <a:spcAft>
                <a:spcPct val="0"/>
              </a:spcAft>
              <a:buNone/>
              <a:defRPr/>
            </a:pPr>
            <a:r>
              <a:rPr lang="en-US" sz="2000" dirty="0">
                <a:solidFill>
                  <a:srgbClr val="C00000"/>
                </a:solidFill>
                <a:latin typeface="+mj-lt"/>
                <a:ea typeface="ＭＳ Ｐゴシック" pitchFamily="34" charset="-128"/>
              </a:rPr>
              <a:t>Other Covariates</a:t>
            </a:r>
          </a:p>
          <a:p>
            <a:pPr marL="342900" lvl="0" indent="-342900" defTabSz="1357313" eaLnBrk="1" fontAlgn="base" hangingPunct="1">
              <a:spcBef>
                <a:spcPct val="0"/>
              </a:spcBef>
              <a:spcAft>
                <a:spcPct val="0"/>
              </a:spcAft>
              <a:buFont typeface="Arial" pitchFamily="34" charset="0"/>
              <a:buChar char="•"/>
              <a:defRPr/>
            </a:pPr>
            <a:r>
              <a:rPr lang="en-US" sz="2000" b="1" dirty="0" err="1">
                <a:solidFill>
                  <a:prstClr val="black"/>
                </a:solidFill>
                <a:latin typeface="+mj-lt"/>
                <a:ea typeface="ＭＳ Ｐゴシック" pitchFamily="34" charset="-128"/>
              </a:rPr>
              <a:t>Sociodemographic</a:t>
            </a:r>
            <a:r>
              <a:rPr lang="en-US" sz="2000" b="1" dirty="0">
                <a:solidFill>
                  <a:prstClr val="black"/>
                </a:solidFill>
                <a:latin typeface="+mj-lt"/>
                <a:ea typeface="ＭＳ Ｐゴシック" pitchFamily="34" charset="-128"/>
              </a:rPr>
              <a:t> characteristics:  </a:t>
            </a:r>
            <a:r>
              <a:rPr lang="en-US" sz="2000" dirty="0">
                <a:solidFill>
                  <a:prstClr val="black"/>
                </a:solidFill>
                <a:latin typeface="+mj-lt"/>
                <a:ea typeface="ＭＳ Ｐゴシック" pitchFamily="34" charset="-128"/>
              </a:rPr>
              <a:t>Age, gender, and median annual household income in the Medicaid enrollee’s zip code of </a:t>
            </a:r>
            <a:r>
              <a:rPr lang="en-US" sz="2000" dirty="0" smtClean="0">
                <a:solidFill>
                  <a:prstClr val="black"/>
                </a:solidFill>
                <a:latin typeface="+mj-lt"/>
                <a:ea typeface="ＭＳ Ｐゴシック" pitchFamily="34" charset="-128"/>
              </a:rPr>
              <a:t>residence</a:t>
            </a:r>
          </a:p>
          <a:p>
            <a:pPr marL="342900" lvl="0" indent="-342900" defTabSz="1357313" eaLnBrk="1" fontAlgn="base" hangingPunct="1">
              <a:spcBef>
                <a:spcPct val="0"/>
              </a:spcBef>
              <a:spcAft>
                <a:spcPct val="0"/>
              </a:spcAft>
              <a:buFont typeface="Arial" pitchFamily="34" charset="0"/>
              <a:buChar char="•"/>
              <a:defRPr/>
            </a:pPr>
            <a:r>
              <a:rPr lang="en-US" sz="2000" b="1" dirty="0" smtClean="0">
                <a:solidFill>
                  <a:prstClr val="black"/>
                </a:solidFill>
                <a:latin typeface="+mj-lt"/>
                <a:ea typeface="ＭＳ Ｐゴシック" pitchFamily="34" charset="-128"/>
              </a:rPr>
              <a:t>Medicaid</a:t>
            </a:r>
            <a:r>
              <a:rPr lang="en-US" sz="2000" dirty="0" smtClean="0">
                <a:solidFill>
                  <a:prstClr val="black"/>
                </a:solidFill>
                <a:latin typeface="+mj-lt"/>
                <a:ea typeface="ＭＳ Ｐゴシック" pitchFamily="34" charset="-128"/>
              </a:rPr>
              <a:t> </a:t>
            </a:r>
            <a:r>
              <a:rPr lang="en-US" sz="2000" b="1" dirty="0">
                <a:solidFill>
                  <a:prstClr val="black"/>
                </a:solidFill>
                <a:latin typeface="+mj-lt"/>
                <a:ea typeface="ＭＳ Ｐゴシック" pitchFamily="34" charset="-128"/>
              </a:rPr>
              <a:t>eligibility categories: </a:t>
            </a:r>
            <a:r>
              <a:rPr lang="en-US" sz="2000" dirty="0">
                <a:solidFill>
                  <a:prstClr val="black"/>
                </a:solidFill>
                <a:latin typeface="+mj-lt"/>
                <a:ea typeface="ＭＳ Ｐゴシック" pitchFamily="34" charset="-128"/>
              </a:rPr>
              <a:t>Temporary Assistance for Needy Families (TANF); Children's Health Insurance Program (CHIP); foster care; youth with disabilities [Supplemental Security Income (SSI)]</a:t>
            </a:r>
          </a:p>
          <a:p>
            <a:pPr marL="342900" lvl="0" indent="-342900" defTabSz="1357313" eaLnBrk="1" fontAlgn="base" hangingPunct="1">
              <a:spcBef>
                <a:spcPct val="0"/>
              </a:spcBef>
              <a:spcAft>
                <a:spcPct val="0"/>
              </a:spcAft>
              <a:buFont typeface="Arial" pitchFamily="34" charset="0"/>
              <a:buChar char="•"/>
              <a:defRPr/>
            </a:pPr>
            <a:endParaRPr lang="en-US" sz="2000" dirty="0">
              <a:solidFill>
                <a:prstClr val="black"/>
              </a:solidFill>
              <a:latin typeface="+mj-lt"/>
              <a:ea typeface="ＭＳ Ｐゴシック" pitchFamily="34" charset="-128"/>
            </a:endParaRPr>
          </a:p>
        </p:txBody>
      </p:sp>
      <p:sp>
        <p:nvSpPr>
          <p:cNvPr id="20" name="Text Box 156"/>
          <p:cNvSpPr txBox="1">
            <a:spLocks noChangeArrowheads="1"/>
          </p:cNvSpPr>
          <p:nvPr/>
        </p:nvSpPr>
        <p:spPr bwMode="auto">
          <a:xfrm>
            <a:off x="651640" y="30582446"/>
            <a:ext cx="9178159" cy="3034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wrap="square" lIns="228600" tIns="100584" rIns="228600" bIns="100584">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marL="342900" indent="-342900" eaLnBrk="1" hangingPunct="1">
              <a:spcBef>
                <a:spcPct val="0"/>
              </a:spcBef>
            </a:pPr>
            <a:r>
              <a:rPr lang="en-US" sz="2000" dirty="0">
                <a:latin typeface="+mj-lt"/>
              </a:rPr>
              <a:t>This project was funded by the Food and Drug Administration (FDA), Centers of Excellence in Regulatory Science and </a:t>
            </a:r>
            <a:r>
              <a:rPr lang="en-US" sz="2000" dirty="0" smtClean="0">
                <a:latin typeface="+mj-lt"/>
              </a:rPr>
              <a:t>Innovation (CERSI), </a:t>
            </a:r>
            <a:r>
              <a:rPr lang="en-US" sz="2000" dirty="0">
                <a:latin typeface="+mj-lt"/>
              </a:rPr>
              <a:t>minority health award grant number </a:t>
            </a:r>
            <a:r>
              <a:rPr lang="en-US" sz="2000" dirty="0" smtClean="0">
                <a:latin typeface="+mj-lt"/>
              </a:rPr>
              <a:t>1U01FD004320</a:t>
            </a:r>
          </a:p>
          <a:p>
            <a:pPr marL="342900" indent="-342900" eaLnBrk="1" hangingPunct="1">
              <a:spcBef>
                <a:spcPct val="0"/>
              </a:spcBef>
            </a:pPr>
            <a:r>
              <a:rPr lang="en-US" sz="2000" dirty="0" smtClean="0">
                <a:latin typeface="+mj-lt"/>
              </a:rPr>
              <a:t>The </a:t>
            </a:r>
            <a:r>
              <a:rPr lang="en-US" sz="2000" dirty="0">
                <a:latin typeface="+mj-lt"/>
              </a:rPr>
              <a:t>opinions expressed in this article are those of the authors and not intended to represent the opinions of the United States Food and Drug </a:t>
            </a:r>
            <a:r>
              <a:rPr lang="en-US" sz="2000" dirty="0" smtClean="0">
                <a:latin typeface="+mj-lt"/>
              </a:rPr>
              <a:t>Administration</a:t>
            </a:r>
          </a:p>
          <a:p>
            <a:pPr marL="342900" lvl="0" indent="-342900" defTabSz="2336756" eaLnBrk="1" fontAlgn="base" hangingPunct="1">
              <a:spcBef>
                <a:spcPct val="0"/>
              </a:spcBef>
              <a:spcAft>
                <a:spcPct val="0"/>
              </a:spcAft>
              <a:buFont typeface="Arial" panose="020B0604020202020204" pitchFamily="34" charset="0"/>
              <a:buChar char="•"/>
              <a:defRPr/>
            </a:pPr>
            <a:r>
              <a:rPr lang="en-US" sz="2000" dirty="0">
                <a:solidFill>
                  <a:prstClr val="black"/>
                </a:solidFill>
                <a:latin typeface="+mj-lt"/>
                <a:ea typeface="ＭＳ Ｐゴシック" pitchFamily="34" charset="-128"/>
              </a:rPr>
              <a:t>Correspondence to Julie M. </a:t>
            </a:r>
            <a:r>
              <a:rPr lang="en-US" sz="2000" dirty="0" err="1">
                <a:solidFill>
                  <a:prstClr val="black"/>
                </a:solidFill>
                <a:latin typeface="+mj-lt"/>
                <a:ea typeface="ＭＳ Ｐゴシック" pitchFamily="34" charset="-128"/>
              </a:rPr>
              <a:t>Zito</a:t>
            </a:r>
            <a:r>
              <a:rPr lang="en-US" sz="2000" dirty="0">
                <a:solidFill>
                  <a:prstClr val="black"/>
                </a:solidFill>
                <a:latin typeface="+mj-lt"/>
                <a:ea typeface="ＭＳ Ｐゴシック" pitchFamily="34" charset="-128"/>
              </a:rPr>
              <a:t>, PhD</a:t>
            </a:r>
          </a:p>
          <a:p>
            <a:pPr lvl="0" defTabSz="2336756" eaLnBrk="1" fontAlgn="base" hangingPunct="1">
              <a:spcBef>
                <a:spcPct val="0"/>
              </a:spcBef>
              <a:spcAft>
                <a:spcPct val="0"/>
              </a:spcAft>
              <a:buNone/>
              <a:defRPr/>
            </a:pPr>
            <a:r>
              <a:rPr lang="en-US" sz="2000" dirty="0">
                <a:solidFill>
                  <a:prstClr val="black"/>
                </a:solidFill>
                <a:latin typeface="+mj-lt"/>
                <a:ea typeface="ＭＳ Ｐゴシック" pitchFamily="34" charset="-128"/>
              </a:rPr>
              <a:t>     </a:t>
            </a:r>
            <a:r>
              <a:rPr lang="en-US" sz="2000" dirty="0" smtClean="0">
                <a:solidFill>
                  <a:prstClr val="black"/>
                </a:solidFill>
                <a:latin typeface="+mj-lt"/>
                <a:ea typeface="ＭＳ Ｐゴシック" pitchFamily="34" charset="-128"/>
              </a:rPr>
              <a:t> Email</a:t>
            </a:r>
            <a:r>
              <a:rPr lang="en-US" sz="2000" dirty="0">
                <a:solidFill>
                  <a:prstClr val="black"/>
                </a:solidFill>
                <a:latin typeface="+mj-lt"/>
                <a:ea typeface="ＭＳ Ｐゴシック" pitchFamily="34" charset="-128"/>
              </a:rPr>
              <a:t>: </a:t>
            </a:r>
            <a:r>
              <a:rPr lang="en-US" sz="2000" dirty="0">
                <a:solidFill>
                  <a:prstClr val="black"/>
                </a:solidFill>
                <a:latin typeface="+mj-lt"/>
                <a:ea typeface="ＭＳ Ｐゴシック" pitchFamily="34" charset="-128"/>
                <a:hlinkClick r:id="rId3"/>
              </a:rPr>
              <a:t>jzito@rx.umaryland.edu</a:t>
            </a:r>
            <a:r>
              <a:rPr lang="en-US" sz="2000" dirty="0">
                <a:solidFill>
                  <a:prstClr val="black"/>
                </a:solidFill>
                <a:latin typeface="+mj-lt"/>
                <a:ea typeface="ＭＳ Ｐゴシック" pitchFamily="34" charset="-128"/>
              </a:rPr>
              <a:t> </a:t>
            </a:r>
          </a:p>
          <a:p>
            <a:pPr marL="342900" indent="-342900" eaLnBrk="1" hangingPunct="1">
              <a:spcBef>
                <a:spcPct val="0"/>
              </a:spcBef>
            </a:pPr>
            <a:endParaRPr lang="en-US" sz="2000" dirty="0">
              <a:latin typeface="+mj-lt"/>
            </a:endParaRPr>
          </a:p>
          <a:p>
            <a:pPr eaLnBrk="1" hangingPunct="1">
              <a:spcBef>
                <a:spcPct val="0"/>
              </a:spcBef>
              <a:buFontTx/>
              <a:buNone/>
            </a:pPr>
            <a:endParaRPr lang="en-US" altLang="en-US" sz="2000" dirty="0">
              <a:latin typeface="+mj-lt"/>
            </a:endParaRPr>
          </a:p>
        </p:txBody>
      </p:sp>
      <p:sp>
        <p:nvSpPr>
          <p:cNvPr id="21" name="Text Box 166"/>
          <p:cNvSpPr txBox="1">
            <a:spLocks noChangeArrowheads="1"/>
          </p:cNvSpPr>
          <p:nvPr/>
        </p:nvSpPr>
        <p:spPr bwMode="auto">
          <a:xfrm>
            <a:off x="685800" y="28489870"/>
            <a:ext cx="15773400" cy="461665"/>
          </a:xfrm>
          <a:prstGeom prst="rect">
            <a:avLst/>
          </a:prstGeom>
          <a:solidFill>
            <a:schemeClr val="tx1"/>
          </a:solidFill>
          <a:ln w="9525">
            <a:solidFill>
              <a:schemeClr val="tx1"/>
            </a:solidFill>
            <a:miter lim="800000"/>
            <a:headEnd/>
            <a:tailEnd/>
          </a:ln>
        </p:spPr>
        <p:txBody>
          <a:bodyPr wrap="square">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pPr>
            <a:r>
              <a:rPr lang="en-US" altLang="en-US" sz="2400" b="1" dirty="0" smtClean="0">
                <a:solidFill>
                  <a:schemeClr val="bg1"/>
                </a:solidFill>
              </a:rPr>
              <a:t>Conclusions &amp; Implications</a:t>
            </a:r>
            <a:endParaRPr lang="en-US" altLang="en-US" sz="2400" b="1" dirty="0">
              <a:solidFill>
                <a:schemeClr val="bg1"/>
              </a:solidFill>
            </a:endParaRPr>
          </a:p>
        </p:txBody>
      </p:sp>
      <p:sp>
        <p:nvSpPr>
          <p:cNvPr id="52" name="Text Box 164"/>
          <p:cNvSpPr txBox="1">
            <a:spLocks noChangeArrowheads="1"/>
          </p:cNvSpPr>
          <p:nvPr/>
        </p:nvSpPr>
        <p:spPr bwMode="auto">
          <a:xfrm>
            <a:off x="10392781" y="25979735"/>
            <a:ext cx="5704113" cy="461665"/>
          </a:xfrm>
          <a:prstGeom prst="rect">
            <a:avLst/>
          </a:prstGeom>
          <a:solidFill>
            <a:schemeClr val="tx1"/>
          </a:solidFill>
          <a:ln w="9525">
            <a:solidFill>
              <a:schemeClr val="tx1"/>
            </a:solidFill>
            <a:miter lim="800000"/>
            <a:headEnd/>
            <a:tailEnd/>
          </a:ln>
        </p:spPr>
        <p:txBody>
          <a:bodyPr wrap="square">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pPr>
            <a:r>
              <a:rPr lang="en-US" altLang="en-US" sz="2400" b="1" dirty="0" smtClean="0">
                <a:solidFill>
                  <a:schemeClr val="bg1"/>
                </a:solidFill>
              </a:rPr>
              <a:t>Conclusions</a:t>
            </a:r>
            <a:endParaRPr lang="en-US" altLang="en-US" sz="2400" b="1" dirty="0">
              <a:solidFill>
                <a:schemeClr val="bg1"/>
              </a:solidFill>
            </a:endParaRPr>
          </a:p>
        </p:txBody>
      </p:sp>
      <p:sp>
        <p:nvSpPr>
          <p:cNvPr id="53" name="Text Box 156"/>
          <p:cNvSpPr txBox="1">
            <a:spLocks noChangeArrowheads="1"/>
          </p:cNvSpPr>
          <p:nvPr/>
        </p:nvSpPr>
        <p:spPr bwMode="auto">
          <a:xfrm>
            <a:off x="10925503" y="15773400"/>
            <a:ext cx="5554717" cy="7585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wrap="square" lIns="228600" tIns="100584" rIns="228600" bIns="100584">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marL="285750" lvl="1" indent="-285750">
              <a:spcAft>
                <a:spcPts val="1000"/>
              </a:spcAft>
              <a:buFont typeface="Arial" panose="020B0604020202020204" pitchFamily="34" charset="0"/>
              <a:buChar char="•"/>
            </a:pPr>
            <a:r>
              <a:rPr lang="en-US" altLang="en-US" sz="1800" dirty="0">
                <a:latin typeface="+mn-lt"/>
                <a:cs typeface="Times New Roman" pitchFamily="18" charset="0"/>
              </a:rPr>
              <a:t>There were 2.2 million continuously enrolled youth, representing 83.7% of the state’s Medicaid youth population </a:t>
            </a:r>
            <a:r>
              <a:rPr lang="en-US" altLang="en-US" sz="1800" dirty="0" smtClean="0">
                <a:latin typeface="+mn-lt"/>
                <a:cs typeface="Times New Roman" pitchFamily="18" charset="0"/>
              </a:rPr>
              <a:t> (data not shown)</a:t>
            </a:r>
          </a:p>
          <a:p>
            <a:pPr marL="285750" lvl="1" indent="-285750">
              <a:spcAft>
                <a:spcPts val="1000"/>
              </a:spcAft>
              <a:buFont typeface="Arial" panose="020B0604020202020204" pitchFamily="34" charset="0"/>
              <a:buChar char="•"/>
            </a:pPr>
            <a:r>
              <a:rPr lang="en-US" altLang="en-US" sz="1800" dirty="0" smtClean="0">
                <a:latin typeface="+mn-lt"/>
                <a:cs typeface="Times New Roman" pitchFamily="18" charset="0"/>
              </a:rPr>
              <a:t>Continuously-enrolled </a:t>
            </a:r>
            <a:r>
              <a:rPr lang="en-US" altLang="en-US" sz="1800" dirty="0">
                <a:latin typeface="+mn-lt"/>
                <a:cs typeface="Times New Roman" pitchFamily="18" charset="0"/>
              </a:rPr>
              <a:t>youth were predominately Hispanic (63.7%) and &lt;10 years old (54.2</a:t>
            </a:r>
            <a:r>
              <a:rPr lang="en-US" altLang="en-US" sz="1800" dirty="0" smtClean="0">
                <a:latin typeface="+mn-lt"/>
                <a:cs typeface="Times New Roman" pitchFamily="18" charset="0"/>
              </a:rPr>
              <a:t>%). Hispanic </a:t>
            </a:r>
            <a:r>
              <a:rPr lang="en-US" altLang="en-US" sz="1800" dirty="0">
                <a:latin typeface="+mn-lt"/>
                <a:cs typeface="Times New Roman" pitchFamily="18" charset="0"/>
              </a:rPr>
              <a:t>youth residing in zip codes with &gt;50% Hispanic composition were more likely to have annual household income &lt;$</a:t>
            </a:r>
            <a:r>
              <a:rPr lang="en-US" altLang="en-US" sz="1800" dirty="0" smtClean="0">
                <a:latin typeface="+mn-lt"/>
                <a:cs typeface="Times New Roman" pitchFamily="18" charset="0"/>
              </a:rPr>
              <a:t>50,000/year (data not shown)</a:t>
            </a:r>
            <a:endParaRPr lang="en-US" altLang="en-US" sz="1800" dirty="0">
              <a:latin typeface="+mn-lt"/>
              <a:cs typeface="Times New Roman" pitchFamily="18" charset="0"/>
            </a:endParaRPr>
          </a:p>
          <a:p>
            <a:pPr marL="285750" lvl="1" indent="-285750">
              <a:spcAft>
                <a:spcPts val="1000"/>
              </a:spcAft>
              <a:buFont typeface="Arial" panose="020B0604020202020204" pitchFamily="34" charset="0"/>
              <a:buChar char="•"/>
            </a:pPr>
            <a:r>
              <a:rPr lang="en-US" altLang="en-US" sz="1800" dirty="0">
                <a:latin typeface="+mn-lt"/>
                <a:cs typeface="Times New Roman" pitchFamily="18" charset="0"/>
              </a:rPr>
              <a:t>Overall, </a:t>
            </a:r>
            <a:r>
              <a:rPr lang="en-US" altLang="en-US" sz="1800" dirty="0" smtClean="0">
                <a:latin typeface="+mn-lt"/>
                <a:cs typeface="Times New Roman" pitchFamily="18" charset="0"/>
              </a:rPr>
              <a:t>among continuously-enrolled youth, 2.1% received ADHD diagnosis, and among </a:t>
            </a:r>
            <a:r>
              <a:rPr lang="en-US" altLang="en-US" sz="1800" dirty="0">
                <a:latin typeface="+mn-lt"/>
                <a:cs typeface="Times New Roman" pitchFamily="18" charset="0"/>
              </a:rPr>
              <a:t>ADHD diagnosed youth, 59.8% received at least 1 stimulant </a:t>
            </a:r>
            <a:r>
              <a:rPr lang="en-US" altLang="en-US" sz="1800" dirty="0" smtClean="0">
                <a:latin typeface="+mn-lt"/>
                <a:cs typeface="Times New Roman" pitchFamily="18" charset="0"/>
              </a:rPr>
              <a:t>dispensing (Table 1)</a:t>
            </a:r>
          </a:p>
          <a:p>
            <a:pPr marL="285750" lvl="1" indent="-285750">
              <a:spcAft>
                <a:spcPts val="1000"/>
              </a:spcAft>
              <a:buFont typeface="Arial" panose="020B0604020202020204" pitchFamily="34" charset="0"/>
              <a:buChar char="•"/>
            </a:pPr>
            <a:r>
              <a:rPr lang="en-US" altLang="en-US" sz="1800" dirty="0" smtClean="0">
                <a:latin typeface="+mn-lt"/>
                <a:cs typeface="Times New Roman" pitchFamily="18" charset="0"/>
              </a:rPr>
              <a:t>Compared </a:t>
            </a:r>
            <a:r>
              <a:rPr lang="en-US" altLang="en-US" sz="1800" dirty="0">
                <a:latin typeface="+mn-lt"/>
                <a:cs typeface="Times New Roman" pitchFamily="18" charset="0"/>
              </a:rPr>
              <a:t>to White youth, Hispanic youth were </a:t>
            </a:r>
            <a:r>
              <a:rPr lang="en-US" altLang="en-US" sz="1800" dirty="0" smtClean="0">
                <a:latin typeface="+mn-lt"/>
                <a:cs typeface="Times New Roman" pitchFamily="18" charset="0"/>
              </a:rPr>
              <a:t>less </a:t>
            </a:r>
            <a:r>
              <a:rPr lang="en-US" altLang="en-US" sz="1800" dirty="0">
                <a:latin typeface="+mn-lt"/>
                <a:cs typeface="Times New Roman" pitchFamily="18" charset="0"/>
              </a:rPr>
              <a:t>likely to receive </a:t>
            </a:r>
            <a:r>
              <a:rPr lang="en-US" altLang="en-US" sz="1800" dirty="0" smtClean="0">
                <a:latin typeface="+mn-lt"/>
                <a:cs typeface="Times New Roman" pitchFamily="18" charset="0"/>
              </a:rPr>
              <a:t>1) ADHD diagnosis, and 2) stimulant </a:t>
            </a:r>
            <a:r>
              <a:rPr lang="en-US" altLang="en-US" sz="1800" dirty="0">
                <a:latin typeface="+mn-lt"/>
                <a:cs typeface="Times New Roman" pitchFamily="18" charset="0"/>
              </a:rPr>
              <a:t>treatment following an ADHD diagnosis (Table </a:t>
            </a:r>
            <a:r>
              <a:rPr lang="en-US" altLang="en-US" sz="1800" dirty="0" smtClean="0">
                <a:latin typeface="+mn-lt"/>
                <a:cs typeface="Times New Roman" pitchFamily="18" charset="0"/>
              </a:rPr>
              <a:t>1). However, White to Hispanic disparities were greater for ADHD diagnosis than for stimulant treatment</a:t>
            </a:r>
          </a:p>
          <a:p>
            <a:pPr marL="285750" lvl="1" indent="-285750">
              <a:spcAft>
                <a:spcPts val="1000"/>
              </a:spcAft>
              <a:buFont typeface="Arial" panose="020B0604020202020204" pitchFamily="34" charset="0"/>
              <a:buChar char="•"/>
            </a:pPr>
            <a:r>
              <a:rPr lang="en-US" altLang="en-US" sz="1800" dirty="0" smtClean="0">
                <a:latin typeface="+mn-lt"/>
                <a:cs typeface="Times New Roman" pitchFamily="18" charset="0"/>
              </a:rPr>
              <a:t>Compared to White </a:t>
            </a:r>
            <a:r>
              <a:rPr lang="en-US" altLang="en-US" sz="1800" dirty="0">
                <a:latin typeface="+mn-lt"/>
                <a:cs typeface="Times New Roman" pitchFamily="18" charset="0"/>
              </a:rPr>
              <a:t>youth, the </a:t>
            </a:r>
            <a:r>
              <a:rPr lang="en-US" altLang="en-US" sz="1800" dirty="0" smtClean="0">
                <a:latin typeface="+mn-lt"/>
                <a:cs typeface="Times New Roman" pitchFamily="18" charset="0"/>
              </a:rPr>
              <a:t>odds of </a:t>
            </a:r>
            <a:r>
              <a:rPr lang="en-US" altLang="en-US" sz="1800" dirty="0">
                <a:latin typeface="+mn-lt"/>
                <a:cs typeface="Times New Roman" pitchFamily="18" charset="0"/>
              </a:rPr>
              <a:t>a Hispanic youth receiving an ADHD diagnosis or stimulant treatment was significantly lower as residential Hispanic composition increased (Table </a:t>
            </a:r>
            <a:r>
              <a:rPr lang="en-US" altLang="en-US" sz="1800" dirty="0" smtClean="0">
                <a:latin typeface="+mn-lt"/>
                <a:cs typeface="Times New Roman" pitchFamily="18" charset="0"/>
              </a:rPr>
              <a:t>2)</a:t>
            </a:r>
          </a:p>
        </p:txBody>
      </p:sp>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680027" y="31089600"/>
            <a:ext cx="6752896" cy="1378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23" name="Table 22"/>
          <p:cNvGraphicFramePr>
            <a:graphicFrameLocks noGrp="1"/>
          </p:cNvGraphicFramePr>
          <p:nvPr>
            <p:extLst>
              <p:ext uri="{D42A27DB-BD31-4B8C-83A1-F6EECF244321}">
                <p14:modId xmlns:p14="http://schemas.microsoft.com/office/powerpoint/2010/main" val="2137881613"/>
              </p:ext>
            </p:extLst>
          </p:nvPr>
        </p:nvGraphicFramePr>
        <p:xfrm>
          <a:off x="758966" y="23632775"/>
          <a:ext cx="15700234" cy="4693920"/>
        </p:xfrm>
        <a:graphic>
          <a:graphicData uri="http://schemas.openxmlformats.org/drawingml/2006/table">
            <a:tbl>
              <a:tblPr firstRow="1" bandRow="1">
                <a:tableStyleId>{5C22544A-7EE6-4342-B048-85BDC9FD1C3A}</a:tableStyleId>
              </a:tblPr>
              <a:tblGrid>
                <a:gridCol w="2929709"/>
                <a:gridCol w="1126811"/>
                <a:gridCol w="901449"/>
                <a:gridCol w="2028260"/>
                <a:gridCol w="1051690"/>
                <a:gridCol w="1277052"/>
                <a:gridCol w="2103381"/>
                <a:gridCol w="1051690"/>
                <a:gridCol w="1126811"/>
                <a:gridCol w="2103381"/>
              </a:tblGrid>
              <a:tr h="370840">
                <a:tc gridSpan="10">
                  <a:txBody>
                    <a:bodyPr/>
                    <a:lstStyle/>
                    <a:p>
                      <a:pPr algn="ctr"/>
                      <a:r>
                        <a:rPr lang="en-US" sz="2600" b="1" dirty="0" smtClean="0">
                          <a:solidFill>
                            <a:schemeClr val="tx1"/>
                          </a:solidFill>
                        </a:rPr>
                        <a:t>Regional Hispanic Composition</a:t>
                      </a:r>
                      <a:endParaRPr lang="en-US" sz="2600" b="1" dirty="0">
                        <a:solidFill>
                          <a:schemeClr val="tx1"/>
                        </a:solidFill>
                      </a:endParaRPr>
                    </a:p>
                  </a:txBody>
                  <a:tcPr/>
                </a:tc>
                <a:tc hMerge="1">
                  <a:txBody>
                    <a:bodyPr/>
                    <a:lstStyle/>
                    <a:p>
                      <a:endParaRPr lang="en-US"/>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pPr algn="ctr"/>
                      <a:endParaRPr lang="en-US" sz="2600" b="1" dirty="0"/>
                    </a:p>
                  </a:txBody>
                  <a:tcPr/>
                </a:tc>
                <a:tc gridSpan="3">
                  <a:txBody>
                    <a:bodyPr/>
                    <a:lstStyle/>
                    <a:p>
                      <a:pPr marL="0" marR="0" indent="0" algn="ctr" defTabSz="2821564" rtl="0" eaLnBrk="1" fontAlgn="auto" latinLnBrk="0" hangingPunct="1">
                        <a:lnSpc>
                          <a:spcPct val="100000"/>
                        </a:lnSpc>
                        <a:spcBef>
                          <a:spcPts val="0"/>
                        </a:spcBef>
                        <a:spcAft>
                          <a:spcPts val="0"/>
                        </a:spcAft>
                        <a:buClrTx/>
                        <a:buSzTx/>
                        <a:buFontTx/>
                        <a:buNone/>
                        <a:tabLst/>
                        <a:defRPr/>
                      </a:pPr>
                      <a:r>
                        <a:rPr lang="en-US" sz="2600" b="1" dirty="0" smtClean="0"/>
                        <a:t>&lt; 25%</a:t>
                      </a:r>
                    </a:p>
                  </a:txBody>
                  <a:tcPr/>
                </a:tc>
                <a:tc hMerge="1">
                  <a:txBody>
                    <a:bodyPr/>
                    <a:lstStyle/>
                    <a:p>
                      <a:endParaRPr lang="en-US" dirty="0"/>
                    </a:p>
                  </a:txBody>
                  <a:tcPr/>
                </a:tc>
                <a:tc hMerge="1">
                  <a:txBody>
                    <a:bodyPr/>
                    <a:lstStyle/>
                    <a:p>
                      <a:endParaRPr lang="en-US" dirty="0"/>
                    </a:p>
                  </a:txBody>
                  <a:tcPr/>
                </a:tc>
                <a:tc gridSpan="3">
                  <a:txBody>
                    <a:bodyPr/>
                    <a:lstStyle/>
                    <a:p>
                      <a:pPr algn="ctr"/>
                      <a:r>
                        <a:rPr lang="en-US" sz="2600" b="1" dirty="0" smtClean="0"/>
                        <a:t>25% - 50%</a:t>
                      </a:r>
                      <a:endParaRPr lang="en-US" sz="2600" b="1" dirty="0"/>
                    </a:p>
                  </a:txBody>
                  <a:tcPr/>
                </a:tc>
                <a:tc hMerge="1">
                  <a:txBody>
                    <a:bodyPr/>
                    <a:lstStyle/>
                    <a:p>
                      <a:endParaRPr lang="en-US" dirty="0"/>
                    </a:p>
                  </a:txBody>
                  <a:tcPr/>
                </a:tc>
                <a:tc hMerge="1">
                  <a:txBody>
                    <a:bodyPr/>
                    <a:lstStyle/>
                    <a:p>
                      <a:endParaRPr lang="en-US" dirty="0"/>
                    </a:p>
                  </a:txBody>
                  <a:tcPr/>
                </a:tc>
                <a:tc gridSpan="3">
                  <a:txBody>
                    <a:bodyPr/>
                    <a:lstStyle/>
                    <a:p>
                      <a:pPr algn="ctr"/>
                      <a:r>
                        <a:rPr lang="en-US" sz="2600" b="1" dirty="0" smtClean="0"/>
                        <a:t>&gt; 50%</a:t>
                      </a:r>
                      <a:endParaRPr lang="en-US" sz="2600" b="1" dirty="0"/>
                    </a:p>
                  </a:txBody>
                  <a:tcPr/>
                </a:tc>
                <a:tc hMerge="1">
                  <a:txBody>
                    <a:bodyPr/>
                    <a:lstStyle/>
                    <a:p>
                      <a:endParaRPr lang="en-US" dirty="0"/>
                    </a:p>
                  </a:txBody>
                  <a:tcPr/>
                </a:tc>
                <a:tc hMerge="1">
                  <a:txBody>
                    <a:bodyPr/>
                    <a:lstStyle/>
                    <a:p>
                      <a:endParaRPr lang="en-US" dirty="0"/>
                    </a:p>
                  </a:txBody>
                  <a:tcPr/>
                </a:tc>
              </a:tr>
              <a:tr h="370840">
                <a:tc>
                  <a:txBody>
                    <a:bodyPr/>
                    <a:lstStyle/>
                    <a:p>
                      <a:endParaRPr lang="en-US" sz="2400" b="1" dirty="0"/>
                    </a:p>
                  </a:txBody>
                  <a:tcPr/>
                </a:tc>
                <a:tc>
                  <a:txBody>
                    <a:bodyPr/>
                    <a:lstStyle/>
                    <a:p>
                      <a:pPr algn="ctr"/>
                      <a:r>
                        <a:rPr lang="en-US" sz="2400" b="1" dirty="0" smtClean="0"/>
                        <a:t>%</a:t>
                      </a:r>
                      <a:endParaRPr lang="en-US" sz="2400" b="1" dirty="0"/>
                    </a:p>
                  </a:txBody>
                  <a:tcPr/>
                </a:tc>
                <a:tc>
                  <a:txBody>
                    <a:bodyPr/>
                    <a:lstStyle/>
                    <a:p>
                      <a:pPr algn="ctr"/>
                      <a:r>
                        <a:rPr lang="en-US" sz="2400" b="1" dirty="0" smtClean="0"/>
                        <a:t>AOR</a:t>
                      </a:r>
                      <a:endParaRPr lang="en-US" sz="2400" b="1" dirty="0"/>
                    </a:p>
                  </a:txBody>
                  <a:tcPr/>
                </a:tc>
                <a:tc>
                  <a:txBody>
                    <a:bodyPr/>
                    <a:lstStyle/>
                    <a:p>
                      <a:pPr algn="ctr"/>
                      <a:r>
                        <a:rPr lang="en-US" sz="2400" b="1" dirty="0" smtClean="0"/>
                        <a:t>95% CI</a:t>
                      </a:r>
                      <a:endParaRPr lang="en-US" sz="2400" b="1" dirty="0"/>
                    </a:p>
                  </a:txBody>
                  <a:tcPr/>
                </a:tc>
                <a:tc>
                  <a:txBody>
                    <a:bodyPr/>
                    <a:lstStyle/>
                    <a:p>
                      <a:pPr algn="ctr"/>
                      <a:r>
                        <a:rPr lang="en-US" sz="2400" b="1" dirty="0" smtClean="0"/>
                        <a:t>%</a:t>
                      </a:r>
                      <a:endParaRPr lang="en-US" sz="2400" b="1" dirty="0"/>
                    </a:p>
                  </a:txBody>
                  <a:tcPr/>
                </a:tc>
                <a:tc>
                  <a:txBody>
                    <a:bodyPr/>
                    <a:lstStyle/>
                    <a:p>
                      <a:pPr algn="ctr"/>
                      <a:r>
                        <a:rPr lang="en-US" sz="2400" b="1" dirty="0" smtClean="0"/>
                        <a:t>AOR</a:t>
                      </a:r>
                      <a:endParaRPr lang="en-US" sz="2400" b="1" dirty="0"/>
                    </a:p>
                  </a:txBody>
                  <a:tcPr/>
                </a:tc>
                <a:tc>
                  <a:txBody>
                    <a:bodyPr/>
                    <a:lstStyle/>
                    <a:p>
                      <a:pPr algn="ctr"/>
                      <a:r>
                        <a:rPr lang="en-US" sz="2400" b="1" dirty="0" smtClean="0"/>
                        <a:t>95% CI</a:t>
                      </a:r>
                      <a:endParaRPr lang="en-US" sz="2400" b="1" dirty="0"/>
                    </a:p>
                  </a:txBody>
                  <a:tcPr/>
                </a:tc>
                <a:tc>
                  <a:txBody>
                    <a:bodyPr/>
                    <a:lstStyle/>
                    <a:p>
                      <a:pPr algn="ctr"/>
                      <a:r>
                        <a:rPr lang="en-US" sz="2400" b="1" dirty="0" smtClean="0"/>
                        <a:t>%</a:t>
                      </a:r>
                      <a:endParaRPr lang="en-US" sz="2400" b="1" dirty="0"/>
                    </a:p>
                  </a:txBody>
                  <a:tcPr/>
                </a:tc>
                <a:tc>
                  <a:txBody>
                    <a:bodyPr/>
                    <a:lstStyle/>
                    <a:p>
                      <a:pPr algn="ctr"/>
                      <a:r>
                        <a:rPr lang="en-US" sz="2400" b="1" dirty="0" smtClean="0"/>
                        <a:t>AOR</a:t>
                      </a:r>
                      <a:endParaRPr lang="en-US" sz="2400" b="1" dirty="0"/>
                    </a:p>
                  </a:txBody>
                  <a:tcPr/>
                </a:tc>
                <a:tc>
                  <a:txBody>
                    <a:bodyPr/>
                    <a:lstStyle/>
                    <a:p>
                      <a:pPr algn="ctr"/>
                      <a:r>
                        <a:rPr lang="en-US" sz="2400" b="1" dirty="0" smtClean="0"/>
                        <a:t>95% CI</a:t>
                      </a:r>
                      <a:endParaRPr lang="en-US" sz="2400" b="1" dirty="0"/>
                    </a:p>
                  </a:txBody>
                  <a:tcPr/>
                </a:tc>
              </a:tr>
              <a:tr h="370840">
                <a:tc gridSpan="2">
                  <a:txBody>
                    <a:bodyPr/>
                    <a:lstStyle/>
                    <a:p>
                      <a:r>
                        <a:rPr lang="en-US" sz="2400" b="1" dirty="0" smtClean="0"/>
                        <a:t>ADHD Diagnosis</a:t>
                      </a:r>
                      <a:endParaRPr lang="en-US" sz="2400" b="1" dirty="0"/>
                    </a:p>
                  </a:txBody>
                  <a:tcPr/>
                </a:tc>
                <a:tc hMerge="1">
                  <a:txBody>
                    <a:bodyPr/>
                    <a:lstStyle/>
                    <a:p>
                      <a:endParaRPr lang="en-US"/>
                    </a:p>
                  </a:txBody>
                  <a:tcPr/>
                </a:tc>
                <a:tc>
                  <a:txBody>
                    <a:bodyPr/>
                    <a:lstStyle/>
                    <a:p>
                      <a:endParaRPr lang="en-US" sz="3200" dirty="0"/>
                    </a:p>
                  </a:txBody>
                  <a:tcPr/>
                </a:tc>
                <a:tc>
                  <a:txBody>
                    <a:bodyPr/>
                    <a:lstStyle/>
                    <a:p>
                      <a:endParaRPr lang="en-US" sz="3200" dirty="0"/>
                    </a:p>
                  </a:txBody>
                  <a:tcPr/>
                </a:tc>
                <a:tc>
                  <a:txBody>
                    <a:bodyPr/>
                    <a:lstStyle/>
                    <a:p>
                      <a:endParaRPr lang="en-US" sz="3200" dirty="0"/>
                    </a:p>
                  </a:txBody>
                  <a:tcPr/>
                </a:tc>
                <a:tc>
                  <a:txBody>
                    <a:bodyPr/>
                    <a:lstStyle/>
                    <a:p>
                      <a:endParaRPr lang="en-US" sz="3200" dirty="0"/>
                    </a:p>
                  </a:txBody>
                  <a:tcPr/>
                </a:tc>
                <a:tc>
                  <a:txBody>
                    <a:bodyPr/>
                    <a:lstStyle/>
                    <a:p>
                      <a:endParaRPr lang="en-US" sz="3200" dirty="0"/>
                    </a:p>
                  </a:txBody>
                  <a:tcPr/>
                </a:tc>
                <a:tc>
                  <a:txBody>
                    <a:bodyPr/>
                    <a:lstStyle/>
                    <a:p>
                      <a:endParaRPr lang="en-US" sz="3200" dirty="0"/>
                    </a:p>
                  </a:txBody>
                  <a:tcPr/>
                </a:tc>
                <a:tc>
                  <a:txBody>
                    <a:bodyPr/>
                    <a:lstStyle/>
                    <a:p>
                      <a:endParaRPr lang="en-US" sz="3200" dirty="0"/>
                    </a:p>
                  </a:txBody>
                  <a:tcPr/>
                </a:tc>
                <a:tc>
                  <a:txBody>
                    <a:bodyPr/>
                    <a:lstStyle/>
                    <a:p>
                      <a:endParaRPr lang="en-US" sz="3200" dirty="0"/>
                    </a:p>
                  </a:txBody>
                  <a:tcPr/>
                </a:tc>
              </a:tr>
              <a:tr h="579120">
                <a:tc>
                  <a:txBody>
                    <a:bodyPr/>
                    <a:lstStyle/>
                    <a:p>
                      <a:r>
                        <a:rPr lang="en-US" sz="2200" dirty="0" smtClean="0"/>
                        <a:t>White</a:t>
                      </a:r>
                      <a:endParaRPr lang="en-US" sz="2200" dirty="0"/>
                    </a:p>
                  </a:txBody>
                  <a:tcPr/>
                </a:tc>
                <a:tc>
                  <a:txBody>
                    <a:bodyPr/>
                    <a:lstStyle/>
                    <a:p>
                      <a:pPr algn="ctr"/>
                      <a:r>
                        <a:rPr lang="en-US" sz="2200" dirty="0" smtClean="0"/>
                        <a:t>4.9</a:t>
                      </a:r>
                      <a:endParaRPr lang="en-US" sz="2200" dirty="0"/>
                    </a:p>
                  </a:txBody>
                  <a:tcPr/>
                </a:tc>
                <a:tc>
                  <a:txBody>
                    <a:bodyPr/>
                    <a:lstStyle/>
                    <a:p>
                      <a:pPr algn="ctr"/>
                      <a:r>
                        <a:rPr lang="en-US" sz="2200" dirty="0" smtClean="0"/>
                        <a:t>1.00</a:t>
                      </a:r>
                      <a:endParaRPr lang="en-US" sz="2200" dirty="0"/>
                    </a:p>
                  </a:txBody>
                  <a:tcPr/>
                </a:tc>
                <a:tc>
                  <a:txBody>
                    <a:bodyPr/>
                    <a:lstStyle/>
                    <a:p>
                      <a:pPr algn="ctr"/>
                      <a:r>
                        <a:rPr lang="en-US" sz="2200" dirty="0" smtClean="0"/>
                        <a:t>Ref.</a:t>
                      </a:r>
                      <a:endParaRPr lang="en-US" sz="2200" dirty="0"/>
                    </a:p>
                  </a:txBody>
                  <a:tcPr/>
                </a:tc>
                <a:tc>
                  <a:txBody>
                    <a:bodyPr/>
                    <a:lstStyle/>
                    <a:p>
                      <a:pPr algn="ctr"/>
                      <a:r>
                        <a:rPr lang="en-US" sz="2200" dirty="0" smtClean="0"/>
                        <a:t>5.1</a:t>
                      </a:r>
                      <a:endParaRPr lang="en-US" sz="2200" dirty="0"/>
                    </a:p>
                  </a:txBody>
                  <a:tcPr/>
                </a:tc>
                <a:tc>
                  <a:txBody>
                    <a:bodyPr/>
                    <a:lstStyle/>
                    <a:p>
                      <a:pPr algn="ctr"/>
                      <a:r>
                        <a:rPr lang="en-US" sz="2200" dirty="0" smtClean="0"/>
                        <a:t>1.00</a:t>
                      </a:r>
                      <a:endParaRPr lang="en-US" sz="2200" dirty="0"/>
                    </a:p>
                  </a:txBody>
                  <a:tcPr/>
                </a:tc>
                <a:tc>
                  <a:txBody>
                    <a:bodyPr/>
                    <a:lstStyle/>
                    <a:p>
                      <a:pPr algn="ctr"/>
                      <a:r>
                        <a:rPr lang="en-US" sz="2200" dirty="0" smtClean="0"/>
                        <a:t>Ref.</a:t>
                      </a:r>
                      <a:endParaRPr lang="en-US" sz="2200" dirty="0"/>
                    </a:p>
                  </a:txBody>
                  <a:tcPr/>
                </a:tc>
                <a:tc>
                  <a:txBody>
                    <a:bodyPr/>
                    <a:lstStyle/>
                    <a:p>
                      <a:pPr algn="ctr"/>
                      <a:r>
                        <a:rPr lang="en-US" sz="2200" dirty="0" smtClean="0"/>
                        <a:t>5.1</a:t>
                      </a:r>
                      <a:endParaRPr lang="en-US" sz="2200" dirty="0"/>
                    </a:p>
                  </a:txBody>
                  <a:tcPr/>
                </a:tc>
                <a:tc>
                  <a:txBody>
                    <a:bodyPr/>
                    <a:lstStyle/>
                    <a:p>
                      <a:pPr algn="ctr"/>
                      <a:r>
                        <a:rPr lang="en-US" sz="2200" dirty="0" smtClean="0"/>
                        <a:t>1.00</a:t>
                      </a:r>
                      <a:endParaRPr lang="en-US" sz="2200" dirty="0"/>
                    </a:p>
                  </a:txBody>
                  <a:tcPr/>
                </a:tc>
                <a:tc>
                  <a:txBody>
                    <a:bodyPr/>
                    <a:lstStyle/>
                    <a:p>
                      <a:pPr algn="ctr"/>
                      <a:r>
                        <a:rPr lang="en-US" sz="2200" dirty="0" smtClean="0"/>
                        <a:t>Ref.</a:t>
                      </a:r>
                      <a:endParaRPr lang="en-US" sz="2200" dirty="0"/>
                    </a:p>
                  </a:txBody>
                  <a:tcPr/>
                </a:tc>
              </a:tr>
              <a:tr h="370840">
                <a:tc>
                  <a:txBody>
                    <a:bodyPr/>
                    <a:lstStyle/>
                    <a:p>
                      <a:r>
                        <a:rPr lang="en-US" sz="2200" dirty="0" smtClean="0"/>
                        <a:t>Hispanic</a:t>
                      </a:r>
                      <a:endParaRPr lang="en-US" sz="2200" dirty="0"/>
                    </a:p>
                  </a:txBody>
                  <a:tcPr/>
                </a:tc>
                <a:tc>
                  <a:txBody>
                    <a:bodyPr/>
                    <a:lstStyle/>
                    <a:p>
                      <a:pPr algn="ctr"/>
                      <a:r>
                        <a:rPr lang="en-US" sz="2200" dirty="0" smtClean="0"/>
                        <a:t>1.7</a:t>
                      </a:r>
                      <a:endParaRPr lang="en-US" sz="2200" dirty="0"/>
                    </a:p>
                  </a:txBody>
                  <a:tcPr/>
                </a:tc>
                <a:tc>
                  <a:txBody>
                    <a:bodyPr/>
                    <a:lstStyle/>
                    <a:p>
                      <a:pPr algn="ctr"/>
                      <a:r>
                        <a:rPr lang="en-US" sz="2200" dirty="0" smtClean="0"/>
                        <a:t>0.43</a:t>
                      </a:r>
                      <a:endParaRPr lang="en-US" sz="2200" dirty="0"/>
                    </a:p>
                  </a:txBody>
                  <a:tcPr/>
                </a:tc>
                <a:tc>
                  <a:txBody>
                    <a:bodyPr/>
                    <a:lstStyle/>
                    <a:p>
                      <a:pPr algn="ctr"/>
                      <a:r>
                        <a:rPr lang="en-US" sz="2200" dirty="0" smtClean="0"/>
                        <a:t>0.41 – 0.46</a:t>
                      </a:r>
                      <a:endParaRPr lang="en-US" sz="2200" dirty="0"/>
                    </a:p>
                  </a:txBody>
                  <a:tcPr/>
                </a:tc>
                <a:tc>
                  <a:txBody>
                    <a:bodyPr/>
                    <a:lstStyle/>
                    <a:p>
                      <a:pPr algn="ctr"/>
                      <a:r>
                        <a:rPr lang="en-US" sz="2200" dirty="0" smtClean="0"/>
                        <a:t>1.4</a:t>
                      </a:r>
                      <a:endParaRPr lang="en-US" sz="2200" dirty="0"/>
                    </a:p>
                  </a:txBody>
                  <a:tcPr/>
                </a:tc>
                <a:tc>
                  <a:txBody>
                    <a:bodyPr/>
                    <a:lstStyle/>
                    <a:p>
                      <a:pPr algn="ctr"/>
                      <a:r>
                        <a:rPr lang="en-US" sz="2200" dirty="0" smtClean="0"/>
                        <a:t>0.37</a:t>
                      </a:r>
                      <a:endParaRPr lang="en-US" sz="2200" dirty="0"/>
                    </a:p>
                  </a:txBody>
                  <a:tcPr/>
                </a:tc>
                <a:tc>
                  <a:txBody>
                    <a:bodyPr/>
                    <a:lstStyle/>
                    <a:p>
                      <a:pPr algn="ctr"/>
                      <a:r>
                        <a:rPr lang="en-US" sz="2200" dirty="0" smtClean="0"/>
                        <a:t>0.36 – 0.38</a:t>
                      </a:r>
                      <a:endParaRPr lang="en-US" sz="2200" dirty="0"/>
                    </a:p>
                  </a:txBody>
                  <a:tcPr/>
                </a:tc>
                <a:tc>
                  <a:txBody>
                    <a:bodyPr/>
                    <a:lstStyle/>
                    <a:p>
                      <a:pPr algn="ctr"/>
                      <a:r>
                        <a:rPr lang="en-US" sz="2200" dirty="0" smtClean="0"/>
                        <a:t>1.1</a:t>
                      </a:r>
                      <a:endParaRPr lang="en-US" sz="2200" dirty="0"/>
                    </a:p>
                  </a:txBody>
                  <a:tcPr/>
                </a:tc>
                <a:tc>
                  <a:txBody>
                    <a:bodyPr/>
                    <a:lstStyle/>
                    <a:p>
                      <a:pPr algn="ctr"/>
                      <a:r>
                        <a:rPr lang="en-US" sz="2200" dirty="0" smtClean="0"/>
                        <a:t>0.34</a:t>
                      </a:r>
                      <a:endParaRPr lang="en-US" sz="2200" dirty="0"/>
                    </a:p>
                  </a:txBody>
                  <a:tcPr/>
                </a:tc>
                <a:tc>
                  <a:txBody>
                    <a:bodyPr/>
                    <a:lstStyle/>
                    <a:p>
                      <a:pPr algn="ctr"/>
                      <a:r>
                        <a:rPr lang="en-US" sz="2200" dirty="0" smtClean="0"/>
                        <a:t>0.33 – 0.35</a:t>
                      </a:r>
                      <a:endParaRPr lang="en-US" sz="2200" dirty="0"/>
                    </a:p>
                  </a:txBody>
                  <a:tcPr/>
                </a:tc>
              </a:tr>
              <a:tr h="370840">
                <a:tc>
                  <a:txBody>
                    <a:bodyPr/>
                    <a:lstStyle/>
                    <a:p>
                      <a:endParaRPr lang="en-US" sz="2400" b="1" dirty="0" smtClean="0"/>
                    </a:p>
                    <a:p>
                      <a:r>
                        <a:rPr lang="en-US" sz="2400" b="1" dirty="0" smtClean="0"/>
                        <a:t>Stimulant Use</a:t>
                      </a:r>
                      <a:endParaRPr lang="en-US" sz="2400" b="1"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r>
              <a:tr h="370840">
                <a:tc>
                  <a:txBody>
                    <a:bodyPr/>
                    <a:lstStyle/>
                    <a:p>
                      <a:r>
                        <a:rPr lang="en-US" sz="2200" dirty="0" smtClean="0"/>
                        <a:t>White</a:t>
                      </a:r>
                      <a:endParaRPr lang="en-US" sz="2200" dirty="0"/>
                    </a:p>
                  </a:txBody>
                  <a:tcPr/>
                </a:tc>
                <a:tc>
                  <a:txBody>
                    <a:bodyPr/>
                    <a:lstStyle/>
                    <a:p>
                      <a:pPr algn="ctr"/>
                      <a:r>
                        <a:rPr lang="en-US" sz="2200" dirty="0" smtClean="0"/>
                        <a:t>66.8</a:t>
                      </a:r>
                      <a:endParaRPr lang="en-US" sz="2200" dirty="0"/>
                    </a:p>
                  </a:txBody>
                  <a:tcPr/>
                </a:tc>
                <a:tc>
                  <a:txBody>
                    <a:bodyPr/>
                    <a:lstStyle/>
                    <a:p>
                      <a:pPr algn="ctr"/>
                      <a:r>
                        <a:rPr lang="en-US" sz="2200" dirty="0" smtClean="0"/>
                        <a:t>1.00</a:t>
                      </a:r>
                      <a:endParaRPr lang="en-US" sz="2200" dirty="0"/>
                    </a:p>
                  </a:txBody>
                  <a:tcPr/>
                </a:tc>
                <a:tc>
                  <a:txBody>
                    <a:bodyPr/>
                    <a:lstStyle/>
                    <a:p>
                      <a:pPr algn="ctr"/>
                      <a:r>
                        <a:rPr lang="en-US" sz="2200" dirty="0" smtClean="0"/>
                        <a:t>Ref.</a:t>
                      </a:r>
                      <a:endParaRPr lang="en-US" sz="2200" dirty="0"/>
                    </a:p>
                  </a:txBody>
                  <a:tcPr/>
                </a:tc>
                <a:tc>
                  <a:txBody>
                    <a:bodyPr/>
                    <a:lstStyle/>
                    <a:p>
                      <a:pPr algn="ctr"/>
                      <a:r>
                        <a:rPr lang="en-US" sz="2200" dirty="0" smtClean="0"/>
                        <a:t>65.2</a:t>
                      </a:r>
                      <a:endParaRPr lang="en-US" sz="2200" dirty="0"/>
                    </a:p>
                  </a:txBody>
                  <a:tcPr/>
                </a:tc>
                <a:tc>
                  <a:txBody>
                    <a:bodyPr/>
                    <a:lstStyle/>
                    <a:p>
                      <a:pPr algn="ctr"/>
                      <a:r>
                        <a:rPr lang="en-US" sz="2200" dirty="0" smtClean="0"/>
                        <a:t>1.00</a:t>
                      </a:r>
                      <a:endParaRPr lang="en-US" sz="2200" dirty="0"/>
                    </a:p>
                  </a:txBody>
                  <a:tcPr/>
                </a:tc>
                <a:tc>
                  <a:txBody>
                    <a:bodyPr/>
                    <a:lstStyle/>
                    <a:p>
                      <a:pPr algn="ctr"/>
                      <a:r>
                        <a:rPr lang="en-US" sz="2200" dirty="0" smtClean="0"/>
                        <a:t>Ref.</a:t>
                      </a:r>
                      <a:endParaRPr lang="en-US" sz="2200" dirty="0"/>
                    </a:p>
                  </a:txBody>
                  <a:tcPr/>
                </a:tc>
                <a:tc>
                  <a:txBody>
                    <a:bodyPr/>
                    <a:lstStyle/>
                    <a:p>
                      <a:pPr algn="ctr"/>
                      <a:r>
                        <a:rPr lang="en-US" sz="2200" dirty="0" smtClean="0"/>
                        <a:t>64.8</a:t>
                      </a:r>
                      <a:endParaRPr lang="en-US" sz="2200" dirty="0"/>
                    </a:p>
                  </a:txBody>
                  <a:tcPr/>
                </a:tc>
                <a:tc>
                  <a:txBody>
                    <a:bodyPr/>
                    <a:lstStyle/>
                    <a:p>
                      <a:pPr algn="ctr"/>
                      <a:r>
                        <a:rPr lang="en-US" sz="2200" dirty="0" smtClean="0"/>
                        <a:t>1.00</a:t>
                      </a:r>
                      <a:endParaRPr lang="en-US" sz="2200" dirty="0"/>
                    </a:p>
                  </a:txBody>
                  <a:tcPr/>
                </a:tc>
                <a:tc>
                  <a:txBody>
                    <a:bodyPr/>
                    <a:lstStyle/>
                    <a:p>
                      <a:pPr algn="ctr"/>
                      <a:r>
                        <a:rPr lang="en-US" sz="2200" dirty="0" smtClean="0"/>
                        <a:t>Ref.</a:t>
                      </a:r>
                      <a:endParaRPr lang="en-US" sz="2200" dirty="0"/>
                    </a:p>
                  </a:txBody>
                  <a:tcPr/>
                </a:tc>
              </a:tr>
              <a:tr h="0">
                <a:tc>
                  <a:txBody>
                    <a:bodyPr/>
                    <a:lstStyle/>
                    <a:p>
                      <a:r>
                        <a:rPr lang="en-US" sz="2200" dirty="0" smtClean="0"/>
                        <a:t>Hispanic</a:t>
                      </a:r>
                      <a:endParaRPr lang="en-US" sz="2200" dirty="0"/>
                    </a:p>
                  </a:txBody>
                  <a:tcPr/>
                </a:tc>
                <a:tc>
                  <a:txBody>
                    <a:bodyPr/>
                    <a:lstStyle/>
                    <a:p>
                      <a:pPr algn="ctr"/>
                      <a:r>
                        <a:rPr lang="en-US" sz="2200" dirty="0" smtClean="0"/>
                        <a:t>61.4</a:t>
                      </a:r>
                      <a:endParaRPr lang="en-US" sz="2200" dirty="0"/>
                    </a:p>
                  </a:txBody>
                  <a:tcPr/>
                </a:tc>
                <a:tc>
                  <a:txBody>
                    <a:bodyPr/>
                    <a:lstStyle/>
                    <a:p>
                      <a:pPr algn="ctr"/>
                      <a:r>
                        <a:rPr lang="en-US" sz="2200" dirty="0" smtClean="0"/>
                        <a:t>0.80</a:t>
                      </a:r>
                      <a:endParaRPr lang="en-US" sz="2200" dirty="0"/>
                    </a:p>
                  </a:txBody>
                  <a:tcPr/>
                </a:tc>
                <a:tc>
                  <a:txBody>
                    <a:bodyPr/>
                    <a:lstStyle/>
                    <a:p>
                      <a:pPr algn="ctr"/>
                      <a:r>
                        <a:rPr lang="en-US" sz="2200" dirty="0" smtClean="0"/>
                        <a:t>0.71 – 0.89</a:t>
                      </a:r>
                      <a:endParaRPr lang="en-US" sz="2200" dirty="0"/>
                    </a:p>
                  </a:txBody>
                  <a:tcPr/>
                </a:tc>
                <a:tc>
                  <a:txBody>
                    <a:bodyPr/>
                    <a:lstStyle/>
                    <a:p>
                      <a:pPr algn="ctr"/>
                      <a:r>
                        <a:rPr lang="en-US" sz="2200" dirty="0" smtClean="0"/>
                        <a:t>56.7</a:t>
                      </a:r>
                      <a:endParaRPr lang="en-US" sz="2200" dirty="0"/>
                    </a:p>
                  </a:txBody>
                  <a:tcPr/>
                </a:tc>
                <a:tc>
                  <a:txBody>
                    <a:bodyPr/>
                    <a:lstStyle/>
                    <a:p>
                      <a:pPr algn="ctr"/>
                      <a:r>
                        <a:rPr lang="en-US" sz="2200" dirty="0" smtClean="0"/>
                        <a:t>0.71</a:t>
                      </a:r>
                      <a:endParaRPr lang="en-US" sz="2200" dirty="0"/>
                    </a:p>
                  </a:txBody>
                  <a:tcPr/>
                </a:tc>
                <a:tc>
                  <a:txBody>
                    <a:bodyPr/>
                    <a:lstStyle/>
                    <a:p>
                      <a:pPr algn="ctr"/>
                      <a:r>
                        <a:rPr lang="en-US" sz="2200" dirty="0" smtClean="0"/>
                        <a:t>0.65 – 0.76</a:t>
                      </a:r>
                      <a:endParaRPr lang="en-US" sz="2200" dirty="0"/>
                    </a:p>
                  </a:txBody>
                  <a:tcPr/>
                </a:tc>
                <a:tc>
                  <a:txBody>
                    <a:bodyPr/>
                    <a:lstStyle/>
                    <a:p>
                      <a:pPr algn="ctr"/>
                      <a:r>
                        <a:rPr lang="en-US" sz="2200" dirty="0" smtClean="0"/>
                        <a:t>53.0</a:t>
                      </a:r>
                      <a:endParaRPr lang="en-US" sz="2200" dirty="0"/>
                    </a:p>
                  </a:txBody>
                  <a:tcPr/>
                </a:tc>
                <a:tc>
                  <a:txBody>
                    <a:bodyPr/>
                    <a:lstStyle/>
                    <a:p>
                      <a:pPr algn="ctr"/>
                      <a:r>
                        <a:rPr lang="en-US" sz="2200" dirty="0" smtClean="0"/>
                        <a:t>0.65</a:t>
                      </a:r>
                      <a:endParaRPr lang="en-US" sz="2200" dirty="0"/>
                    </a:p>
                  </a:txBody>
                  <a:tcPr/>
                </a:tc>
                <a:tc>
                  <a:txBody>
                    <a:bodyPr/>
                    <a:lstStyle/>
                    <a:p>
                      <a:pPr algn="ctr"/>
                      <a:r>
                        <a:rPr lang="en-US" sz="2200" dirty="0" smtClean="0"/>
                        <a:t>0.60 – 0.71</a:t>
                      </a:r>
                      <a:endParaRPr lang="en-US" sz="2200" dirty="0"/>
                    </a:p>
                  </a:txBody>
                  <a:tcPr/>
                </a:tc>
              </a:tr>
            </a:tbl>
          </a:graphicData>
        </a:graphic>
      </p:graphicFrame>
      <p:graphicFrame>
        <p:nvGraphicFramePr>
          <p:cNvPr id="62" name="Table 61"/>
          <p:cNvGraphicFramePr>
            <a:graphicFrameLocks noGrp="1"/>
          </p:cNvGraphicFramePr>
          <p:nvPr>
            <p:extLst>
              <p:ext uri="{D42A27DB-BD31-4B8C-83A1-F6EECF244321}">
                <p14:modId xmlns:p14="http://schemas.microsoft.com/office/powerpoint/2010/main" val="565433615"/>
              </p:ext>
            </p:extLst>
          </p:nvPr>
        </p:nvGraphicFramePr>
        <p:xfrm>
          <a:off x="759372" y="15849600"/>
          <a:ext cx="10355317" cy="6979920"/>
        </p:xfrm>
        <a:graphic>
          <a:graphicData uri="http://schemas.openxmlformats.org/drawingml/2006/table">
            <a:tbl>
              <a:tblPr firstRow="1" bandRow="1">
                <a:tableStyleId>{5C22544A-7EE6-4342-B048-85BDC9FD1C3A}</a:tableStyleId>
              </a:tblPr>
              <a:tblGrid>
                <a:gridCol w="3116317"/>
                <a:gridCol w="1447800"/>
                <a:gridCol w="2590800"/>
                <a:gridCol w="1066800"/>
                <a:gridCol w="2133600"/>
              </a:tblGrid>
              <a:tr h="460733">
                <a:tc>
                  <a:txBody>
                    <a:bodyPr/>
                    <a:lstStyle/>
                    <a:p>
                      <a:endParaRPr lang="en-US" sz="2600" dirty="0">
                        <a:solidFill>
                          <a:schemeClr val="tx1"/>
                        </a:solidFill>
                      </a:endParaRPr>
                    </a:p>
                  </a:txBody>
                  <a:tcPr/>
                </a:tc>
                <a:tc>
                  <a:txBody>
                    <a:bodyPr/>
                    <a:lstStyle/>
                    <a:p>
                      <a:pPr algn="ctr"/>
                      <a:r>
                        <a:rPr lang="en-US" sz="2600" dirty="0" smtClean="0">
                          <a:solidFill>
                            <a:schemeClr val="tx1"/>
                          </a:solidFill>
                        </a:rPr>
                        <a:t>N</a:t>
                      </a:r>
                      <a:endParaRPr lang="en-US" sz="2600" dirty="0">
                        <a:solidFill>
                          <a:schemeClr val="tx1"/>
                        </a:solidFill>
                      </a:endParaRPr>
                    </a:p>
                  </a:txBody>
                  <a:tcPr/>
                </a:tc>
                <a:tc>
                  <a:txBody>
                    <a:bodyPr/>
                    <a:lstStyle/>
                    <a:p>
                      <a:pPr algn="ctr"/>
                      <a:r>
                        <a:rPr lang="en-US" sz="2600" dirty="0" smtClean="0">
                          <a:solidFill>
                            <a:schemeClr val="tx1"/>
                          </a:solidFill>
                        </a:rPr>
                        <a:t>% Prevalence</a:t>
                      </a:r>
                      <a:endParaRPr lang="en-US" sz="2600" dirty="0">
                        <a:solidFill>
                          <a:schemeClr val="tx1"/>
                        </a:solidFill>
                      </a:endParaRPr>
                    </a:p>
                  </a:txBody>
                  <a:tcPr/>
                </a:tc>
                <a:tc>
                  <a:txBody>
                    <a:bodyPr/>
                    <a:lstStyle/>
                    <a:p>
                      <a:pPr algn="ctr"/>
                      <a:r>
                        <a:rPr lang="en-US" sz="2600" dirty="0" smtClean="0">
                          <a:solidFill>
                            <a:schemeClr val="tx1"/>
                          </a:solidFill>
                        </a:rPr>
                        <a:t>AOR</a:t>
                      </a:r>
                      <a:endParaRPr lang="en-US" sz="2600" dirty="0">
                        <a:solidFill>
                          <a:schemeClr val="tx1"/>
                        </a:solidFill>
                      </a:endParaRPr>
                    </a:p>
                  </a:txBody>
                  <a:tcPr/>
                </a:tc>
                <a:tc>
                  <a:txBody>
                    <a:bodyPr/>
                    <a:lstStyle/>
                    <a:p>
                      <a:pPr algn="ctr"/>
                      <a:r>
                        <a:rPr lang="en-US" sz="2600" dirty="0" smtClean="0">
                          <a:solidFill>
                            <a:schemeClr val="tx1"/>
                          </a:solidFill>
                        </a:rPr>
                        <a:t>95% CI</a:t>
                      </a:r>
                      <a:endParaRPr lang="en-US" sz="2600" dirty="0">
                        <a:solidFill>
                          <a:schemeClr val="tx1"/>
                        </a:solidFill>
                      </a:endParaRPr>
                    </a:p>
                  </a:txBody>
                  <a:tcPr/>
                </a:tc>
              </a:tr>
              <a:tr h="414408">
                <a:tc>
                  <a:txBody>
                    <a:bodyPr/>
                    <a:lstStyle/>
                    <a:p>
                      <a:r>
                        <a:rPr lang="en-US" sz="2400" dirty="0" smtClean="0"/>
                        <a:t>ADHD Diagnosis</a:t>
                      </a:r>
                      <a:endParaRPr lang="en-US" sz="2400" dirty="0"/>
                    </a:p>
                  </a:txBody>
                  <a:tcPr/>
                </a:tc>
                <a:tc>
                  <a:txBody>
                    <a:bodyPr/>
                    <a:lstStyle/>
                    <a:p>
                      <a:pPr algn="ctr"/>
                      <a:r>
                        <a:rPr lang="en-US" sz="2400" dirty="0" smtClean="0"/>
                        <a:t>47,364</a:t>
                      </a:r>
                      <a:endParaRPr lang="en-US" sz="2400" dirty="0"/>
                    </a:p>
                  </a:txBody>
                  <a:tcPr/>
                </a:tc>
                <a:tc>
                  <a:txBody>
                    <a:bodyPr/>
                    <a:lstStyle/>
                    <a:p>
                      <a:pPr algn="ctr"/>
                      <a:r>
                        <a:rPr lang="en-US" sz="2400" dirty="0" smtClean="0"/>
                        <a:t>2.1</a:t>
                      </a:r>
                      <a:endParaRPr lang="en-US" sz="2400" dirty="0"/>
                    </a:p>
                  </a:txBody>
                  <a:tcPr/>
                </a:tc>
                <a:tc>
                  <a:txBody>
                    <a:bodyPr/>
                    <a:lstStyle/>
                    <a:p>
                      <a:pPr algn="ctr"/>
                      <a:endParaRPr lang="en-US" sz="2600" dirty="0"/>
                    </a:p>
                  </a:txBody>
                  <a:tcPr/>
                </a:tc>
                <a:tc>
                  <a:txBody>
                    <a:bodyPr/>
                    <a:lstStyle/>
                    <a:p>
                      <a:pPr algn="ctr"/>
                      <a:endParaRPr lang="en-US" sz="2600" dirty="0"/>
                    </a:p>
                  </a:txBody>
                  <a:tcPr/>
                </a:tc>
              </a:tr>
              <a:tr h="381000">
                <a:tc>
                  <a:txBody>
                    <a:bodyPr/>
                    <a:lstStyle/>
                    <a:p>
                      <a:r>
                        <a:rPr lang="en-US" sz="2400" b="1" u="sng" dirty="0" smtClean="0"/>
                        <a:t>Race/Ethnicity</a:t>
                      </a:r>
                      <a:endParaRPr lang="en-US" sz="2400" b="1" u="sng"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c>
                  <a:txBody>
                    <a:bodyPr/>
                    <a:lstStyle/>
                    <a:p>
                      <a:endParaRPr lang="en-US" sz="2400" dirty="0"/>
                    </a:p>
                  </a:txBody>
                  <a:tcPr/>
                </a:tc>
              </a:tr>
              <a:tr h="381000">
                <a:tc>
                  <a:txBody>
                    <a:bodyPr/>
                    <a:lstStyle/>
                    <a:p>
                      <a:r>
                        <a:rPr lang="en-US" sz="2400" dirty="0" smtClean="0"/>
                        <a:t>White</a:t>
                      </a:r>
                      <a:endParaRPr lang="en-US" sz="2400" dirty="0"/>
                    </a:p>
                  </a:txBody>
                  <a:tcPr/>
                </a:tc>
                <a:tc>
                  <a:txBody>
                    <a:bodyPr/>
                    <a:lstStyle/>
                    <a:p>
                      <a:pPr algn="ctr"/>
                      <a:r>
                        <a:rPr lang="en-US" sz="2400" dirty="0" smtClean="0"/>
                        <a:t>1,560</a:t>
                      </a:r>
                      <a:endParaRPr lang="en-US" sz="2400" dirty="0"/>
                    </a:p>
                  </a:txBody>
                  <a:tcPr/>
                </a:tc>
                <a:tc>
                  <a:txBody>
                    <a:bodyPr/>
                    <a:lstStyle/>
                    <a:p>
                      <a:pPr algn="ctr"/>
                      <a:r>
                        <a:rPr lang="en-US" sz="2400" dirty="0" smtClean="0"/>
                        <a:t>5.0</a:t>
                      </a:r>
                      <a:endParaRPr lang="en-US" sz="2400" dirty="0"/>
                    </a:p>
                  </a:txBody>
                  <a:tcPr/>
                </a:tc>
                <a:tc>
                  <a:txBody>
                    <a:bodyPr/>
                    <a:lstStyle/>
                    <a:p>
                      <a:pPr algn="ctr"/>
                      <a:r>
                        <a:rPr lang="en-US" sz="2400" dirty="0" smtClean="0"/>
                        <a:t>1.00</a:t>
                      </a:r>
                      <a:endParaRPr lang="en-US" sz="2400" dirty="0"/>
                    </a:p>
                  </a:txBody>
                  <a:tcPr/>
                </a:tc>
                <a:tc>
                  <a:txBody>
                    <a:bodyPr/>
                    <a:lstStyle/>
                    <a:p>
                      <a:pPr algn="ctr"/>
                      <a:r>
                        <a:rPr lang="en-US" sz="2400" dirty="0" smtClean="0"/>
                        <a:t>Ref.</a:t>
                      </a:r>
                      <a:endParaRPr lang="en-US" sz="2400" dirty="0"/>
                    </a:p>
                  </a:txBody>
                  <a:tcPr/>
                </a:tc>
              </a:tr>
              <a:tr h="533400">
                <a:tc>
                  <a:txBody>
                    <a:bodyPr/>
                    <a:lstStyle/>
                    <a:p>
                      <a:r>
                        <a:rPr lang="en-US" sz="2400" dirty="0" smtClean="0"/>
                        <a:t>Black</a:t>
                      </a:r>
                      <a:endParaRPr lang="en-US" sz="2400" dirty="0"/>
                    </a:p>
                  </a:txBody>
                  <a:tcPr/>
                </a:tc>
                <a:tc>
                  <a:txBody>
                    <a:bodyPr/>
                    <a:lstStyle/>
                    <a:p>
                      <a:pPr algn="ctr"/>
                      <a:r>
                        <a:rPr lang="en-US" sz="2400" dirty="0" smtClean="0"/>
                        <a:t>7,849</a:t>
                      </a:r>
                      <a:endParaRPr lang="en-US" sz="2400" dirty="0"/>
                    </a:p>
                  </a:txBody>
                  <a:tcPr/>
                </a:tc>
                <a:tc>
                  <a:txBody>
                    <a:bodyPr/>
                    <a:lstStyle/>
                    <a:p>
                      <a:pPr algn="ctr"/>
                      <a:r>
                        <a:rPr lang="en-US" sz="2400" dirty="0" smtClean="0"/>
                        <a:t>3.4</a:t>
                      </a:r>
                      <a:endParaRPr lang="en-US" sz="2400" dirty="0"/>
                    </a:p>
                  </a:txBody>
                  <a:tcPr/>
                </a:tc>
                <a:tc>
                  <a:txBody>
                    <a:bodyPr/>
                    <a:lstStyle/>
                    <a:p>
                      <a:pPr algn="ctr"/>
                      <a:r>
                        <a:rPr lang="en-US" sz="2400" dirty="0" smtClean="0"/>
                        <a:t>0.65</a:t>
                      </a:r>
                      <a:endParaRPr lang="en-US" sz="2400" dirty="0"/>
                    </a:p>
                  </a:txBody>
                  <a:tcPr/>
                </a:tc>
                <a:tc>
                  <a:txBody>
                    <a:bodyPr/>
                    <a:lstStyle/>
                    <a:p>
                      <a:pPr algn="ctr"/>
                      <a:r>
                        <a:rPr lang="en-US" sz="2400" dirty="0" smtClean="0"/>
                        <a:t>0.63 – 0.67</a:t>
                      </a:r>
                      <a:endParaRPr lang="en-US" sz="2400" dirty="0"/>
                    </a:p>
                  </a:txBody>
                  <a:tcPr/>
                </a:tc>
              </a:tr>
              <a:tr h="457200">
                <a:tc>
                  <a:txBody>
                    <a:bodyPr/>
                    <a:lstStyle/>
                    <a:p>
                      <a:r>
                        <a:rPr lang="en-US" sz="2400" dirty="0" smtClean="0"/>
                        <a:t>Hispanic</a:t>
                      </a:r>
                      <a:endParaRPr lang="en-US" sz="2400" dirty="0"/>
                    </a:p>
                  </a:txBody>
                  <a:tcPr/>
                </a:tc>
                <a:tc>
                  <a:txBody>
                    <a:bodyPr/>
                    <a:lstStyle/>
                    <a:p>
                      <a:pPr algn="ctr"/>
                      <a:r>
                        <a:rPr lang="en-US" sz="2400" dirty="0" smtClean="0"/>
                        <a:t>17,281</a:t>
                      </a:r>
                      <a:endParaRPr lang="en-US" sz="2400" dirty="0"/>
                    </a:p>
                  </a:txBody>
                  <a:tcPr/>
                </a:tc>
                <a:tc>
                  <a:txBody>
                    <a:bodyPr/>
                    <a:lstStyle/>
                    <a:p>
                      <a:pPr algn="ctr"/>
                      <a:r>
                        <a:rPr lang="en-US" sz="2400" dirty="0" smtClean="0"/>
                        <a:t>1.2</a:t>
                      </a:r>
                      <a:endParaRPr lang="en-US" sz="2400" dirty="0"/>
                    </a:p>
                  </a:txBody>
                  <a:tcPr/>
                </a:tc>
                <a:tc>
                  <a:txBody>
                    <a:bodyPr/>
                    <a:lstStyle/>
                    <a:p>
                      <a:pPr algn="ctr"/>
                      <a:r>
                        <a:rPr lang="en-US" sz="2400" dirty="0" smtClean="0"/>
                        <a:t>0.36</a:t>
                      </a:r>
                      <a:endParaRPr lang="en-US" sz="2400" dirty="0"/>
                    </a:p>
                  </a:txBody>
                  <a:tcPr/>
                </a:tc>
                <a:tc>
                  <a:txBody>
                    <a:bodyPr/>
                    <a:lstStyle/>
                    <a:p>
                      <a:pPr algn="ctr"/>
                      <a:r>
                        <a:rPr lang="en-US" sz="2400" dirty="0" smtClean="0"/>
                        <a:t>0.35 – 0.37</a:t>
                      </a:r>
                      <a:endParaRPr lang="en-US" sz="2400" dirty="0"/>
                    </a:p>
                  </a:txBody>
                  <a:tcPr/>
                </a:tc>
              </a:tr>
              <a:tr h="533400">
                <a:tc>
                  <a:txBody>
                    <a:bodyPr/>
                    <a:lstStyle/>
                    <a:p>
                      <a:r>
                        <a:rPr lang="en-US" sz="2400" dirty="0" smtClean="0"/>
                        <a:t>Other</a:t>
                      </a:r>
                      <a:endParaRPr lang="en-US" sz="2400" dirty="0"/>
                    </a:p>
                  </a:txBody>
                  <a:tcPr/>
                </a:tc>
                <a:tc>
                  <a:txBody>
                    <a:bodyPr/>
                    <a:lstStyle/>
                    <a:p>
                      <a:pPr algn="ctr"/>
                      <a:r>
                        <a:rPr lang="en-US" sz="2400" dirty="0" smtClean="0"/>
                        <a:t>5,674</a:t>
                      </a:r>
                      <a:endParaRPr lang="en-US" sz="2400" dirty="0"/>
                    </a:p>
                  </a:txBody>
                  <a:tcPr/>
                </a:tc>
                <a:tc>
                  <a:txBody>
                    <a:bodyPr/>
                    <a:lstStyle/>
                    <a:p>
                      <a:pPr algn="ctr"/>
                      <a:r>
                        <a:rPr lang="en-US" sz="2400" dirty="0" smtClean="0"/>
                        <a:t>2.3</a:t>
                      </a:r>
                      <a:endParaRPr lang="en-US" sz="2400" dirty="0"/>
                    </a:p>
                  </a:txBody>
                  <a:tcPr/>
                </a:tc>
                <a:tc>
                  <a:txBody>
                    <a:bodyPr/>
                    <a:lstStyle/>
                    <a:p>
                      <a:pPr algn="ctr"/>
                      <a:r>
                        <a:rPr lang="en-US" sz="2400" dirty="0" smtClean="0"/>
                        <a:t>0.39</a:t>
                      </a:r>
                      <a:endParaRPr lang="en-US" sz="2400" dirty="0"/>
                    </a:p>
                  </a:txBody>
                  <a:tcPr/>
                </a:tc>
                <a:tc>
                  <a:txBody>
                    <a:bodyPr/>
                    <a:lstStyle/>
                    <a:p>
                      <a:pPr algn="ctr"/>
                      <a:r>
                        <a:rPr lang="en-US" sz="2400" dirty="0" smtClean="0"/>
                        <a:t>0.38 – 0.40</a:t>
                      </a:r>
                      <a:endParaRPr lang="en-US" sz="2400" dirty="0"/>
                    </a:p>
                  </a:txBody>
                  <a:tcPr/>
                </a:tc>
              </a:tr>
              <a:tr h="460128">
                <a:tc>
                  <a:txBody>
                    <a:bodyPr/>
                    <a:lstStyle/>
                    <a:p>
                      <a:endParaRPr lang="en-US" sz="2400" dirty="0"/>
                    </a:p>
                  </a:txBody>
                  <a:tcPr/>
                </a:tc>
                <a:tc gridSpan="4">
                  <a:txBody>
                    <a:bodyPr/>
                    <a:lstStyle/>
                    <a:p>
                      <a:pPr algn="ctr"/>
                      <a:r>
                        <a:rPr lang="en-US" sz="2400" dirty="0" smtClean="0"/>
                        <a:t>% of ADHD </a:t>
                      </a:r>
                    </a:p>
                    <a:p>
                      <a:pPr algn="ctr"/>
                      <a:r>
                        <a:rPr lang="en-US" sz="2400" dirty="0" smtClean="0"/>
                        <a:t>Diagnosed</a:t>
                      </a:r>
                      <a:r>
                        <a:rPr lang="en-US" sz="2400" baseline="0" dirty="0" smtClean="0"/>
                        <a:t> Youth</a:t>
                      </a: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447645">
                <a:tc>
                  <a:txBody>
                    <a:bodyPr/>
                    <a:lstStyle/>
                    <a:p>
                      <a:r>
                        <a:rPr lang="en-US" sz="2400" dirty="0" smtClean="0"/>
                        <a:t>Stimulant Use</a:t>
                      </a:r>
                      <a:endParaRPr lang="en-US" sz="2400" dirty="0"/>
                    </a:p>
                  </a:txBody>
                  <a:tcPr/>
                </a:tc>
                <a:tc>
                  <a:txBody>
                    <a:bodyPr/>
                    <a:lstStyle/>
                    <a:p>
                      <a:pPr algn="ctr"/>
                      <a:r>
                        <a:rPr lang="en-US" sz="2400" dirty="0" smtClean="0"/>
                        <a:t>28,334</a:t>
                      </a:r>
                      <a:endParaRPr lang="en-US" sz="2400" dirty="0"/>
                    </a:p>
                  </a:txBody>
                  <a:tcPr/>
                </a:tc>
                <a:tc>
                  <a:txBody>
                    <a:bodyPr/>
                    <a:lstStyle/>
                    <a:p>
                      <a:pPr algn="ctr"/>
                      <a:r>
                        <a:rPr lang="en-US" sz="2400" dirty="0" smtClean="0"/>
                        <a:t>59.8</a:t>
                      </a:r>
                      <a:endParaRPr lang="en-US" sz="2400" dirty="0"/>
                    </a:p>
                  </a:txBody>
                  <a:tcPr/>
                </a:tc>
                <a:tc>
                  <a:txBody>
                    <a:bodyPr/>
                    <a:lstStyle/>
                    <a:p>
                      <a:pPr algn="ctr"/>
                      <a:endParaRPr lang="en-US" sz="2400"/>
                    </a:p>
                  </a:txBody>
                  <a:tcPr/>
                </a:tc>
                <a:tc>
                  <a:txBody>
                    <a:bodyPr/>
                    <a:lstStyle/>
                    <a:p>
                      <a:pPr algn="ctr"/>
                      <a:endParaRPr lang="en-US" sz="2400" dirty="0"/>
                    </a:p>
                  </a:txBody>
                  <a:tcPr/>
                </a:tc>
              </a:tr>
              <a:tr h="327151">
                <a:tc>
                  <a:txBody>
                    <a:bodyPr/>
                    <a:lstStyle/>
                    <a:p>
                      <a:r>
                        <a:rPr lang="en-US" sz="2400" b="1" u="sng" dirty="0" smtClean="0"/>
                        <a:t>Race/Ethnicity</a:t>
                      </a:r>
                      <a:endParaRPr lang="en-US" sz="2400" b="1" u="sng" dirty="0"/>
                    </a:p>
                  </a:txBody>
                  <a:tcPr/>
                </a:tc>
                <a:tc>
                  <a:txBody>
                    <a:bodyPr/>
                    <a:lstStyle/>
                    <a:p>
                      <a:pPr algn="ctr"/>
                      <a:endParaRPr lang="en-US" sz="2400"/>
                    </a:p>
                  </a:txBody>
                  <a:tcPr/>
                </a:tc>
                <a:tc>
                  <a:txBody>
                    <a:bodyPr/>
                    <a:lstStyle/>
                    <a:p>
                      <a:pPr algn="ctr"/>
                      <a:endParaRPr lang="en-US" sz="2400" dirty="0"/>
                    </a:p>
                  </a:txBody>
                  <a:tcPr/>
                </a:tc>
                <a:tc>
                  <a:txBody>
                    <a:bodyPr/>
                    <a:lstStyle/>
                    <a:p>
                      <a:pPr algn="ctr"/>
                      <a:endParaRPr lang="en-US" sz="2400" dirty="0"/>
                    </a:p>
                  </a:txBody>
                  <a:tcPr/>
                </a:tc>
                <a:tc>
                  <a:txBody>
                    <a:bodyPr/>
                    <a:lstStyle/>
                    <a:p>
                      <a:pPr algn="ctr"/>
                      <a:endParaRPr lang="en-US" sz="2400" dirty="0"/>
                    </a:p>
                  </a:txBody>
                  <a:tcPr/>
                </a:tc>
              </a:tr>
              <a:tr h="152400">
                <a:tc>
                  <a:txBody>
                    <a:bodyPr/>
                    <a:lstStyle/>
                    <a:p>
                      <a:r>
                        <a:rPr lang="en-US" sz="2400" dirty="0" smtClean="0"/>
                        <a:t>White</a:t>
                      </a:r>
                      <a:endParaRPr lang="en-US" sz="2400" dirty="0"/>
                    </a:p>
                  </a:txBody>
                  <a:tcPr/>
                </a:tc>
                <a:tc>
                  <a:txBody>
                    <a:bodyPr/>
                    <a:lstStyle/>
                    <a:p>
                      <a:pPr algn="ctr"/>
                      <a:r>
                        <a:rPr lang="en-US" sz="2400" dirty="0" smtClean="0"/>
                        <a:t>10,887</a:t>
                      </a:r>
                      <a:endParaRPr lang="en-US" sz="2400" dirty="0"/>
                    </a:p>
                  </a:txBody>
                  <a:tcPr/>
                </a:tc>
                <a:tc>
                  <a:txBody>
                    <a:bodyPr/>
                    <a:lstStyle/>
                    <a:p>
                      <a:pPr algn="ctr"/>
                      <a:r>
                        <a:rPr lang="en-US" sz="2400" dirty="0" smtClean="0"/>
                        <a:t>65.7</a:t>
                      </a:r>
                      <a:endParaRPr lang="en-US" sz="2400" dirty="0"/>
                    </a:p>
                  </a:txBody>
                  <a:tcPr/>
                </a:tc>
                <a:tc>
                  <a:txBody>
                    <a:bodyPr/>
                    <a:lstStyle/>
                    <a:p>
                      <a:pPr algn="ctr"/>
                      <a:r>
                        <a:rPr lang="en-US" sz="2400" dirty="0" smtClean="0"/>
                        <a:t>1.00</a:t>
                      </a:r>
                      <a:endParaRPr lang="en-US" sz="2400" dirty="0"/>
                    </a:p>
                  </a:txBody>
                  <a:tcPr/>
                </a:tc>
                <a:tc>
                  <a:txBody>
                    <a:bodyPr/>
                    <a:lstStyle/>
                    <a:p>
                      <a:pPr algn="ctr"/>
                      <a:r>
                        <a:rPr lang="en-US" sz="2400" dirty="0" smtClean="0"/>
                        <a:t>Ref.</a:t>
                      </a:r>
                      <a:endParaRPr lang="en-US" sz="2400" dirty="0"/>
                    </a:p>
                  </a:txBody>
                  <a:tcPr/>
                </a:tc>
              </a:tr>
              <a:tr h="304800">
                <a:tc>
                  <a:txBody>
                    <a:bodyPr/>
                    <a:lstStyle/>
                    <a:p>
                      <a:r>
                        <a:rPr lang="en-US" sz="2400" dirty="0" smtClean="0"/>
                        <a:t>Black</a:t>
                      </a:r>
                      <a:endParaRPr lang="en-US" sz="2400" dirty="0"/>
                    </a:p>
                  </a:txBody>
                  <a:tcPr/>
                </a:tc>
                <a:tc>
                  <a:txBody>
                    <a:bodyPr/>
                    <a:lstStyle/>
                    <a:p>
                      <a:pPr algn="ctr"/>
                      <a:r>
                        <a:rPr lang="en-US" sz="2400" dirty="0" smtClean="0"/>
                        <a:t>4,458</a:t>
                      </a:r>
                      <a:endParaRPr lang="en-US" sz="2400" dirty="0"/>
                    </a:p>
                  </a:txBody>
                  <a:tcPr/>
                </a:tc>
                <a:tc>
                  <a:txBody>
                    <a:bodyPr/>
                    <a:lstStyle/>
                    <a:p>
                      <a:pPr algn="ctr"/>
                      <a:r>
                        <a:rPr lang="en-US" sz="2400" dirty="0" smtClean="0"/>
                        <a:t>56.8</a:t>
                      </a:r>
                      <a:endParaRPr lang="en-US" sz="2400" dirty="0"/>
                    </a:p>
                  </a:txBody>
                  <a:tcPr/>
                </a:tc>
                <a:tc>
                  <a:txBody>
                    <a:bodyPr/>
                    <a:lstStyle/>
                    <a:p>
                      <a:pPr algn="ctr"/>
                      <a:r>
                        <a:rPr lang="en-US" sz="2400" dirty="0" smtClean="0"/>
                        <a:t>0.67</a:t>
                      </a:r>
                      <a:endParaRPr lang="en-US" sz="2400" dirty="0"/>
                    </a:p>
                  </a:txBody>
                  <a:tcPr/>
                </a:tc>
                <a:tc>
                  <a:txBody>
                    <a:bodyPr/>
                    <a:lstStyle/>
                    <a:p>
                      <a:pPr algn="ctr"/>
                      <a:r>
                        <a:rPr lang="en-US" sz="2400" dirty="0" smtClean="0"/>
                        <a:t>0.63 – 0.71</a:t>
                      </a:r>
                      <a:endParaRPr lang="en-US" sz="2400" dirty="0"/>
                    </a:p>
                  </a:txBody>
                  <a:tcPr/>
                </a:tc>
              </a:tr>
              <a:tr h="304800">
                <a:tc>
                  <a:txBody>
                    <a:bodyPr/>
                    <a:lstStyle/>
                    <a:p>
                      <a:r>
                        <a:rPr lang="en-US" sz="2400" dirty="0" smtClean="0"/>
                        <a:t>Hispanic</a:t>
                      </a:r>
                      <a:endParaRPr lang="en-US" sz="2400" dirty="0"/>
                    </a:p>
                  </a:txBody>
                  <a:tcPr/>
                </a:tc>
                <a:tc>
                  <a:txBody>
                    <a:bodyPr/>
                    <a:lstStyle/>
                    <a:p>
                      <a:pPr algn="ctr"/>
                      <a:r>
                        <a:rPr lang="en-US" sz="2400" dirty="0" smtClean="0"/>
                        <a:t>9,488</a:t>
                      </a:r>
                      <a:endParaRPr lang="en-US" sz="2400" dirty="0"/>
                    </a:p>
                  </a:txBody>
                  <a:tcPr/>
                </a:tc>
                <a:tc>
                  <a:txBody>
                    <a:bodyPr/>
                    <a:lstStyle/>
                    <a:p>
                      <a:pPr algn="ctr"/>
                      <a:r>
                        <a:rPr lang="en-US" sz="2400" dirty="0" smtClean="0"/>
                        <a:t>54.9</a:t>
                      </a:r>
                      <a:endParaRPr lang="en-US" sz="2400" dirty="0"/>
                    </a:p>
                  </a:txBody>
                  <a:tcPr/>
                </a:tc>
                <a:tc>
                  <a:txBody>
                    <a:bodyPr/>
                    <a:lstStyle/>
                    <a:p>
                      <a:pPr algn="ctr"/>
                      <a:r>
                        <a:rPr lang="en-US" sz="2400" dirty="0" smtClean="0"/>
                        <a:t>0.68</a:t>
                      </a:r>
                      <a:endParaRPr lang="en-US" sz="2400" dirty="0"/>
                    </a:p>
                  </a:txBody>
                  <a:tcPr/>
                </a:tc>
                <a:tc>
                  <a:txBody>
                    <a:bodyPr/>
                    <a:lstStyle/>
                    <a:p>
                      <a:pPr algn="ctr"/>
                      <a:r>
                        <a:rPr lang="en-US" sz="2400" dirty="0" smtClean="0"/>
                        <a:t>0.65 – 0.72</a:t>
                      </a:r>
                      <a:endParaRPr lang="en-US" sz="2400" dirty="0"/>
                    </a:p>
                  </a:txBody>
                  <a:tcPr/>
                </a:tc>
              </a:tr>
              <a:tr h="457200">
                <a:tc>
                  <a:txBody>
                    <a:bodyPr/>
                    <a:lstStyle/>
                    <a:p>
                      <a:r>
                        <a:rPr lang="en-US" sz="2400" dirty="0" smtClean="0"/>
                        <a:t>Other</a:t>
                      </a:r>
                      <a:endParaRPr lang="en-US" sz="2400" dirty="0"/>
                    </a:p>
                  </a:txBody>
                  <a:tcPr/>
                </a:tc>
                <a:tc>
                  <a:txBody>
                    <a:bodyPr/>
                    <a:lstStyle/>
                    <a:p>
                      <a:pPr algn="ctr"/>
                      <a:r>
                        <a:rPr lang="en-US" sz="2400" dirty="0" smtClean="0"/>
                        <a:t>3,501</a:t>
                      </a:r>
                      <a:endParaRPr lang="en-US" sz="2400" dirty="0"/>
                    </a:p>
                  </a:txBody>
                  <a:tcPr/>
                </a:tc>
                <a:tc>
                  <a:txBody>
                    <a:bodyPr/>
                    <a:lstStyle/>
                    <a:p>
                      <a:pPr algn="ctr"/>
                      <a:r>
                        <a:rPr lang="en-US" sz="2400" dirty="0" smtClean="0"/>
                        <a:t>61.7</a:t>
                      </a:r>
                      <a:endParaRPr lang="en-US" sz="2400" dirty="0"/>
                    </a:p>
                  </a:txBody>
                  <a:tcPr/>
                </a:tc>
                <a:tc>
                  <a:txBody>
                    <a:bodyPr/>
                    <a:lstStyle/>
                    <a:p>
                      <a:pPr algn="ctr"/>
                      <a:r>
                        <a:rPr lang="en-US" sz="2400" dirty="0" smtClean="0"/>
                        <a:t>0.77</a:t>
                      </a:r>
                      <a:endParaRPr lang="en-US" sz="2400" dirty="0"/>
                    </a:p>
                  </a:txBody>
                  <a:tcPr/>
                </a:tc>
                <a:tc>
                  <a:txBody>
                    <a:bodyPr/>
                    <a:lstStyle/>
                    <a:p>
                      <a:pPr algn="ctr"/>
                      <a:r>
                        <a:rPr lang="en-US" sz="2400" dirty="0" smtClean="0"/>
                        <a:t>0.72 – 0.83</a:t>
                      </a:r>
                      <a:endParaRPr lang="en-US" sz="2400" dirty="0"/>
                    </a:p>
                  </a:txBody>
                  <a:tcPr/>
                </a:tc>
              </a:tr>
            </a:tbl>
          </a:graphicData>
        </a:graphic>
      </p:graphicFrame>
      <p:sp>
        <p:nvSpPr>
          <p:cNvPr id="33" name="Text Box 164"/>
          <p:cNvSpPr txBox="1">
            <a:spLocks noChangeArrowheads="1"/>
          </p:cNvSpPr>
          <p:nvPr/>
        </p:nvSpPr>
        <p:spPr bwMode="auto">
          <a:xfrm>
            <a:off x="685800" y="14630400"/>
            <a:ext cx="15773400" cy="461665"/>
          </a:xfrm>
          <a:prstGeom prst="rect">
            <a:avLst/>
          </a:prstGeom>
          <a:solidFill>
            <a:schemeClr val="tx1"/>
          </a:solidFill>
          <a:ln w="9525">
            <a:solidFill>
              <a:schemeClr val="tx1"/>
            </a:solidFill>
            <a:miter lim="800000"/>
            <a:headEnd/>
            <a:tailEnd/>
          </a:ln>
        </p:spPr>
        <p:txBody>
          <a:bodyPr wrap="square">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pPr>
            <a:r>
              <a:rPr lang="en-US" altLang="en-US" sz="2400" b="1" dirty="0" smtClean="0">
                <a:solidFill>
                  <a:schemeClr val="bg1"/>
                </a:solidFill>
              </a:rPr>
              <a:t>Results</a:t>
            </a:r>
            <a:endParaRPr lang="en-US" altLang="en-US" sz="2400" b="1" dirty="0">
              <a:solidFill>
                <a:schemeClr val="bg1"/>
              </a:solidFill>
            </a:endParaRPr>
          </a:p>
        </p:txBody>
      </p:sp>
      <p:sp>
        <p:nvSpPr>
          <p:cNvPr id="38" name="Text Box 156"/>
          <p:cNvSpPr txBox="1">
            <a:spLocks noChangeArrowheads="1"/>
          </p:cNvSpPr>
          <p:nvPr/>
        </p:nvSpPr>
        <p:spPr bwMode="auto">
          <a:xfrm>
            <a:off x="651641" y="28951535"/>
            <a:ext cx="15752379" cy="1434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wrap="square" lIns="228600" tIns="100584" rIns="228600" bIns="100584">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marL="342900" lvl="0" indent="-342900" defTabSz="2336756" eaLnBrk="1" fontAlgn="base" hangingPunct="1">
              <a:spcBef>
                <a:spcPct val="0"/>
              </a:spcBef>
              <a:spcAft>
                <a:spcPct val="0"/>
              </a:spcAft>
              <a:buFont typeface="Arial" panose="020B0604020202020204" pitchFamily="34" charset="0"/>
              <a:buChar char="•"/>
              <a:defRPr/>
            </a:pPr>
            <a:r>
              <a:rPr lang="en-US" sz="2000" dirty="0">
                <a:solidFill>
                  <a:prstClr val="black"/>
                </a:solidFill>
                <a:latin typeface="+mj-lt"/>
                <a:ea typeface="ＭＳ Ｐゴシック" pitchFamily="34" charset="-128"/>
              </a:rPr>
              <a:t>Hispanic to White differences in ADHD treatment service utilization intensified with increasing levels of regional Hispanic composition</a:t>
            </a:r>
          </a:p>
          <a:p>
            <a:pPr marL="342900" lvl="0" indent="-342900" defTabSz="2336756" eaLnBrk="1" fontAlgn="base" hangingPunct="1">
              <a:spcBef>
                <a:spcPct val="0"/>
              </a:spcBef>
              <a:spcAft>
                <a:spcPct val="0"/>
              </a:spcAft>
              <a:buFont typeface="Arial" panose="020B0604020202020204" pitchFamily="34" charset="0"/>
              <a:buChar char="•"/>
              <a:defRPr/>
            </a:pPr>
            <a:r>
              <a:rPr lang="en-US" sz="2000" dirty="0">
                <a:solidFill>
                  <a:prstClr val="black"/>
                </a:solidFill>
                <a:latin typeface="+mj-lt"/>
                <a:ea typeface="ＭＳ Ｐゴシック" pitchFamily="34" charset="-128"/>
              </a:rPr>
              <a:t>Cultural preference, consumer education, and institutional bias (i.e. structural aspects of health care delivery system) could account for minority usage patterns and future research could shed light on these disparities</a:t>
            </a:r>
          </a:p>
          <a:p>
            <a:pPr eaLnBrk="1" hangingPunct="1">
              <a:spcBef>
                <a:spcPct val="0"/>
              </a:spcBef>
              <a:buFontTx/>
              <a:buNone/>
            </a:pPr>
            <a:endParaRPr lang="en-US" altLang="en-US" sz="2000" dirty="0">
              <a:latin typeface="+mj-lt"/>
            </a:endParaRPr>
          </a:p>
        </p:txBody>
      </p:sp>
      <p:sp>
        <p:nvSpPr>
          <p:cNvPr id="40" name="Text Box 166"/>
          <p:cNvSpPr txBox="1">
            <a:spLocks noChangeArrowheads="1"/>
          </p:cNvSpPr>
          <p:nvPr/>
        </p:nvSpPr>
        <p:spPr bwMode="auto">
          <a:xfrm>
            <a:off x="706820" y="30154941"/>
            <a:ext cx="15773400" cy="461665"/>
          </a:xfrm>
          <a:prstGeom prst="rect">
            <a:avLst/>
          </a:prstGeom>
          <a:solidFill>
            <a:schemeClr val="tx1"/>
          </a:solidFill>
          <a:ln w="9525">
            <a:solidFill>
              <a:schemeClr val="tx1"/>
            </a:solidFill>
            <a:miter lim="800000"/>
            <a:headEnd/>
            <a:tailEnd/>
          </a:ln>
        </p:spPr>
        <p:txBody>
          <a:bodyPr wrap="square">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eaLnBrk="1" hangingPunct="1">
              <a:spcBef>
                <a:spcPct val="0"/>
              </a:spcBef>
              <a:buFontTx/>
              <a:buNone/>
            </a:pPr>
            <a:r>
              <a:rPr lang="en-US" altLang="en-US" sz="2400" b="1" dirty="0" smtClean="0">
                <a:solidFill>
                  <a:schemeClr val="bg1"/>
                </a:solidFill>
              </a:rPr>
              <a:t>Acknowledgements</a:t>
            </a:r>
            <a:endParaRPr lang="en-US" altLang="en-US" sz="2400" b="1" dirty="0">
              <a:solidFill>
                <a:schemeClr val="bg1"/>
              </a:solidFill>
            </a:endParaRPr>
          </a:p>
        </p:txBody>
      </p:sp>
      <p:sp>
        <p:nvSpPr>
          <p:cNvPr id="41" name="Text Box 156"/>
          <p:cNvSpPr txBox="1">
            <a:spLocks noChangeArrowheads="1"/>
          </p:cNvSpPr>
          <p:nvPr/>
        </p:nvSpPr>
        <p:spPr bwMode="auto">
          <a:xfrm>
            <a:off x="609600" y="15087600"/>
            <a:ext cx="11027981"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wrap="square" lIns="228600" tIns="100584" rIns="228600" bIns="100584">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lvl="0" defTabSz="1357313" eaLnBrk="1" fontAlgn="base" hangingPunct="1">
              <a:spcBef>
                <a:spcPct val="0"/>
              </a:spcBef>
              <a:spcAft>
                <a:spcPct val="0"/>
              </a:spcAft>
              <a:buNone/>
              <a:defRPr/>
            </a:pPr>
            <a:r>
              <a:rPr lang="en-US" sz="2200" b="1" dirty="0">
                <a:latin typeface="Calibri"/>
                <a:ea typeface="ＭＳ Ｐゴシック" pitchFamily="34" charset="-128"/>
              </a:rPr>
              <a:t>Table 1. Annual prevalence (%) and adjusted odds ratio (AOR) of ADHD diagnosis and stimulant use among Medicaid-insured youth by race/ethnicity </a:t>
            </a:r>
          </a:p>
        </p:txBody>
      </p:sp>
      <p:sp>
        <p:nvSpPr>
          <p:cNvPr id="42" name="Text Box 156"/>
          <p:cNvSpPr txBox="1">
            <a:spLocks noChangeArrowheads="1"/>
          </p:cNvSpPr>
          <p:nvPr/>
        </p:nvSpPr>
        <p:spPr bwMode="auto">
          <a:xfrm>
            <a:off x="609600" y="22783800"/>
            <a:ext cx="11027981" cy="8802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cmpd="thinThick">
                <a:solidFill>
                  <a:srgbClr val="000000"/>
                </a:solidFill>
                <a:miter lim="800000"/>
                <a:headEnd/>
                <a:tailEnd/>
              </a14:hiddenLine>
            </a:ext>
          </a:extLst>
        </p:spPr>
        <p:txBody>
          <a:bodyPr wrap="square" lIns="228600" tIns="100584" rIns="228600" bIns="100584">
            <a:spAutoFit/>
          </a:bodyPr>
          <a:lstStyle>
            <a:lvl1pPr eaLnBrk="0" hangingPunct="0">
              <a:spcBef>
                <a:spcPct val="20000"/>
              </a:spcBef>
              <a:buFont typeface="Arial" charset="0"/>
              <a:buChar char="•"/>
              <a:defRPr sz="15400">
                <a:solidFill>
                  <a:schemeClr val="tx1"/>
                </a:solidFill>
                <a:latin typeface="Calibri" charset="0"/>
                <a:ea typeface="ＭＳ Ｐゴシック" charset="-128"/>
              </a:defRPr>
            </a:lvl1pPr>
            <a:lvl2pPr marL="37931725" indent="-37474525" eaLnBrk="0" hangingPunct="0">
              <a:spcBef>
                <a:spcPct val="20000"/>
              </a:spcBef>
              <a:buFont typeface="Arial" charset="0"/>
              <a:buChar char="–"/>
              <a:defRPr sz="13400">
                <a:solidFill>
                  <a:schemeClr val="tx1"/>
                </a:solidFill>
                <a:latin typeface="Calibri" charset="0"/>
                <a:ea typeface="ＭＳ Ｐゴシック" charset="-128"/>
              </a:defRPr>
            </a:lvl2pPr>
            <a:lvl3pPr marL="5486400" indent="-1096963" eaLnBrk="0" hangingPunct="0">
              <a:spcBef>
                <a:spcPct val="20000"/>
              </a:spcBef>
              <a:buFont typeface="Arial" charset="0"/>
              <a:buChar char="•"/>
              <a:defRPr sz="11500">
                <a:solidFill>
                  <a:schemeClr val="tx1"/>
                </a:solidFill>
                <a:latin typeface="Calibri" charset="0"/>
                <a:ea typeface="ＭＳ Ｐゴシック" charset="-128"/>
              </a:defRPr>
            </a:lvl3pPr>
            <a:lvl4pPr marL="7680325" indent="-1096963" eaLnBrk="0" hangingPunct="0">
              <a:spcBef>
                <a:spcPct val="20000"/>
              </a:spcBef>
              <a:buFont typeface="Arial" charset="0"/>
              <a:buChar char="–"/>
              <a:defRPr sz="9600">
                <a:solidFill>
                  <a:schemeClr val="tx1"/>
                </a:solidFill>
                <a:latin typeface="Calibri" charset="0"/>
                <a:ea typeface="ＭＳ Ｐゴシック" charset="-128"/>
              </a:defRPr>
            </a:lvl4pPr>
            <a:lvl5pPr marL="9874250" indent="-1096963" eaLnBrk="0" hangingPunct="0">
              <a:spcBef>
                <a:spcPct val="20000"/>
              </a:spcBef>
              <a:buFont typeface="Arial" charset="0"/>
              <a:buChar char="»"/>
              <a:defRPr sz="9600">
                <a:solidFill>
                  <a:schemeClr val="tx1"/>
                </a:solidFill>
                <a:latin typeface="Calibri" charset="0"/>
                <a:ea typeface="ＭＳ Ｐゴシック" charset="-128"/>
              </a:defRPr>
            </a:lvl5pPr>
            <a:lvl6pPr marL="103314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6pPr>
            <a:lvl7pPr marL="107886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7pPr>
            <a:lvl8pPr marL="112458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8pPr>
            <a:lvl9pPr marL="11703050" indent="-1096963" defTabSz="2193925" eaLnBrk="0" fontAlgn="base" hangingPunct="0">
              <a:spcBef>
                <a:spcPct val="20000"/>
              </a:spcBef>
              <a:spcAft>
                <a:spcPct val="0"/>
              </a:spcAft>
              <a:buFont typeface="Arial" charset="0"/>
              <a:buChar char="»"/>
              <a:defRPr sz="9600">
                <a:solidFill>
                  <a:schemeClr val="tx1"/>
                </a:solidFill>
                <a:latin typeface="Calibri" charset="0"/>
                <a:ea typeface="ＭＳ Ｐゴシック" charset="-128"/>
              </a:defRPr>
            </a:lvl9pPr>
          </a:lstStyle>
          <a:p>
            <a:pPr lvl="0" defTabSz="1357313" eaLnBrk="1" fontAlgn="base" hangingPunct="1">
              <a:spcBef>
                <a:spcPct val="0"/>
              </a:spcBef>
              <a:spcAft>
                <a:spcPct val="0"/>
              </a:spcAft>
              <a:buNone/>
              <a:defRPr/>
            </a:pPr>
            <a:r>
              <a:rPr lang="en-US" sz="2200" b="1" dirty="0">
                <a:latin typeface="Calibri"/>
                <a:ea typeface="ＭＳ Ｐゴシック" pitchFamily="34" charset="-128"/>
              </a:rPr>
              <a:t>Table </a:t>
            </a:r>
            <a:r>
              <a:rPr lang="en-US" sz="2200" b="1" dirty="0" smtClean="0">
                <a:latin typeface="Calibri"/>
                <a:ea typeface="ＭＳ Ｐゴシック" pitchFamily="34" charset="-128"/>
              </a:rPr>
              <a:t>2</a:t>
            </a:r>
            <a:r>
              <a:rPr lang="en-US" sz="2200" b="1" dirty="0">
                <a:latin typeface="Calibri"/>
                <a:ea typeface="ＭＳ Ｐゴシック" pitchFamily="34" charset="-128"/>
              </a:rPr>
              <a:t>. The role of regional Hispanic composition on Hispanic to White differences in annual prevalence (%)  and adjusted odds ratio (AOR) of ADHD diagnosis and stimulant use</a:t>
            </a:r>
          </a:p>
        </p:txBody>
      </p:sp>
    </p:spTree>
    <p:extLst>
      <p:ext uri="{BB962C8B-B14F-4D97-AF65-F5344CB8AC3E}">
        <p14:creationId xmlns:p14="http://schemas.microsoft.com/office/powerpoint/2010/main" val="424223663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8541</TotalTime>
  <Words>982</Words>
  <Application>Microsoft Macintosh PowerPoint</Application>
  <PresentationFormat>Custom</PresentationFormat>
  <Paragraphs>159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Univeristy of Maryland School of Pharmacy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Castillo, Wendy</dc:creator>
  <cp:lastModifiedBy>Dinci Pennap</cp:lastModifiedBy>
  <cp:revision>90</cp:revision>
  <dcterms:created xsi:type="dcterms:W3CDTF">2015-04-22T17:18:26Z</dcterms:created>
  <dcterms:modified xsi:type="dcterms:W3CDTF">2015-10-27T00:01:15Z</dcterms:modified>
</cp:coreProperties>
</file>