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tif" ContentType="image/tif"/>
  <Default Extension="vml" ContentType="application/vnd.openxmlformats-officedocument.vmlDrawing"/>
  <Default Extension="xlsx" ContentType="application/haansoftxlsx"/>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charts/chart4.xml" ContentType="application/vnd.openxmlformats-officedocument.drawingml.chart+xml"/>
  <Override PartName="/ppt/drawings/drawing1.xml" ContentType="application/vnd.openxmlformats-officedocument.drawingml.chartshapes+xml"/>
  <Override PartName="/ppt/notesSlides/notesSlide52.xml" ContentType="application/vnd.openxmlformats-officedocument.presentationml.notesSl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1"/>
    <p:sldMasterId id="2147483678" r:id="rId2"/>
    <p:sldMasterId id="2147483690" r:id="rId3"/>
  </p:sldMasterIdLst>
  <p:notesMasterIdLst>
    <p:notesMasterId r:id="rId87"/>
  </p:notesMasterIdLst>
  <p:handoutMasterIdLst>
    <p:handoutMasterId r:id="rId88"/>
  </p:handoutMasterIdLst>
  <p:sldIdLst>
    <p:sldId id="463" r:id="rId4"/>
    <p:sldId id="464" r:id="rId5"/>
    <p:sldId id="623" r:id="rId6"/>
    <p:sldId id="567" r:id="rId7"/>
    <p:sldId id="465" r:id="rId8"/>
    <p:sldId id="552" r:id="rId9"/>
    <p:sldId id="466" r:id="rId10"/>
    <p:sldId id="467" r:id="rId11"/>
    <p:sldId id="468" r:id="rId12"/>
    <p:sldId id="514" r:id="rId13"/>
    <p:sldId id="414" r:id="rId14"/>
    <p:sldId id="393" r:id="rId15"/>
    <p:sldId id="546" r:id="rId16"/>
    <p:sldId id="549" r:id="rId17"/>
    <p:sldId id="550" r:id="rId18"/>
    <p:sldId id="553" r:id="rId19"/>
    <p:sldId id="556" r:id="rId20"/>
    <p:sldId id="557" r:id="rId21"/>
    <p:sldId id="548" r:id="rId22"/>
    <p:sldId id="477" r:id="rId23"/>
    <p:sldId id="478" r:id="rId24"/>
    <p:sldId id="479" r:id="rId25"/>
    <p:sldId id="561" r:id="rId26"/>
    <p:sldId id="484" r:id="rId27"/>
    <p:sldId id="501" r:id="rId28"/>
    <p:sldId id="488" r:id="rId29"/>
    <p:sldId id="564" r:id="rId30"/>
    <p:sldId id="565" r:id="rId31"/>
    <p:sldId id="566" r:id="rId32"/>
    <p:sldId id="512" r:id="rId33"/>
    <p:sldId id="624" r:id="rId34"/>
    <p:sldId id="504" r:id="rId35"/>
    <p:sldId id="602" r:id="rId36"/>
    <p:sldId id="568" r:id="rId37"/>
    <p:sldId id="604" r:id="rId38"/>
    <p:sldId id="605" r:id="rId39"/>
    <p:sldId id="606" r:id="rId40"/>
    <p:sldId id="607" r:id="rId41"/>
    <p:sldId id="608" r:id="rId42"/>
    <p:sldId id="609" r:id="rId43"/>
    <p:sldId id="610" r:id="rId44"/>
    <p:sldId id="611" r:id="rId45"/>
    <p:sldId id="612" r:id="rId46"/>
    <p:sldId id="613" r:id="rId47"/>
    <p:sldId id="614" r:id="rId48"/>
    <p:sldId id="615" r:id="rId49"/>
    <p:sldId id="616" r:id="rId50"/>
    <p:sldId id="617" r:id="rId51"/>
    <p:sldId id="618" r:id="rId52"/>
    <p:sldId id="619" r:id="rId53"/>
    <p:sldId id="620" r:id="rId54"/>
    <p:sldId id="621" r:id="rId55"/>
    <p:sldId id="603" r:id="rId56"/>
    <p:sldId id="599" r:id="rId57"/>
    <p:sldId id="625" r:id="rId58"/>
    <p:sldId id="626" r:id="rId59"/>
    <p:sldId id="627" r:id="rId60"/>
    <p:sldId id="628" r:id="rId61"/>
    <p:sldId id="629" r:id="rId62"/>
    <p:sldId id="630" r:id="rId63"/>
    <p:sldId id="631" r:id="rId64"/>
    <p:sldId id="632" r:id="rId65"/>
    <p:sldId id="633" r:id="rId66"/>
    <p:sldId id="634" r:id="rId67"/>
    <p:sldId id="635" r:id="rId68"/>
    <p:sldId id="636" r:id="rId69"/>
    <p:sldId id="637" r:id="rId70"/>
    <p:sldId id="638" r:id="rId71"/>
    <p:sldId id="639" r:id="rId72"/>
    <p:sldId id="640" r:id="rId73"/>
    <p:sldId id="641" r:id="rId74"/>
    <p:sldId id="642" r:id="rId75"/>
    <p:sldId id="643" r:id="rId76"/>
    <p:sldId id="644" r:id="rId77"/>
    <p:sldId id="645" r:id="rId78"/>
    <p:sldId id="646" r:id="rId79"/>
    <p:sldId id="647" r:id="rId80"/>
    <p:sldId id="648" r:id="rId81"/>
    <p:sldId id="649" r:id="rId82"/>
    <p:sldId id="650" r:id="rId83"/>
    <p:sldId id="651" r:id="rId84"/>
    <p:sldId id="652" r:id="rId85"/>
    <p:sldId id="622" r:id="rId8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uren Bloom" initials="" lastIdx="2" clrIdx="0"/>
  <p:cmAuthor id="1" name="AMOSBY"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CA23"/>
    <a:srgbClr val="F9D6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93" autoAdjust="0"/>
    <p:restoredTop sz="77975" autoAdjust="0"/>
  </p:normalViewPr>
  <p:slideViewPr>
    <p:cSldViewPr>
      <p:cViewPr varScale="1">
        <p:scale>
          <a:sx n="86" d="100"/>
          <a:sy n="86" d="100"/>
        </p:scale>
        <p:origin x="1818" y="60"/>
      </p:cViewPr>
      <p:guideLst>
        <p:guide orient="horz" pos="2160"/>
        <p:guide pos="2880"/>
      </p:guideLst>
    </p:cSldViewPr>
  </p:slideViewPr>
  <p:outlineViewPr>
    <p:cViewPr>
      <p:scale>
        <a:sx n="33" d="100"/>
        <a:sy n="33" d="100"/>
      </p:scale>
      <p:origin x="0" y="138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commentAuthors" Target="commentAuthors.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90" Type="http://schemas.openxmlformats.org/officeDocument/2006/relationships/presProps" Target="presProps.xml"/><Relationship Id="rId22" Type="http://schemas.openxmlformats.org/officeDocument/2006/relationships/slide" Target="slides/slide19.xml"/><Relationship Id="rId27" Type="http://schemas.openxmlformats.org/officeDocument/2006/relationships/slide" Target="slides/slide24.xml"/><Relationship Id="rId43" Type="http://schemas.openxmlformats.org/officeDocument/2006/relationships/slide" Target="slides/slide40.xml"/><Relationship Id="rId48" Type="http://schemas.openxmlformats.org/officeDocument/2006/relationships/slide" Target="slides/slide45.xml"/><Relationship Id="rId64" Type="http://schemas.openxmlformats.org/officeDocument/2006/relationships/slide" Target="slides/slide61.xml"/><Relationship Id="rId69" Type="http://schemas.openxmlformats.org/officeDocument/2006/relationships/slide" Target="slides/slide66.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handoutMaster" Target="handoutMasters/handoutMaster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theme" Target="theme/theme1.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notesMaster" Target="notesMasters/notesMaster1.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 Id="rId14" Type="http://schemas.openxmlformats.org/officeDocument/2006/relationships/slide" Target="slides/slide11.xml"/><Relationship Id="rId30" Type="http://schemas.openxmlformats.org/officeDocument/2006/relationships/slide" Target="slides/slide27.xml"/><Relationship Id="rId35" Type="http://schemas.openxmlformats.org/officeDocument/2006/relationships/slide" Target="slides/slide32.xml"/><Relationship Id="rId56" Type="http://schemas.openxmlformats.org/officeDocument/2006/relationships/slide" Target="slides/slide53.xml"/><Relationship Id="rId77" Type="http://schemas.openxmlformats.org/officeDocument/2006/relationships/slide" Target="slides/slide74.xml"/></Relationships>
</file>

<file path=ppt/charts/_rels/chart1.xml.rels><?xml version="1.0" encoding="UTF-8" standalone="yes"?>
<Relationships xmlns="http://schemas.openxmlformats.org/package/2006/relationships"><Relationship Id="rId3" Type="http://schemas.openxmlformats.org/officeDocument/2006/relationships/oleObject" Target="file:///C:\Users\ichik\Documents\&#23398;&#20250;&#30330;&#34920;2018\EAPA\&#33258;&#27578;&#32113;&#35336;_2018.Eng.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ichik\Documents\&#23398;&#20250;&#30330;&#34920;2018\EAPA\&#33258;&#27578;&#32113;&#35336;_2018.Eng.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ichik\Documents\&#23398;&#20250;&#30330;&#34920;2018\EAPA\&#33258;&#27578;&#32113;&#35336;_2018.Eng.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Administrator\My%20Documents\Downloads\sucides_&#44540;&#47196;&#51088;&#48708;&#50984;&#54252;&#54632;.xlsx" TargetMode="Externa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_11.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721487082545683"/>
          <c:y val="9.2899380660421402E-2"/>
          <c:w val="0.84111045494313208"/>
          <c:h val="0.54533172936716245"/>
        </c:manualLayout>
      </c:layout>
      <c:lineChart>
        <c:grouping val="standard"/>
        <c:varyColors val="0"/>
        <c:ser>
          <c:idx val="1"/>
          <c:order val="0"/>
          <c:tx>
            <c:strRef>
              <c:f>'年次推移（全体）'!$B$1</c:f>
              <c:strCache>
                <c:ptCount val="1"/>
                <c:pt idx="0">
                  <c:v>Total</c:v>
                </c:pt>
              </c:strCache>
            </c:strRef>
          </c:tx>
          <c:spPr>
            <a:ln w="57150" cap="rnd" cmpd="sng" algn="ctr">
              <a:solidFill>
                <a:schemeClr val="tx1"/>
              </a:solidFill>
              <a:prstDash val="sysDash"/>
              <a:round/>
            </a:ln>
            <a:effectLst/>
          </c:spPr>
          <c:marker>
            <c:symbol val="none"/>
          </c:marker>
          <c:cat>
            <c:numRef>
              <c:f>'年次推移（全体）'!$A$2:$A$12</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'年次推移（全体）'!$B$2:$B$12</c:f>
              <c:numCache>
                <c:formatCode>General</c:formatCode>
                <c:ptCount val="11"/>
                <c:pt idx="0">
                  <c:v>33093</c:v>
                </c:pt>
                <c:pt idx="1">
                  <c:v>32249</c:v>
                </c:pt>
                <c:pt idx="2">
                  <c:v>32845</c:v>
                </c:pt>
                <c:pt idx="3">
                  <c:v>31690</c:v>
                </c:pt>
                <c:pt idx="4">
                  <c:v>30651</c:v>
                </c:pt>
                <c:pt idx="5">
                  <c:v>27858</c:v>
                </c:pt>
                <c:pt idx="6">
                  <c:v>27283</c:v>
                </c:pt>
                <c:pt idx="7">
                  <c:v>25427</c:v>
                </c:pt>
                <c:pt idx="8">
                  <c:v>24025</c:v>
                </c:pt>
                <c:pt idx="9">
                  <c:v>21897</c:v>
                </c:pt>
                <c:pt idx="10">
                  <c:v>21321</c:v>
                </c:pt>
              </c:numCache>
            </c:numRef>
          </c:val>
          <c:smooth val="0"/>
          <c:extLst>
            <c:ext xmlns:c16="http://schemas.microsoft.com/office/drawing/2014/chart" uri="{C3380CC4-5D6E-409C-BE32-E72D297353CC}">
              <c16:uniqueId val="{00000000-B192-4E3B-B95F-011EE8EF4B9E}"/>
            </c:ext>
          </c:extLst>
        </c:ser>
        <c:ser>
          <c:idx val="2"/>
          <c:order val="1"/>
          <c:tx>
            <c:strRef>
              <c:f>'年次推移（全体）'!$C$1</c:f>
              <c:strCache>
                <c:ptCount val="1"/>
                <c:pt idx="0">
                  <c:v>Male</c:v>
                </c:pt>
              </c:strCache>
            </c:strRef>
          </c:tx>
          <c:spPr>
            <a:ln w="57150" cap="rnd" cmpd="sng" algn="ctr">
              <a:solidFill>
                <a:srgbClr val="0070C0"/>
              </a:solidFill>
              <a:prstDash val="sysDash"/>
              <a:round/>
            </a:ln>
            <a:effectLst/>
          </c:spPr>
          <c:marker>
            <c:symbol val="none"/>
          </c:marker>
          <c:cat>
            <c:numRef>
              <c:f>'年次推移（全体）'!$A$2:$A$12</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'年次推移（全体）'!$C$2:$C$12</c:f>
              <c:numCache>
                <c:formatCode>General</c:formatCode>
                <c:ptCount val="11"/>
                <c:pt idx="0">
                  <c:v>23478</c:v>
                </c:pt>
                <c:pt idx="1">
                  <c:v>22831</c:v>
                </c:pt>
                <c:pt idx="2">
                  <c:v>23472</c:v>
                </c:pt>
                <c:pt idx="3">
                  <c:v>22283</c:v>
                </c:pt>
                <c:pt idx="4">
                  <c:v>20955</c:v>
                </c:pt>
                <c:pt idx="5">
                  <c:v>19273</c:v>
                </c:pt>
                <c:pt idx="6">
                  <c:v>18787</c:v>
                </c:pt>
                <c:pt idx="7">
                  <c:v>17386</c:v>
                </c:pt>
                <c:pt idx="8">
                  <c:v>16681</c:v>
                </c:pt>
                <c:pt idx="9">
                  <c:v>15251</c:v>
                </c:pt>
                <c:pt idx="10">
                  <c:v>14836</c:v>
                </c:pt>
              </c:numCache>
            </c:numRef>
          </c:val>
          <c:smooth val="0"/>
          <c:extLst>
            <c:ext xmlns:c16="http://schemas.microsoft.com/office/drawing/2014/chart" uri="{C3380CC4-5D6E-409C-BE32-E72D297353CC}">
              <c16:uniqueId val="{00000001-B192-4E3B-B95F-011EE8EF4B9E}"/>
            </c:ext>
          </c:extLst>
        </c:ser>
        <c:ser>
          <c:idx val="3"/>
          <c:order val="2"/>
          <c:tx>
            <c:strRef>
              <c:f>'年次推移（全体）'!$D$1</c:f>
              <c:strCache>
                <c:ptCount val="1"/>
                <c:pt idx="0">
                  <c:v>Female</c:v>
                </c:pt>
              </c:strCache>
            </c:strRef>
          </c:tx>
          <c:spPr>
            <a:ln w="57150" cap="rnd" cmpd="sng" algn="ctr">
              <a:solidFill>
                <a:srgbClr val="7030A0"/>
              </a:solidFill>
              <a:prstDash val="dash"/>
              <a:round/>
            </a:ln>
            <a:effectLst/>
          </c:spPr>
          <c:marker>
            <c:symbol val="none"/>
          </c:marker>
          <c:cat>
            <c:numRef>
              <c:f>'年次推移（全体）'!$A$2:$A$12</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'年次推移（全体）'!$D$2:$D$12</c:f>
              <c:numCache>
                <c:formatCode>General</c:formatCode>
                <c:ptCount val="11"/>
                <c:pt idx="0">
                  <c:v>9615</c:v>
                </c:pt>
                <c:pt idx="1">
                  <c:v>9418</c:v>
                </c:pt>
                <c:pt idx="2">
                  <c:v>9373</c:v>
                </c:pt>
                <c:pt idx="3">
                  <c:v>9407</c:v>
                </c:pt>
                <c:pt idx="4">
                  <c:v>9696</c:v>
                </c:pt>
                <c:pt idx="5">
                  <c:v>8585</c:v>
                </c:pt>
                <c:pt idx="6">
                  <c:v>8496</c:v>
                </c:pt>
                <c:pt idx="7">
                  <c:v>8041</c:v>
                </c:pt>
                <c:pt idx="8">
                  <c:v>7344</c:v>
                </c:pt>
                <c:pt idx="9">
                  <c:v>6776</c:v>
                </c:pt>
                <c:pt idx="10">
                  <c:v>6495</c:v>
                </c:pt>
              </c:numCache>
            </c:numRef>
          </c:val>
          <c:smooth val="0"/>
          <c:extLst>
            <c:ext xmlns:c16="http://schemas.microsoft.com/office/drawing/2014/chart" uri="{C3380CC4-5D6E-409C-BE32-E72D297353CC}">
              <c16:uniqueId val="{00000002-B192-4E3B-B95F-011EE8EF4B9E}"/>
            </c:ext>
          </c:extLst>
        </c:ser>
        <c:ser>
          <c:idx val="0"/>
          <c:order val="3"/>
          <c:tx>
            <c:strRef>
              <c:f>'年次推移（全体）'!$E$1</c:f>
              <c:strCache>
                <c:ptCount val="1"/>
                <c:pt idx="0">
                  <c:v>Salaried employee</c:v>
                </c:pt>
              </c:strCache>
            </c:strRef>
          </c:tx>
          <c:spPr>
            <a:ln w="57150" cap="rnd" cmpd="sng" algn="ctr">
              <a:solidFill>
                <a:srgbClr val="FF0000"/>
              </a:solidFill>
              <a:prstDash val="dashDot"/>
              <a:round/>
            </a:ln>
            <a:effectLst/>
          </c:spPr>
          <c:marker>
            <c:symbol val="none"/>
          </c:marker>
          <c:cat>
            <c:numRef>
              <c:f>'年次推移（全体）'!$A$2:$A$12</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'年次推移（全体）'!$E$2:$E$12</c:f>
              <c:numCache>
                <c:formatCode>General</c:formatCode>
                <c:ptCount val="11"/>
                <c:pt idx="1">
                  <c:v>8997</c:v>
                </c:pt>
                <c:pt idx="2">
                  <c:v>9157</c:v>
                </c:pt>
                <c:pt idx="3">
                  <c:v>8568</c:v>
                </c:pt>
                <c:pt idx="4">
                  <c:v>8207</c:v>
                </c:pt>
                <c:pt idx="5">
                  <c:v>7421</c:v>
                </c:pt>
                <c:pt idx="6">
                  <c:v>7272</c:v>
                </c:pt>
                <c:pt idx="7">
                  <c:v>7164</c:v>
                </c:pt>
                <c:pt idx="8">
                  <c:v>6782</c:v>
                </c:pt>
                <c:pt idx="9">
                  <c:v>6324</c:v>
                </c:pt>
                <c:pt idx="10">
                  <c:v>6432</c:v>
                </c:pt>
              </c:numCache>
            </c:numRef>
          </c:val>
          <c:smooth val="0"/>
          <c:extLst>
            <c:ext xmlns:c16="http://schemas.microsoft.com/office/drawing/2014/chart" uri="{C3380CC4-5D6E-409C-BE32-E72D297353CC}">
              <c16:uniqueId val="{00000003-B192-4E3B-B95F-011EE8EF4B9E}"/>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78717312"/>
        <c:axId val="78718848"/>
      </c:lineChart>
      <c:catAx>
        <c:axId val="78717312"/>
        <c:scaling>
          <c:orientation val="minMax"/>
        </c:scaling>
        <c:delete val="0"/>
        <c:axPos val="b"/>
        <c:numFmt formatCode="General" sourceLinked="0"/>
        <c:majorTickMark val="out"/>
        <c:minorTickMark val="none"/>
        <c:tickLblPos val="nextTo"/>
        <c:spPr>
          <a:noFill/>
          <a:ln w="9525" cap="flat" cmpd="sng" algn="ctr">
            <a:solidFill>
              <a:schemeClr val="dk1">
                <a:lumMod val="15000"/>
                <a:lumOff val="85000"/>
              </a:schemeClr>
            </a:solidFill>
            <a:round/>
          </a:ln>
          <a:effectLst/>
        </c:spPr>
        <c:txPr>
          <a:bodyPr rot="5400000" spcFirstLastPara="1" vertOverflow="ellipsis" wrap="square" anchor="ctr" anchorCtr="1"/>
          <a:lstStyle/>
          <a:p>
            <a:pPr>
              <a:defRPr lang="ja-JP" sz="2000" b="0" i="0" u="none" strike="noStrike" kern="1200" spc="20" baseline="0">
                <a:solidFill>
                  <a:schemeClr val="dk1">
                    <a:lumMod val="65000"/>
                    <a:lumOff val="35000"/>
                  </a:schemeClr>
                </a:solidFill>
                <a:latin typeface="+mn-lt"/>
                <a:ea typeface="+mn-ea"/>
                <a:cs typeface="+mn-cs"/>
              </a:defRPr>
            </a:pPr>
            <a:endParaRPr lang="en-US"/>
          </a:p>
        </c:txPr>
        <c:crossAx val="78718848"/>
        <c:crosses val="autoZero"/>
        <c:auto val="1"/>
        <c:lblAlgn val="ctr"/>
        <c:lblOffset val="100"/>
        <c:noMultiLvlLbl val="0"/>
      </c:catAx>
      <c:valAx>
        <c:axId val="78718848"/>
        <c:scaling>
          <c:orientation val="minMax"/>
        </c:scaling>
        <c:delete val="0"/>
        <c:axPos val="l"/>
        <c:majorGridlines>
          <c:spPr>
            <a:ln>
              <a:solidFill>
                <a:schemeClr val="dk1">
                  <a:lumMod val="15000"/>
                  <a:lumOff val="85000"/>
                </a:schemeClr>
              </a:solidFill>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ja-JP" sz="2400" b="0" i="0" u="none" strike="noStrike" kern="1200" spc="20" baseline="0">
                <a:solidFill>
                  <a:schemeClr val="dk1">
                    <a:lumMod val="65000"/>
                    <a:lumOff val="35000"/>
                  </a:schemeClr>
                </a:solidFill>
                <a:latin typeface="+mn-lt"/>
                <a:ea typeface="+mn-ea"/>
                <a:cs typeface="+mn-cs"/>
              </a:defRPr>
            </a:pPr>
            <a:endParaRPr lang="en-US"/>
          </a:p>
        </c:txPr>
        <c:crossAx val="78717312"/>
        <c:crosses val="autoZero"/>
        <c:crossBetween val="between"/>
      </c:valAx>
      <c:spPr>
        <a:solidFill>
          <a:schemeClr val="bg1"/>
        </a:solidFill>
        <a:ln w="57150">
          <a:noFill/>
          <a:prstDash val="sysDash"/>
        </a:ln>
        <a:effectLst/>
      </c:spPr>
    </c:plotArea>
    <c:legend>
      <c:legendPos val="b"/>
      <c:layout>
        <c:manualLayout>
          <c:xMode val="edge"/>
          <c:yMode val="edge"/>
          <c:x val="7.9748163555027327E-2"/>
          <c:y val="0.89482494177089289"/>
          <c:w val="0.91262107330923259"/>
          <c:h val="8.7728649270170003E-2"/>
        </c:manualLayout>
      </c:layout>
      <c:overlay val="0"/>
      <c:spPr>
        <a:noFill/>
        <a:ln>
          <a:noFill/>
        </a:ln>
        <a:effectLst/>
      </c:spPr>
      <c:txPr>
        <a:bodyPr rot="0" spcFirstLastPara="1" vertOverflow="ellipsis" vert="horz" wrap="square" anchor="ctr" anchorCtr="1"/>
        <a:lstStyle/>
        <a:p>
          <a:pPr>
            <a:defRPr lang="ja-JP" sz="2000"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554973184532898"/>
          <c:y val="0.18897297809076175"/>
          <c:w val="0.86486351706036746"/>
          <c:h val="0.7157487605715952"/>
        </c:manualLayout>
      </c:layout>
      <c:lineChart>
        <c:grouping val="standard"/>
        <c:varyColors val="0"/>
        <c:ser>
          <c:idx val="0"/>
          <c:order val="0"/>
          <c:spPr>
            <a:ln w="57150" cap="rnd">
              <a:solidFill>
                <a:srgbClr val="FF0000"/>
              </a:solidFill>
              <a:round/>
            </a:ln>
            <a:effectLst/>
          </c:spPr>
          <c:marker>
            <c:symbol val="circle"/>
            <c:size val="5"/>
            <c:spPr>
              <a:solidFill>
                <a:schemeClr val="accent1"/>
              </a:solidFill>
              <a:ln w="57150">
                <a:solidFill>
                  <a:srgbClr val="FF0000"/>
                </a:solidFill>
              </a:ln>
              <a:effectLst/>
            </c:spPr>
          </c:marker>
          <c:cat>
            <c:numRef>
              <c:f>勤め人のみ推移!$A$14:$A$23</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勤め人のみ推移!$B$14:$B$23</c:f>
              <c:numCache>
                <c:formatCode>General</c:formatCode>
                <c:ptCount val="10"/>
                <c:pt idx="0">
                  <c:v>8997</c:v>
                </c:pt>
                <c:pt idx="1">
                  <c:v>9157</c:v>
                </c:pt>
                <c:pt idx="2">
                  <c:v>8568</c:v>
                </c:pt>
                <c:pt idx="3">
                  <c:v>8207</c:v>
                </c:pt>
                <c:pt idx="4">
                  <c:v>7421</c:v>
                </c:pt>
                <c:pt idx="5">
                  <c:v>7272</c:v>
                </c:pt>
                <c:pt idx="6">
                  <c:v>7164</c:v>
                </c:pt>
                <c:pt idx="7">
                  <c:v>6782</c:v>
                </c:pt>
                <c:pt idx="8">
                  <c:v>6324</c:v>
                </c:pt>
                <c:pt idx="9">
                  <c:v>6432</c:v>
                </c:pt>
              </c:numCache>
            </c:numRef>
          </c:val>
          <c:smooth val="0"/>
          <c:extLst>
            <c:ext xmlns:c16="http://schemas.microsoft.com/office/drawing/2014/chart" uri="{C3380CC4-5D6E-409C-BE32-E72D297353CC}">
              <c16:uniqueId val="{00000000-63C6-4D7A-AD51-50199043DF6A}"/>
            </c:ext>
          </c:extLst>
        </c:ser>
        <c:dLbls>
          <c:showLegendKey val="0"/>
          <c:showVal val="0"/>
          <c:showCatName val="0"/>
          <c:showSerName val="0"/>
          <c:showPercent val="0"/>
          <c:showBubbleSize val="0"/>
        </c:dLbls>
        <c:marker val="1"/>
        <c:smooth val="0"/>
        <c:axId val="78189696"/>
        <c:axId val="78191616"/>
      </c:lineChart>
      <c:catAx>
        <c:axId val="78189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lang="ja-JP" sz="1300" b="0" i="0" u="none" strike="noStrike" kern="1200" baseline="0">
                <a:solidFill>
                  <a:schemeClr val="tx1">
                    <a:lumMod val="65000"/>
                    <a:lumOff val="35000"/>
                  </a:schemeClr>
                </a:solidFill>
                <a:latin typeface="+mn-lt"/>
                <a:ea typeface="+mn-ea"/>
                <a:cs typeface="+mn-cs"/>
              </a:defRPr>
            </a:pPr>
            <a:endParaRPr lang="en-US"/>
          </a:p>
        </c:txPr>
        <c:crossAx val="78191616"/>
        <c:crosses val="autoZero"/>
        <c:auto val="1"/>
        <c:lblAlgn val="ctr"/>
        <c:lblOffset val="100"/>
        <c:noMultiLvlLbl val="0"/>
      </c:catAx>
      <c:valAx>
        <c:axId val="78191616"/>
        <c:scaling>
          <c:orientation val="minMax"/>
          <c:min val="50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ja-JP" sz="2000" b="0" i="0" u="none" strike="noStrike" kern="1200" baseline="0">
                <a:solidFill>
                  <a:schemeClr val="tx1">
                    <a:lumMod val="65000"/>
                    <a:lumOff val="35000"/>
                  </a:schemeClr>
                </a:solidFill>
                <a:latin typeface="+mn-lt"/>
                <a:ea typeface="+mn-ea"/>
                <a:cs typeface="+mn-cs"/>
              </a:defRPr>
            </a:pPr>
            <a:endParaRPr lang="en-US"/>
          </a:p>
        </c:txPr>
        <c:crossAx val="781896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176383189808365"/>
          <c:y val="8.8681644153880607E-2"/>
          <c:w val="0.79401217222235954"/>
          <c:h val="0.3710685758750723"/>
        </c:manualLayout>
      </c:layout>
      <c:barChart>
        <c:barDir val="bar"/>
        <c:grouping val="percentStacked"/>
        <c:varyColors val="0"/>
        <c:ser>
          <c:idx val="0"/>
          <c:order val="0"/>
          <c:tx>
            <c:strRef>
              <c:f>勤め人の自殺原因!$B$4</c:f>
              <c:strCache>
                <c:ptCount val="1"/>
                <c:pt idx="0">
                  <c:v>Health</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ja-JP" sz="16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勤め人の自殺原因!$C$3:$D$3</c:f>
              <c:strCache>
                <c:ptCount val="2"/>
                <c:pt idx="0">
                  <c:v>Male</c:v>
                </c:pt>
                <c:pt idx="1">
                  <c:v>Female</c:v>
                </c:pt>
              </c:strCache>
            </c:strRef>
          </c:cat>
          <c:val>
            <c:numRef>
              <c:f>勤め人の自殺原因!$C$4:$D$4</c:f>
              <c:numCache>
                <c:formatCode>General</c:formatCode>
                <c:ptCount val="2"/>
                <c:pt idx="0" formatCode="#,##0">
                  <c:v>1668</c:v>
                </c:pt>
                <c:pt idx="1">
                  <c:v>593</c:v>
                </c:pt>
              </c:numCache>
            </c:numRef>
          </c:val>
          <c:extLst>
            <c:ext xmlns:c16="http://schemas.microsoft.com/office/drawing/2014/chart" uri="{C3380CC4-5D6E-409C-BE32-E72D297353CC}">
              <c16:uniqueId val="{00000000-5902-4822-BA02-95D405867288}"/>
            </c:ext>
          </c:extLst>
        </c:ser>
        <c:ser>
          <c:idx val="1"/>
          <c:order val="1"/>
          <c:tx>
            <c:strRef>
              <c:f>勤め人の自殺原因!$B$5</c:f>
              <c:strCache>
                <c:ptCount val="1"/>
                <c:pt idx="0">
                  <c:v>Work Related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ja-JP" sz="16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勤め人の自殺原因!$C$3:$D$3</c:f>
              <c:strCache>
                <c:ptCount val="2"/>
                <c:pt idx="0">
                  <c:v>Male</c:v>
                </c:pt>
                <c:pt idx="1">
                  <c:v>Female</c:v>
                </c:pt>
              </c:strCache>
            </c:strRef>
          </c:cat>
          <c:val>
            <c:numRef>
              <c:f>勤め人の自殺原因!$C$5:$D$5</c:f>
              <c:numCache>
                <c:formatCode>General</c:formatCode>
                <c:ptCount val="2"/>
                <c:pt idx="0" formatCode="#,##0">
                  <c:v>1595</c:v>
                </c:pt>
                <c:pt idx="1">
                  <c:v>205</c:v>
                </c:pt>
              </c:numCache>
            </c:numRef>
          </c:val>
          <c:extLst>
            <c:ext xmlns:c16="http://schemas.microsoft.com/office/drawing/2014/chart" uri="{C3380CC4-5D6E-409C-BE32-E72D297353CC}">
              <c16:uniqueId val="{00000001-5902-4822-BA02-95D405867288}"/>
            </c:ext>
          </c:extLst>
        </c:ser>
        <c:ser>
          <c:idx val="2"/>
          <c:order val="2"/>
          <c:tx>
            <c:strRef>
              <c:f>勤め人の自殺原因!$B$6</c:f>
              <c:strCache>
                <c:ptCount val="1"/>
                <c:pt idx="0">
                  <c:v>Financial</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ja-JP" sz="16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勤め人の自殺原因!$C$3:$D$3</c:f>
              <c:strCache>
                <c:ptCount val="2"/>
                <c:pt idx="0">
                  <c:v>Male</c:v>
                </c:pt>
                <c:pt idx="1">
                  <c:v>Female</c:v>
                </c:pt>
              </c:strCache>
            </c:strRef>
          </c:cat>
          <c:val>
            <c:numRef>
              <c:f>勤め人の自殺原因!$C$6:$D$6</c:f>
              <c:numCache>
                <c:formatCode>General</c:formatCode>
                <c:ptCount val="2"/>
                <c:pt idx="0" formatCode="#,##0">
                  <c:v>1179</c:v>
                </c:pt>
                <c:pt idx="1">
                  <c:v>91</c:v>
                </c:pt>
              </c:numCache>
            </c:numRef>
          </c:val>
          <c:extLst>
            <c:ext xmlns:c16="http://schemas.microsoft.com/office/drawing/2014/chart" uri="{C3380CC4-5D6E-409C-BE32-E72D297353CC}">
              <c16:uniqueId val="{00000002-5902-4822-BA02-95D405867288}"/>
            </c:ext>
          </c:extLst>
        </c:ser>
        <c:ser>
          <c:idx val="3"/>
          <c:order val="3"/>
          <c:tx>
            <c:strRef>
              <c:f>勤め人の自殺原因!$B$7</c:f>
              <c:strCache>
                <c:ptCount val="1"/>
                <c:pt idx="0">
                  <c:v>Family problem</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ja-JP" sz="16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勤め人の自殺原因!$C$3:$D$3</c:f>
              <c:strCache>
                <c:ptCount val="2"/>
                <c:pt idx="0">
                  <c:v>Male</c:v>
                </c:pt>
                <c:pt idx="1">
                  <c:v>Female</c:v>
                </c:pt>
              </c:strCache>
            </c:strRef>
          </c:cat>
          <c:val>
            <c:numRef>
              <c:f>勤め人の自殺原因!$C$7:$D$7</c:f>
              <c:numCache>
                <c:formatCode>General</c:formatCode>
                <c:ptCount val="2"/>
                <c:pt idx="0">
                  <c:v>894</c:v>
                </c:pt>
                <c:pt idx="1">
                  <c:v>250</c:v>
                </c:pt>
              </c:numCache>
            </c:numRef>
          </c:val>
          <c:extLst>
            <c:ext xmlns:c16="http://schemas.microsoft.com/office/drawing/2014/chart" uri="{C3380CC4-5D6E-409C-BE32-E72D297353CC}">
              <c16:uniqueId val="{00000003-5902-4822-BA02-95D405867288}"/>
            </c:ext>
          </c:extLst>
        </c:ser>
        <c:ser>
          <c:idx val="4"/>
          <c:order val="4"/>
          <c:tx>
            <c:strRef>
              <c:f>勤め人の自殺原因!$B$8</c:f>
              <c:strCache>
                <c:ptCount val="1"/>
                <c:pt idx="0">
                  <c:v>Intimate relation</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ja-JP" sz="16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勤め人の自殺原因!$C$3:$D$3</c:f>
              <c:strCache>
                <c:ptCount val="2"/>
                <c:pt idx="0">
                  <c:v>Male</c:v>
                </c:pt>
                <c:pt idx="1">
                  <c:v>Female</c:v>
                </c:pt>
              </c:strCache>
            </c:strRef>
          </c:cat>
          <c:val>
            <c:numRef>
              <c:f>勤め人の自殺原因!$C$8:$D$8</c:f>
              <c:numCache>
                <c:formatCode>General</c:formatCode>
                <c:ptCount val="2"/>
                <c:pt idx="0">
                  <c:v>332</c:v>
                </c:pt>
                <c:pt idx="1">
                  <c:v>144</c:v>
                </c:pt>
              </c:numCache>
            </c:numRef>
          </c:val>
          <c:extLst>
            <c:ext xmlns:c16="http://schemas.microsoft.com/office/drawing/2014/chart" uri="{C3380CC4-5D6E-409C-BE32-E72D297353CC}">
              <c16:uniqueId val="{00000004-5902-4822-BA02-95D405867288}"/>
            </c:ext>
          </c:extLst>
        </c:ser>
        <c:ser>
          <c:idx val="5"/>
          <c:order val="5"/>
          <c:tx>
            <c:strRef>
              <c:f>勤め人の自殺原因!$B$9</c:f>
              <c:strCache>
                <c:ptCount val="1"/>
                <c:pt idx="0">
                  <c:v>Other</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ja-JP" sz="16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勤め人の自殺原因!$C$3:$D$3</c:f>
              <c:strCache>
                <c:ptCount val="2"/>
                <c:pt idx="0">
                  <c:v>Male</c:v>
                </c:pt>
                <c:pt idx="1">
                  <c:v>Female</c:v>
                </c:pt>
              </c:strCache>
            </c:strRef>
          </c:cat>
          <c:val>
            <c:numRef>
              <c:f>勤め人の自殺原因!$C$9:$D$9</c:f>
              <c:numCache>
                <c:formatCode>General</c:formatCode>
                <c:ptCount val="2"/>
                <c:pt idx="0">
                  <c:v>291</c:v>
                </c:pt>
                <c:pt idx="1">
                  <c:v>58</c:v>
                </c:pt>
              </c:numCache>
            </c:numRef>
          </c:val>
          <c:extLst>
            <c:ext xmlns:c16="http://schemas.microsoft.com/office/drawing/2014/chart" uri="{C3380CC4-5D6E-409C-BE32-E72D297353CC}">
              <c16:uniqueId val="{00000005-5902-4822-BA02-95D405867288}"/>
            </c:ext>
          </c:extLst>
        </c:ser>
        <c:ser>
          <c:idx val="6"/>
          <c:order val="6"/>
          <c:tx>
            <c:strRef>
              <c:f>勤め人の自殺原因!$B$10</c:f>
              <c:strCache>
                <c:ptCount val="1"/>
                <c:pt idx="0">
                  <c:v>Eduation</c:v>
                </c:pt>
              </c:strCache>
            </c:strRef>
          </c:tx>
          <c:spPr>
            <a:solidFill>
              <a:schemeClr val="accent1">
                <a:lumMod val="60000"/>
              </a:schemeClr>
            </a:solidFill>
            <a:ln>
              <a:noFill/>
            </a:ln>
            <a:effectLst/>
          </c:spPr>
          <c:invertIfNegative val="0"/>
          <c:dLbls>
            <c:delete val="1"/>
          </c:dLbls>
          <c:cat>
            <c:strRef>
              <c:f>勤め人の自殺原因!$C$3:$D$3</c:f>
              <c:strCache>
                <c:ptCount val="2"/>
                <c:pt idx="0">
                  <c:v>Male</c:v>
                </c:pt>
                <c:pt idx="1">
                  <c:v>Female</c:v>
                </c:pt>
              </c:strCache>
            </c:strRef>
          </c:cat>
          <c:val>
            <c:numRef>
              <c:f>勤め人の自殺原因!$C$10:$D$10</c:f>
              <c:numCache>
                <c:formatCode>General</c:formatCode>
                <c:ptCount val="2"/>
                <c:pt idx="0">
                  <c:v>5</c:v>
                </c:pt>
                <c:pt idx="1">
                  <c:v>0</c:v>
                </c:pt>
              </c:numCache>
            </c:numRef>
          </c:val>
          <c:extLst>
            <c:ext xmlns:c16="http://schemas.microsoft.com/office/drawing/2014/chart" uri="{C3380CC4-5D6E-409C-BE32-E72D297353CC}">
              <c16:uniqueId val="{00000006-5902-4822-BA02-95D405867288}"/>
            </c:ext>
          </c:extLst>
        </c:ser>
        <c:dLbls>
          <c:dLblPos val="ctr"/>
          <c:showLegendKey val="0"/>
          <c:showVal val="1"/>
          <c:showCatName val="0"/>
          <c:showSerName val="0"/>
          <c:showPercent val="0"/>
          <c:showBubbleSize val="0"/>
        </c:dLbls>
        <c:gapWidth val="182"/>
        <c:overlap val="100"/>
        <c:axId val="78774272"/>
        <c:axId val="78775808"/>
      </c:barChart>
      <c:catAx>
        <c:axId val="7877427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ja-JP" sz="2400" b="0" i="0" u="none" strike="noStrike" kern="1200" baseline="0">
                <a:solidFill>
                  <a:schemeClr val="tx1">
                    <a:lumMod val="65000"/>
                    <a:lumOff val="35000"/>
                  </a:schemeClr>
                </a:solidFill>
                <a:latin typeface="+mn-lt"/>
                <a:ea typeface="+mn-ea"/>
                <a:cs typeface="+mn-cs"/>
              </a:defRPr>
            </a:pPr>
            <a:endParaRPr lang="en-US"/>
          </a:p>
        </c:txPr>
        <c:crossAx val="78775808"/>
        <c:crosses val="autoZero"/>
        <c:auto val="1"/>
        <c:lblAlgn val="ctr"/>
        <c:lblOffset val="100"/>
        <c:noMultiLvlLbl val="0"/>
      </c:catAx>
      <c:valAx>
        <c:axId val="78775808"/>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ja-JP" sz="900" b="0" i="0" u="none" strike="noStrike" kern="1200" baseline="0">
                <a:solidFill>
                  <a:schemeClr val="tx1">
                    <a:lumMod val="65000"/>
                    <a:lumOff val="35000"/>
                  </a:schemeClr>
                </a:solidFill>
                <a:latin typeface="+mn-lt"/>
                <a:ea typeface="+mn-ea"/>
                <a:cs typeface="+mn-cs"/>
              </a:defRPr>
            </a:pPr>
            <a:endParaRPr lang="en-US"/>
          </a:p>
        </c:txPr>
        <c:crossAx val="78774272"/>
        <c:crosses val="autoZero"/>
        <c:crossBetween val="between"/>
      </c:valAx>
      <c:spPr>
        <a:noFill/>
        <a:ln>
          <a:noFill/>
        </a:ln>
        <a:effectLst/>
      </c:spPr>
    </c:plotArea>
    <c:legend>
      <c:legendPos val="b"/>
      <c:layout>
        <c:manualLayout>
          <c:xMode val="edge"/>
          <c:yMode val="edge"/>
          <c:x val="2.2340171279675077E-2"/>
          <c:y val="0.52954207374794104"/>
          <c:w val="0.97333050898642115"/>
          <c:h val="0.25506906218856817"/>
        </c:manualLayout>
      </c:layout>
      <c:overlay val="0"/>
      <c:spPr>
        <a:noFill/>
        <a:ln>
          <a:noFill/>
        </a:ln>
        <a:effectLst/>
      </c:spPr>
      <c:txPr>
        <a:bodyPr rot="0" spcFirstLastPara="1" vertOverflow="ellipsis" vert="horz" wrap="square" anchor="ctr" anchorCtr="1"/>
        <a:lstStyle/>
        <a:p>
          <a:pPr>
            <a:defRPr lang="ja-JP"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rgbClr val="002060"/>
      </a:solid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0231445559101032"/>
          <c:y val="7.5177842645997625E-2"/>
          <c:w val="0.81941369573700995"/>
          <c:h val="0.73860402806003644"/>
        </c:manualLayout>
      </c:layout>
      <c:barChart>
        <c:barDir val="col"/>
        <c:grouping val="clustered"/>
        <c:varyColors val="0"/>
        <c:ser>
          <c:idx val="0"/>
          <c:order val="0"/>
          <c:tx>
            <c:v>Overall</c:v>
          </c:tx>
          <c:spPr>
            <a:solidFill>
              <a:schemeClr val="tx2">
                <a:lumMod val="40000"/>
                <a:lumOff val="60000"/>
              </a:schemeClr>
            </a:solidFill>
          </c:spPr>
          <c:invertIfNegative val="0"/>
          <c:dLbls>
            <c:dLbl>
              <c:idx val="5"/>
              <c:layout>
                <c:manualLayout>
                  <c:x val="5.5555555555555558E-3"/>
                  <c:y val="3.379415465143758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D3F-4701-ACFA-ED01E62F8986}"/>
                </c:ext>
              </c:extLst>
            </c:dLbl>
            <c:dLbl>
              <c:idx val="7"/>
              <c:layout>
                <c:manualLayout>
                  <c:x val="-5.5555555555554855E-3"/>
                  <c:y val="-2.764976289663079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D3F-4701-ACFA-ED01E62F8986}"/>
                </c:ext>
              </c:extLst>
            </c:dLbl>
            <c:dLbl>
              <c:idx val="8"/>
              <c:layout>
                <c:manualLayout>
                  <c:x val="-3.7037037037037077E-3"/>
                  <c:y val="-2.457756701922738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D3F-4701-ACFA-ED01E62F8986}"/>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통계청자료!$B$5:$B$16</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통계청자료!$D$39:$D$50</c:f>
              <c:numCache>
                <c:formatCode>_(* #,##0_);_(* \(#,##0\);_(* "-"_);_(@_)</c:formatCode>
                <c:ptCount val="12"/>
                <c:pt idx="0">
                  <c:v>6460</c:v>
                </c:pt>
                <c:pt idx="1">
                  <c:v>6933</c:v>
                </c:pt>
                <c:pt idx="2">
                  <c:v>8631</c:v>
                </c:pt>
                <c:pt idx="3">
                  <c:v>10932</c:v>
                </c:pt>
                <c:pt idx="4">
                  <c:v>11523</c:v>
                </c:pt>
                <c:pt idx="5">
                  <c:v>12047</c:v>
                </c:pt>
                <c:pt idx="6">
                  <c:v>10688</c:v>
                </c:pt>
                <c:pt idx="7">
                  <c:v>12215</c:v>
                </c:pt>
                <c:pt idx="8">
                  <c:v>12891</c:v>
                </c:pt>
                <c:pt idx="9">
                  <c:v>15455</c:v>
                </c:pt>
                <c:pt idx="10">
                  <c:v>15607</c:v>
                </c:pt>
                <c:pt idx="11">
                  <c:v>15942</c:v>
                </c:pt>
              </c:numCache>
            </c:numRef>
          </c:val>
          <c:extLst>
            <c:ext xmlns:c16="http://schemas.microsoft.com/office/drawing/2014/chart" uri="{C3380CC4-5D6E-409C-BE32-E72D297353CC}">
              <c16:uniqueId val="{00000003-4D3F-4701-ACFA-ED01E62F8986}"/>
            </c:ext>
          </c:extLst>
        </c:ser>
        <c:ser>
          <c:idx val="1"/>
          <c:order val="1"/>
          <c:tx>
            <c:v>Employee</c:v>
          </c:tx>
          <c:spPr>
            <a:solidFill>
              <a:schemeClr val="accent2">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통계청자료!$B$5:$B$16</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통계청자료!$E$73:$E$84</c:f>
              <c:numCache>
                <c:formatCode>_(* #,##0_);_(* \(#,##0\);_(* "-"_);_(@_)</c:formatCode>
                <c:ptCount val="12"/>
                <c:pt idx="0">
                  <c:v>2647</c:v>
                </c:pt>
                <c:pt idx="1">
                  <c:v>2734</c:v>
                </c:pt>
                <c:pt idx="2">
                  <c:v>3469</c:v>
                </c:pt>
                <c:pt idx="3">
                  <c:v>4281</c:v>
                </c:pt>
                <c:pt idx="4">
                  <c:v>4424</c:v>
                </c:pt>
                <c:pt idx="5">
                  <c:v>4352</c:v>
                </c:pt>
                <c:pt idx="6">
                  <c:v>3778</c:v>
                </c:pt>
                <c:pt idx="7">
                  <c:v>4017</c:v>
                </c:pt>
                <c:pt idx="8">
                  <c:v>4378</c:v>
                </c:pt>
                <c:pt idx="9">
                  <c:v>5527</c:v>
                </c:pt>
                <c:pt idx="10">
                  <c:v>5509</c:v>
                </c:pt>
                <c:pt idx="11">
                  <c:v>5613</c:v>
                </c:pt>
              </c:numCache>
            </c:numRef>
          </c:val>
          <c:extLst>
            <c:ext xmlns:c16="http://schemas.microsoft.com/office/drawing/2014/chart" uri="{C3380CC4-5D6E-409C-BE32-E72D297353CC}">
              <c16:uniqueId val="{00000004-4D3F-4701-ACFA-ED01E62F8986}"/>
            </c:ext>
          </c:extLst>
        </c:ser>
        <c:dLbls>
          <c:showLegendKey val="0"/>
          <c:showVal val="1"/>
          <c:showCatName val="0"/>
          <c:showSerName val="0"/>
          <c:showPercent val="0"/>
          <c:showBubbleSize val="0"/>
        </c:dLbls>
        <c:gapWidth val="75"/>
        <c:axId val="394471632"/>
        <c:axId val="394473984"/>
      </c:barChart>
      <c:lineChart>
        <c:grouping val="standard"/>
        <c:varyColors val="0"/>
        <c:ser>
          <c:idx val="2"/>
          <c:order val="2"/>
          <c:tx>
            <c:strRef>
              <c:f>통계청자료!$F$4</c:f>
              <c:strCache>
                <c:ptCount val="1"/>
                <c:pt idx="0">
                  <c:v> Percentage of Employees</c:v>
                </c:pt>
              </c:strCache>
            </c:strRef>
          </c:tx>
          <c:spPr>
            <a:ln w="25400">
              <a:solidFill>
                <a:schemeClr val="tx1"/>
              </a:solidFill>
            </a:ln>
          </c:spPr>
          <c:marker>
            <c:symbol val="triangle"/>
            <c:size val="5"/>
            <c:spPr>
              <a:solidFill>
                <a:schemeClr val="tx1"/>
              </a:solidFill>
            </c:spPr>
          </c:marker>
          <c:dLbls>
            <c:dLbl>
              <c:idx val="7"/>
              <c:layout>
                <c:manualLayout>
                  <c:x val="-3.9569553805774281E-2"/>
                  <c:y val="-3.410911520516826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D3F-4701-ACFA-ED01E62F8986}"/>
                </c:ext>
              </c:extLst>
            </c:dLbl>
            <c:spPr>
              <a:noFill/>
              <a:ln>
                <a:noFill/>
              </a:ln>
              <a:effectLst/>
            </c:spPr>
            <c:txPr>
              <a:bodyPr/>
              <a:lstStyle/>
              <a:p>
                <a:pPr>
                  <a:defRPr b="1">
                    <a:solidFill>
                      <a:srgbClr val="C00000"/>
                    </a:solidFill>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통계청자료!$B$5:$B$16</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통계청자료!$F$73:$F$84</c:f>
              <c:numCache>
                <c:formatCode>0.0_ </c:formatCode>
                <c:ptCount val="12"/>
                <c:pt idx="0">
                  <c:v>40.975232198142415</c:v>
                </c:pt>
                <c:pt idx="1">
                  <c:v>39.434588201355837</c:v>
                </c:pt>
                <c:pt idx="2">
                  <c:v>40.192329973351889</c:v>
                </c:pt>
                <c:pt idx="3">
                  <c:v>39.160263446761803</c:v>
                </c:pt>
                <c:pt idx="4">
                  <c:v>38.392779658075163</c:v>
                </c:pt>
                <c:pt idx="5">
                  <c:v>36.125176392462876</c:v>
                </c:pt>
                <c:pt idx="6">
                  <c:v>35.348053892215553</c:v>
                </c:pt>
                <c:pt idx="7">
                  <c:v>32.885796152271801</c:v>
                </c:pt>
                <c:pt idx="8">
                  <c:v>33.961678690559303</c:v>
                </c:pt>
                <c:pt idx="9">
                  <c:v>35.761889356195404</c:v>
                </c:pt>
                <c:pt idx="10">
                  <c:v>35.298263599666804</c:v>
                </c:pt>
                <c:pt idx="11">
                  <c:v>35.208882197967625</c:v>
                </c:pt>
              </c:numCache>
            </c:numRef>
          </c:val>
          <c:smooth val="0"/>
          <c:extLst>
            <c:ext xmlns:c16="http://schemas.microsoft.com/office/drawing/2014/chart" uri="{C3380CC4-5D6E-409C-BE32-E72D297353CC}">
              <c16:uniqueId val="{00000006-4D3F-4701-ACFA-ED01E62F8986}"/>
            </c:ext>
          </c:extLst>
        </c:ser>
        <c:dLbls>
          <c:showLegendKey val="0"/>
          <c:showVal val="0"/>
          <c:showCatName val="0"/>
          <c:showSerName val="0"/>
          <c:showPercent val="0"/>
          <c:showBubbleSize val="0"/>
        </c:dLbls>
        <c:marker val="1"/>
        <c:smooth val="0"/>
        <c:axId val="331365904"/>
        <c:axId val="331364336"/>
      </c:lineChart>
      <c:catAx>
        <c:axId val="394471632"/>
        <c:scaling>
          <c:orientation val="minMax"/>
        </c:scaling>
        <c:delete val="0"/>
        <c:axPos val="b"/>
        <c:numFmt formatCode="General" sourceLinked="1"/>
        <c:majorTickMark val="none"/>
        <c:minorTickMark val="none"/>
        <c:tickLblPos val="nextTo"/>
        <c:crossAx val="394473984"/>
        <c:crosses val="autoZero"/>
        <c:auto val="1"/>
        <c:lblAlgn val="ctr"/>
        <c:lblOffset val="100"/>
        <c:noMultiLvlLbl val="0"/>
      </c:catAx>
      <c:valAx>
        <c:axId val="394473984"/>
        <c:scaling>
          <c:orientation val="minMax"/>
        </c:scaling>
        <c:delete val="0"/>
        <c:axPos val="l"/>
        <c:numFmt formatCode="_(* #,##0_);_(* \(#,##0\);_(* &quot;-&quot;_);_(@_)" sourceLinked="1"/>
        <c:majorTickMark val="none"/>
        <c:minorTickMark val="none"/>
        <c:tickLblPos val="nextTo"/>
        <c:crossAx val="394471632"/>
        <c:crosses val="autoZero"/>
        <c:crossBetween val="between"/>
      </c:valAx>
      <c:valAx>
        <c:axId val="331364336"/>
        <c:scaling>
          <c:orientation val="minMax"/>
        </c:scaling>
        <c:delete val="0"/>
        <c:axPos val="r"/>
        <c:numFmt formatCode="0.0_ " sourceLinked="1"/>
        <c:majorTickMark val="out"/>
        <c:minorTickMark val="none"/>
        <c:tickLblPos val="nextTo"/>
        <c:crossAx val="331365904"/>
        <c:crosses val="max"/>
        <c:crossBetween val="between"/>
        <c:majorUnit val="10"/>
      </c:valAx>
      <c:catAx>
        <c:axId val="331365904"/>
        <c:scaling>
          <c:orientation val="minMax"/>
        </c:scaling>
        <c:delete val="1"/>
        <c:axPos val="b"/>
        <c:numFmt formatCode="General" sourceLinked="1"/>
        <c:majorTickMark val="out"/>
        <c:minorTickMark val="none"/>
        <c:tickLblPos val="none"/>
        <c:crossAx val="331364336"/>
        <c:crosses val="autoZero"/>
        <c:auto val="1"/>
        <c:lblAlgn val="ctr"/>
        <c:lblOffset val="100"/>
        <c:noMultiLvlLbl val="0"/>
      </c:catAx>
    </c:plotArea>
    <c:legend>
      <c:legendPos val="b"/>
      <c:overlay val="0"/>
    </c:legend>
    <c:plotVisOnly val="1"/>
    <c:dispBlanksAs val="gap"/>
    <c:showDLblsOverMax val="0"/>
  </c:chart>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ltLang="ko-KR" sz="1862" b="0" i="0" u="none" strike="noStrike" baseline="0" dirty="0" smtClean="0"/>
              <a:t>Trend in suicide rates per occupation between 2012-2016 </a:t>
            </a:r>
            <a:endParaRPr lang="ko-KR" alt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Manager</c:v>
                </c:pt>
              </c:strCache>
            </c:strRef>
          </c:tx>
          <c:spPr>
            <a:ln w="28575" cap="rnd">
              <a:solidFill>
                <a:schemeClr val="accent1"/>
              </a:solidFill>
              <a:round/>
            </a:ln>
            <a:effectLst/>
          </c:spPr>
          <c:marker>
            <c:symbol val="none"/>
          </c:marker>
          <c:cat>
            <c:numRef>
              <c:f>Sheet1!$A$2:$A$6</c:f>
              <c:numCache>
                <c:formatCode>General</c:formatCode>
                <c:ptCount val="5"/>
                <c:pt idx="0">
                  <c:v>2012</c:v>
                </c:pt>
                <c:pt idx="1">
                  <c:v>2013</c:v>
                </c:pt>
                <c:pt idx="2">
                  <c:v>2014</c:v>
                </c:pt>
                <c:pt idx="3">
                  <c:v>2015</c:v>
                </c:pt>
                <c:pt idx="4">
                  <c:v>2016</c:v>
                </c:pt>
              </c:numCache>
            </c:numRef>
          </c:cat>
          <c:val>
            <c:numRef>
              <c:f>Sheet1!$B$2:$B$6</c:f>
              <c:numCache>
                <c:formatCode>General</c:formatCode>
                <c:ptCount val="5"/>
                <c:pt idx="0">
                  <c:v>2.4</c:v>
                </c:pt>
                <c:pt idx="1">
                  <c:v>2.9</c:v>
                </c:pt>
                <c:pt idx="2">
                  <c:v>3.1</c:v>
                </c:pt>
                <c:pt idx="3">
                  <c:v>3</c:v>
                </c:pt>
                <c:pt idx="4">
                  <c:v>3.2</c:v>
                </c:pt>
              </c:numCache>
            </c:numRef>
          </c:val>
          <c:smooth val="0"/>
          <c:extLst>
            <c:ext xmlns:c16="http://schemas.microsoft.com/office/drawing/2014/chart" uri="{C3380CC4-5D6E-409C-BE32-E72D297353CC}">
              <c16:uniqueId val="{00000000-064C-48CA-BAD3-FC2101A6DD21}"/>
            </c:ext>
          </c:extLst>
        </c:ser>
        <c:ser>
          <c:idx val="1"/>
          <c:order val="1"/>
          <c:tx>
            <c:strRef>
              <c:f>Sheet1!$C$1</c:f>
              <c:strCache>
                <c:ptCount val="1"/>
                <c:pt idx="0">
                  <c:v>Tech</c:v>
                </c:pt>
              </c:strCache>
            </c:strRef>
          </c:tx>
          <c:spPr>
            <a:ln w="28575" cap="rnd">
              <a:solidFill>
                <a:schemeClr val="accent2"/>
              </a:solidFill>
              <a:round/>
            </a:ln>
            <a:effectLst/>
          </c:spPr>
          <c:marker>
            <c:symbol val="none"/>
          </c:marker>
          <c:cat>
            <c:numRef>
              <c:f>Sheet1!$A$2:$A$6</c:f>
              <c:numCache>
                <c:formatCode>General</c:formatCode>
                <c:ptCount val="5"/>
                <c:pt idx="0">
                  <c:v>2012</c:v>
                </c:pt>
                <c:pt idx="1">
                  <c:v>2013</c:v>
                </c:pt>
                <c:pt idx="2">
                  <c:v>2014</c:v>
                </c:pt>
                <c:pt idx="3">
                  <c:v>2015</c:v>
                </c:pt>
                <c:pt idx="4">
                  <c:v>2016</c:v>
                </c:pt>
              </c:numCache>
            </c:numRef>
          </c:cat>
          <c:val>
            <c:numRef>
              <c:f>Sheet1!$C$2:$C$6</c:f>
              <c:numCache>
                <c:formatCode>General</c:formatCode>
                <c:ptCount val="5"/>
                <c:pt idx="0">
                  <c:v>2.7</c:v>
                </c:pt>
                <c:pt idx="1">
                  <c:v>2.8</c:v>
                </c:pt>
                <c:pt idx="2">
                  <c:v>2.7</c:v>
                </c:pt>
                <c:pt idx="3">
                  <c:v>2.9</c:v>
                </c:pt>
                <c:pt idx="4">
                  <c:v>2.8</c:v>
                </c:pt>
              </c:numCache>
            </c:numRef>
          </c:val>
          <c:smooth val="0"/>
          <c:extLst>
            <c:ext xmlns:c16="http://schemas.microsoft.com/office/drawing/2014/chart" uri="{C3380CC4-5D6E-409C-BE32-E72D297353CC}">
              <c16:uniqueId val="{00000001-064C-48CA-BAD3-FC2101A6DD21}"/>
            </c:ext>
          </c:extLst>
        </c:ser>
        <c:ser>
          <c:idx val="2"/>
          <c:order val="2"/>
          <c:tx>
            <c:strRef>
              <c:f>Sheet1!$D$1</c:f>
              <c:strCache>
                <c:ptCount val="1"/>
                <c:pt idx="0">
                  <c:v>Agri/Fishery</c:v>
                </c:pt>
              </c:strCache>
            </c:strRef>
          </c:tx>
          <c:spPr>
            <a:ln w="28575" cap="rnd">
              <a:solidFill>
                <a:schemeClr val="accent3"/>
              </a:solidFill>
              <a:round/>
            </a:ln>
            <a:effectLst/>
          </c:spPr>
          <c:marker>
            <c:symbol val="none"/>
          </c:marker>
          <c:cat>
            <c:numRef>
              <c:f>Sheet1!$A$2:$A$6</c:f>
              <c:numCache>
                <c:formatCode>General</c:formatCode>
                <c:ptCount val="5"/>
                <c:pt idx="0">
                  <c:v>2012</c:v>
                </c:pt>
                <c:pt idx="1">
                  <c:v>2013</c:v>
                </c:pt>
                <c:pt idx="2">
                  <c:v>2014</c:v>
                </c:pt>
                <c:pt idx="3">
                  <c:v>2015</c:v>
                </c:pt>
                <c:pt idx="4">
                  <c:v>2016</c:v>
                </c:pt>
              </c:numCache>
            </c:numRef>
          </c:cat>
          <c:val>
            <c:numRef>
              <c:f>Sheet1!$D$2:$D$6</c:f>
              <c:numCache>
                <c:formatCode>General</c:formatCode>
                <c:ptCount val="5"/>
                <c:pt idx="0">
                  <c:v>7</c:v>
                </c:pt>
                <c:pt idx="1">
                  <c:v>6.4</c:v>
                </c:pt>
                <c:pt idx="2">
                  <c:v>5.5</c:v>
                </c:pt>
                <c:pt idx="3">
                  <c:v>5.3</c:v>
                </c:pt>
                <c:pt idx="4">
                  <c:v>5.2</c:v>
                </c:pt>
              </c:numCache>
            </c:numRef>
          </c:val>
          <c:smooth val="0"/>
          <c:extLst>
            <c:ext xmlns:c16="http://schemas.microsoft.com/office/drawing/2014/chart" uri="{C3380CC4-5D6E-409C-BE32-E72D297353CC}">
              <c16:uniqueId val="{00000002-064C-48CA-BAD3-FC2101A6DD21}"/>
            </c:ext>
          </c:extLst>
        </c:ser>
        <c:ser>
          <c:idx val="3"/>
          <c:order val="3"/>
          <c:tx>
            <c:strRef>
              <c:f>Sheet1!$E$1</c:f>
              <c:strCache>
                <c:ptCount val="1"/>
                <c:pt idx="0">
                  <c:v>Manual</c:v>
                </c:pt>
              </c:strCache>
            </c:strRef>
          </c:tx>
          <c:spPr>
            <a:ln w="28575" cap="rnd">
              <a:solidFill>
                <a:schemeClr val="accent4"/>
              </a:solidFill>
              <a:round/>
            </a:ln>
            <a:effectLst/>
          </c:spPr>
          <c:marker>
            <c:symbol val="none"/>
          </c:marker>
          <c:cat>
            <c:numRef>
              <c:f>Sheet1!$A$2:$A$6</c:f>
              <c:numCache>
                <c:formatCode>General</c:formatCode>
                <c:ptCount val="5"/>
                <c:pt idx="0">
                  <c:v>2012</c:v>
                </c:pt>
                <c:pt idx="1">
                  <c:v>2013</c:v>
                </c:pt>
                <c:pt idx="2">
                  <c:v>2014</c:v>
                </c:pt>
                <c:pt idx="3">
                  <c:v>2015</c:v>
                </c:pt>
                <c:pt idx="4">
                  <c:v>2016</c:v>
                </c:pt>
              </c:numCache>
            </c:numRef>
          </c:cat>
          <c:val>
            <c:numRef>
              <c:f>Sheet1!$E$2:$E$6</c:f>
              <c:numCache>
                <c:formatCode>General</c:formatCode>
                <c:ptCount val="5"/>
                <c:pt idx="0">
                  <c:v>4.7</c:v>
                </c:pt>
                <c:pt idx="1">
                  <c:v>5.5</c:v>
                </c:pt>
                <c:pt idx="2">
                  <c:v>6.2</c:v>
                </c:pt>
                <c:pt idx="3">
                  <c:v>6.3</c:v>
                </c:pt>
                <c:pt idx="4">
                  <c:v>6.3</c:v>
                </c:pt>
              </c:numCache>
            </c:numRef>
          </c:val>
          <c:smooth val="0"/>
          <c:extLst>
            <c:ext xmlns:c16="http://schemas.microsoft.com/office/drawing/2014/chart" uri="{C3380CC4-5D6E-409C-BE32-E72D297353CC}">
              <c16:uniqueId val="{00000003-064C-48CA-BAD3-FC2101A6DD21}"/>
            </c:ext>
          </c:extLst>
        </c:ser>
        <c:ser>
          <c:idx val="4"/>
          <c:order val="4"/>
          <c:tx>
            <c:strRef>
              <c:f>Sheet1!$F$1</c:f>
              <c:strCache>
                <c:ptCount val="1"/>
                <c:pt idx="0">
                  <c:v>Office</c:v>
                </c:pt>
              </c:strCache>
            </c:strRef>
          </c:tx>
          <c:spPr>
            <a:ln w="28575" cap="rnd">
              <a:solidFill>
                <a:schemeClr val="accent5"/>
              </a:solidFill>
              <a:round/>
            </a:ln>
            <a:effectLst/>
          </c:spPr>
          <c:marker>
            <c:symbol val="none"/>
          </c:marker>
          <c:cat>
            <c:numRef>
              <c:f>Sheet1!$A$2:$A$6</c:f>
              <c:numCache>
                <c:formatCode>General</c:formatCode>
                <c:ptCount val="5"/>
                <c:pt idx="0">
                  <c:v>2012</c:v>
                </c:pt>
                <c:pt idx="1">
                  <c:v>2013</c:v>
                </c:pt>
                <c:pt idx="2">
                  <c:v>2014</c:v>
                </c:pt>
                <c:pt idx="3">
                  <c:v>2015</c:v>
                </c:pt>
                <c:pt idx="4">
                  <c:v>2016</c:v>
                </c:pt>
              </c:numCache>
            </c:numRef>
          </c:cat>
          <c:val>
            <c:numRef>
              <c:f>Sheet1!$F$2:$F$6</c:f>
              <c:numCache>
                <c:formatCode>General</c:formatCode>
                <c:ptCount val="5"/>
                <c:pt idx="0">
                  <c:v>5.7</c:v>
                </c:pt>
                <c:pt idx="1">
                  <c:v>5.2</c:v>
                </c:pt>
                <c:pt idx="2">
                  <c:v>5.4</c:v>
                </c:pt>
                <c:pt idx="3">
                  <c:v>4.7</c:v>
                </c:pt>
                <c:pt idx="4">
                  <c:v>4.5999999999999996</c:v>
                </c:pt>
              </c:numCache>
            </c:numRef>
          </c:val>
          <c:smooth val="0"/>
          <c:extLst>
            <c:ext xmlns:c16="http://schemas.microsoft.com/office/drawing/2014/chart" uri="{C3380CC4-5D6E-409C-BE32-E72D297353CC}">
              <c16:uniqueId val="{00000004-064C-48CA-BAD3-FC2101A6DD21}"/>
            </c:ext>
          </c:extLst>
        </c:ser>
        <c:ser>
          <c:idx val="5"/>
          <c:order val="5"/>
          <c:tx>
            <c:strRef>
              <c:f>Sheet1!$G$1</c:f>
              <c:strCache>
                <c:ptCount val="1"/>
                <c:pt idx="0">
                  <c:v>Service/Sales</c:v>
                </c:pt>
              </c:strCache>
            </c:strRef>
          </c:tx>
          <c:spPr>
            <a:ln w="28575" cap="rnd">
              <a:solidFill>
                <a:schemeClr val="accent6"/>
              </a:solidFill>
              <a:round/>
            </a:ln>
            <a:effectLst/>
          </c:spPr>
          <c:marker>
            <c:symbol val="none"/>
          </c:marker>
          <c:cat>
            <c:numRef>
              <c:f>Sheet1!$A$2:$A$6</c:f>
              <c:numCache>
                <c:formatCode>General</c:formatCode>
                <c:ptCount val="5"/>
                <c:pt idx="0">
                  <c:v>2012</c:v>
                </c:pt>
                <c:pt idx="1">
                  <c:v>2013</c:v>
                </c:pt>
                <c:pt idx="2">
                  <c:v>2014</c:v>
                </c:pt>
                <c:pt idx="3">
                  <c:v>2015</c:v>
                </c:pt>
                <c:pt idx="4">
                  <c:v>2016</c:v>
                </c:pt>
              </c:numCache>
            </c:numRef>
          </c:cat>
          <c:val>
            <c:numRef>
              <c:f>Sheet1!$G$2:$G$6</c:f>
              <c:numCache>
                <c:formatCode>General</c:formatCode>
                <c:ptCount val="5"/>
                <c:pt idx="0">
                  <c:v>9.6</c:v>
                </c:pt>
                <c:pt idx="1">
                  <c:v>10.1</c:v>
                </c:pt>
                <c:pt idx="2">
                  <c:v>10.7</c:v>
                </c:pt>
                <c:pt idx="3">
                  <c:v>10.3</c:v>
                </c:pt>
                <c:pt idx="4">
                  <c:v>10.5</c:v>
                </c:pt>
              </c:numCache>
            </c:numRef>
          </c:val>
          <c:smooth val="0"/>
          <c:extLst>
            <c:ext xmlns:c16="http://schemas.microsoft.com/office/drawing/2014/chart" uri="{C3380CC4-5D6E-409C-BE32-E72D297353CC}">
              <c16:uniqueId val="{00000005-064C-48CA-BAD3-FC2101A6DD21}"/>
            </c:ext>
          </c:extLst>
        </c:ser>
        <c:ser>
          <c:idx val="6"/>
          <c:order val="6"/>
          <c:tx>
            <c:strRef>
              <c:f>Sheet1!$H$1</c:f>
              <c:strCache>
                <c:ptCount val="1"/>
                <c:pt idx="0">
                  <c:v>Equip/Machine</c:v>
                </c:pt>
              </c:strCache>
            </c:strRef>
          </c:tx>
          <c:spPr>
            <a:ln w="28575" cap="rnd">
              <a:solidFill>
                <a:schemeClr val="accent1">
                  <a:lumMod val="60000"/>
                </a:schemeClr>
              </a:solidFill>
              <a:round/>
            </a:ln>
            <a:effectLst/>
          </c:spPr>
          <c:marker>
            <c:symbol val="none"/>
          </c:marker>
          <c:cat>
            <c:numRef>
              <c:f>Sheet1!$A$2:$A$6</c:f>
              <c:numCache>
                <c:formatCode>General</c:formatCode>
                <c:ptCount val="5"/>
                <c:pt idx="0">
                  <c:v>2012</c:v>
                </c:pt>
                <c:pt idx="1">
                  <c:v>2013</c:v>
                </c:pt>
                <c:pt idx="2">
                  <c:v>2014</c:v>
                </c:pt>
                <c:pt idx="3">
                  <c:v>2015</c:v>
                </c:pt>
                <c:pt idx="4">
                  <c:v>2016</c:v>
                </c:pt>
              </c:numCache>
            </c:numRef>
          </c:cat>
          <c:val>
            <c:numRef>
              <c:f>Sheet1!$H$2:$H$6</c:f>
              <c:numCache>
                <c:formatCode>General</c:formatCode>
                <c:ptCount val="5"/>
                <c:pt idx="0">
                  <c:v>1.7</c:v>
                </c:pt>
                <c:pt idx="1">
                  <c:v>2.1</c:v>
                </c:pt>
                <c:pt idx="2">
                  <c:v>2.2000000000000002</c:v>
                </c:pt>
                <c:pt idx="3">
                  <c:v>2.2000000000000002</c:v>
                </c:pt>
                <c:pt idx="4">
                  <c:v>2.2000000000000002</c:v>
                </c:pt>
              </c:numCache>
            </c:numRef>
          </c:val>
          <c:smooth val="0"/>
          <c:extLst>
            <c:ext xmlns:c16="http://schemas.microsoft.com/office/drawing/2014/chart" uri="{C3380CC4-5D6E-409C-BE32-E72D297353CC}">
              <c16:uniqueId val="{00000006-064C-48CA-BAD3-FC2101A6DD21}"/>
            </c:ext>
          </c:extLst>
        </c:ser>
        <c:ser>
          <c:idx val="7"/>
          <c:order val="7"/>
          <c:tx>
            <c:strRef>
              <c:f>Sheet1!$I$1</c:f>
              <c:strCache>
                <c:ptCount val="1"/>
                <c:pt idx="0">
                  <c:v>Specialist</c:v>
                </c:pt>
              </c:strCache>
            </c:strRef>
          </c:tx>
          <c:spPr>
            <a:ln w="28575" cap="rnd">
              <a:solidFill>
                <a:schemeClr val="accent2">
                  <a:lumMod val="60000"/>
                </a:schemeClr>
              </a:solidFill>
              <a:round/>
            </a:ln>
            <a:effectLst/>
          </c:spPr>
          <c:marker>
            <c:symbol val="none"/>
          </c:marker>
          <c:cat>
            <c:numRef>
              <c:f>Sheet1!$A$2:$A$6</c:f>
              <c:numCache>
                <c:formatCode>General</c:formatCode>
                <c:ptCount val="5"/>
                <c:pt idx="0">
                  <c:v>2012</c:v>
                </c:pt>
                <c:pt idx="1">
                  <c:v>2013</c:v>
                </c:pt>
                <c:pt idx="2">
                  <c:v>2014</c:v>
                </c:pt>
                <c:pt idx="3">
                  <c:v>2015</c:v>
                </c:pt>
                <c:pt idx="4">
                  <c:v>2016</c:v>
                </c:pt>
              </c:numCache>
            </c:numRef>
          </c:cat>
          <c:val>
            <c:numRef>
              <c:f>Sheet1!$I$2:$I$6</c:f>
              <c:numCache>
                <c:formatCode>General</c:formatCode>
                <c:ptCount val="5"/>
                <c:pt idx="0">
                  <c:v>4</c:v>
                </c:pt>
                <c:pt idx="1">
                  <c:v>4.7</c:v>
                </c:pt>
                <c:pt idx="2">
                  <c:v>4.9000000000000004</c:v>
                </c:pt>
                <c:pt idx="3">
                  <c:v>4.9000000000000004</c:v>
                </c:pt>
                <c:pt idx="4">
                  <c:v>5.2</c:v>
                </c:pt>
              </c:numCache>
            </c:numRef>
          </c:val>
          <c:smooth val="0"/>
          <c:extLst>
            <c:ext xmlns:c16="http://schemas.microsoft.com/office/drawing/2014/chart" uri="{C3380CC4-5D6E-409C-BE32-E72D297353CC}">
              <c16:uniqueId val="{00000007-064C-48CA-BAD3-FC2101A6DD21}"/>
            </c:ext>
          </c:extLst>
        </c:ser>
        <c:dLbls>
          <c:showLegendKey val="0"/>
          <c:showVal val="0"/>
          <c:showCatName val="0"/>
          <c:showSerName val="0"/>
          <c:showPercent val="0"/>
          <c:showBubbleSize val="0"/>
        </c:dLbls>
        <c:smooth val="0"/>
        <c:axId val="331364728"/>
        <c:axId val="331363944"/>
      </c:lineChart>
      <c:catAx>
        <c:axId val="331364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31363944"/>
        <c:crosses val="autoZero"/>
        <c:auto val="1"/>
        <c:lblAlgn val="ctr"/>
        <c:lblOffset val="100"/>
        <c:noMultiLvlLbl val="0"/>
      </c:catAx>
      <c:valAx>
        <c:axId val="3313639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313647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900"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400"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900" kern="1200" spc="20" baseline="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BB1599-72BB-4BCB-9051-FA56CF95B65D}"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F80625BE-949E-4D93-95C7-EED751A5DDDD}">
      <dgm:prSet phldrT="[テキスト]" custT="1"/>
      <dgm:spPr/>
      <dgm:t>
        <a:bodyPr/>
        <a:lstStyle/>
        <a:p>
          <a:pPr algn="ctr"/>
          <a:r>
            <a:rPr lang="en-US" sz="2000" dirty="0"/>
            <a:t>The First Phase 1998</a:t>
          </a:r>
        </a:p>
      </dgm:t>
    </dgm:pt>
    <dgm:pt modelId="{B8F20A91-E838-4FCA-A5A7-2B15AA6DA358}" type="parTrans" cxnId="{10D4AFDE-C5F0-4C77-B5FD-77E36EC367DF}">
      <dgm:prSet/>
      <dgm:spPr/>
      <dgm:t>
        <a:bodyPr/>
        <a:lstStyle/>
        <a:p>
          <a:endParaRPr lang="en-US"/>
        </a:p>
      </dgm:t>
    </dgm:pt>
    <dgm:pt modelId="{7140E5CB-3ACF-4680-A926-7588F401B1F5}" type="sibTrans" cxnId="{10D4AFDE-C5F0-4C77-B5FD-77E36EC367DF}">
      <dgm:prSet/>
      <dgm:spPr/>
      <dgm:t>
        <a:bodyPr/>
        <a:lstStyle/>
        <a:p>
          <a:endParaRPr lang="en-US"/>
        </a:p>
      </dgm:t>
    </dgm:pt>
    <dgm:pt modelId="{5AC9CFDE-690F-4F2B-9B23-1083AA9AC7B2}">
      <dgm:prSet phldrT="[テキスト]" custT="1"/>
      <dgm:spPr/>
      <dgm:t>
        <a:bodyPr/>
        <a:lstStyle/>
        <a:p>
          <a:r>
            <a:rPr lang="en-US" sz="1400" dirty="0"/>
            <a:t>2000. Set a numerical target as part of “Healthy Japan 21</a:t>
          </a:r>
          <a:r>
            <a:rPr lang="en-US" sz="1400" baseline="30000" dirty="0"/>
            <a:t>st</a:t>
          </a:r>
          <a:r>
            <a:rPr lang="en-US" sz="1400" dirty="0"/>
            <a:t>”</a:t>
          </a:r>
        </a:p>
      </dgm:t>
    </dgm:pt>
    <dgm:pt modelId="{DCE7D7A5-A913-4D12-B3B2-C757A94791BB}" type="parTrans" cxnId="{41EA4A5C-4A3E-4111-B036-3C8E726A04BF}">
      <dgm:prSet/>
      <dgm:spPr/>
      <dgm:t>
        <a:bodyPr/>
        <a:lstStyle/>
        <a:p>
          <a:endParaRPr lang="en-US"/>
        </a:p>
      </dgm:t>
    </dgm:pt>
    <dgm:pt modelId="{C5548FC2-F50B-43DF-AEB3-A0BD114F7D31}" type="sibTrans" cxnId="{41EA4A5C-4A3E-4111-B036-3C8E726A04BF}">
      <dgm:prSet/>
      <dgm:spPr/>
      <dgm:t>
        <a:bodyPr/>
        <a:lstStyle/>
        <a:p>
          <a:endParaRPr lang="en-US"/>
        </a:p>
      </dgm:t>
    </dgm:pt>
    <dgm:pt modelId="{77535BF1-F5D5-4956-8550-C7C2363B73F2}">
      <dgm:prSet phldrT="[テキスト]" custT="1"/>
      <dgm:spPr/>
      <dgm:t>
        <a:bodyPr/>
        <a:lstStyle/>
        <a:p>
          <a:pPr algn="ctr"/>
          <a:r>
            <a:rPr lang="en-US" sz="2000" dirty="0"/>
            <a:t>The Second Phase 2005</a:t>
          </a:r>
        </a:p>
      </dgm:t>
    </dgm:pt>
    <dgm:pt modelId="{541116AA-398F-44C9-95F6-B7F0B1C25212}" type="parTrans" cxnId="{AE503CC2-326D-4D56-8AB1-28E9231FED6C}">
      <dgm:prSet/>
      <dgm:spPr/>
      <dgm:t>
        <a:bodyPr/>
        <a:lstStyle/>
        <a:p>
          <a:endParaRPr lang="en-US"/>
        </a:p>
      </dgm:t>
    </dgm:pt>
    <dgm:pt modelId="{782B1D80-0D84-4CEA-9A4F-7819DBF6663B}" type="sibTrans" cxnId="{AE503CC2-326D-4D56-8AB1-28E9231FED6C}">
      <dgm:prSet/>
      <dgm:spPr/>
      <dgm:t>
        <a:bodyPr/>
        <a:lstStyle/>
        <a:p>
          <a:endParaRPr lang="en-US"/>
        </a:p>
      </dgm:t>
    </dgm:pt>
    <dgm:pt modelId="{8B40DE9B-1243-440D-A468-FE12E52A820F}">
      <dgm:prSet phldrT="[テキスト]" custT="1"/>
      <dgm:spPr/>
      <dgm:t>
        <a:bodyPr/>
        <a:lstStyle/>
        <a:p>
          <a:r>
            <a:rPr lang="en-US" sz="1400" dirty="0"/>
            <a:t>2005 July. Upper House resolution for  comprehensive strategy against suicide</a:t>
          </a:r>
        </a:p>
      </dgm:t>
    </dgm:pt>
    <dgm:pt modelId="{49E21CFA-CF22-4257-9842-0ACB1D716930}" type="parTrans" cxnId="{AC685FA2-E291-4BCA-AEF2-2DFCE9DD1FE5}">
      <dgm:prSet/>
      <dgm:spPr/>
      <dgm:t>
        <a:bodyPr/>
        <a:lstStyle/>
        <a:p>
          <a:endParaRPr lang="en-US"/>
        </a:p>
      </dgm:t>
    </dgm:pt>
    <dgm:pt modelId="{5BB1DDF9-75C8-4C06-AC12-1A338A2A9A0D}" type="sibTrans" cxnId="{AC685FA2-E291-4BCA-AEF2-2DFCE9DD1FE5}">
      <dgm:prSet/>
      <dgm:spPr/>
      <dgm:t>
        <a:bodyPr/>
        <a:lstStyle/>
        <a:p>
          <a:endParaRPr lang="en-US"/>
        </a:p>
      </dgm:t>
    </dgm:pt>
    <dgm:pt modelId="{F571C6E7-4A09-4E8B-8B20-2116C67D8EF4}">
      <dgm:prSet phldrT="[テキスト]"/>
      <dgm:spPr/>
      <dgm:t>
        <a:bodyPr/>
        <a:lstStyle/>
        <a:p>
          <a:r>
            <a:rPr lang="en-US" dirty="0"/>
            <a:t>2006. Foundation of the Center for Suicide Prevention (CSP) in NIMH, NCNP</a:t>
          </a:r>
        </a:p>
      </dgm:t>
    </dgm:pt>
    <dgm:pt modelId="{6D39C750-511A-402C-B65E-A1190FBC7758}" type="parTrans" cxnId="{B80CD6B2-024C-4269-8A4B-0FBAB7C64407}">
      <dgm:prSet/>
      <dgm:spPr/>
      <dgm:t>
        <a:bodyPr/>
        <a:lstStyle/>
        <a:p>
          <a:endParaRPr lang="en-US"/>
        </a:p>
      </dgm:t>
    </dgm:pt>
    <dgm:pt modelId="{F34F634C-3553-49C0-AC97-36F14EAB80C7}" type="sibTrans" cxnId="{B80CD6B2-024C-4269-8A4B-0FBAB7C64407}">
      <dgm:prSet/>
      <dgm:spPr/>
      <dgm:t>
        <a:bodyPr/>
        <a:lstStyle/>
        <a:p>
          <a:endParaRPr lang="en-US"/>
        </a:p>
      </dgm:t>
    </dgm:pt>
    <dgm:pt modelId="{1596E4EB-ADA5-43BC-AFB7-EB2C102257A6}">
      <dgm:prSet phldrT="[テキスト]" custT="1"/>
      <dgm:spPr/>
      <dgm:t>
        <a:bodyPr/>
        <a:lstStyle/>
        <a:p>
          <a:r>
            <a:rPr lang="en-US" sz="1400" dirty="0"/>
            <a:t>2001. MHLW budget for suicide prevention</a:t>
          </a:r>
        </a:p>
      </dgm:t>
    </dgm:pt>
    <dgm:pt modelId="{0910FE43-37B9-4E2F-9CEF-A740ADCE433F}" type="parTrans" cxnId="{9CB89520-BD0F-40D5-BE6B-D48A678A23B5}">
      <dgm:prSet/>
      <dgm:spPr/>
      <dgm:t>
        <a:bodyPr/>
        <a:lstStyle/>
        <a:p>
          <a:endParaRPr lang="en-US"/>
        </a:p>
      </dgm:t>
    </dgm:pt>
    <dgm:pt modelId="{2DC7E511-DCEA-4F4D-AAA5-868501AE5A88}" type="sibTrans" cxnId="{9CB89520-BD0F-40D5-BE6B-D48A678A23B5}">
      <dgm:prSet/>
      <dgm:spPr/>
      <dgm:t>
        <a:bodyPr/>
        <a:lstStyle/>
        <a:p>
          <a:endParaRPr lang="en-US"/>
        </a:p>
      </dgm:t>
    </dgm:pt>
    <dgm:pt modelId="{23A5AA23-5715-4E76-9582-8CB6654E4E48}">
      <dgm:prSet phldrT="[テキスト]" custT="1"/>
      <dgm:spPr/>
      <dgm:t>
        <a:bodyPr/>
        <a:lstStyle/>
        <a:p>
          <a:r>
            <a:rPr lang="en-US" sz="1400" dirty="0"/>
            <a:t>2002. Report by Suicide Prevention Council </a:t>
          </a:r>
        </a:p>
      </dgm:t>
    </dgm:pt>
    <dgm:pt modelId="{75A76A5E-BD9F-4B4B-96D0-0C4FB21365E0}" type="parTrans" cxnId="{59A975DD-5DD6-46BA-BFF3-2E85547DD637}">
      <dgm:prSet/>
      <dgm:spPr/>
      <dgm:t>
        <a:bodyPr/>
        <a:lstStyle/>
        <a:p>
          <a:endParaRPr lang="en-US"/>
        </a:p>
      </dgm:t>
    </dgm:pt>
    <dgm:pt modelId="{43AF1B00-115D-4180-BFB2-162BFC28D4A2}" type="sibTrans" cxnId="{59A975DD-5DD6-46BA-BFF3-2E85547DD637}">
      <dgm:prSet/>
      <dgm:spPr/>
      <dgm:t>
        <a:bodyPr/>
        <a:lstStyle/>
        <a:p>
          <a:endParaRPr lang="en-US"/>
        </a:p>
      </dgm:t>
    </dgm:pt>
    <dgm:pt modelId="{505CFA05-AD5E-4187-83B8-3CE6B6484724}">
      <dgm:prSet phldrT="[テキスト]" custT="1"/>
      <dgm:spPr/>
      <dgm:t>
        <a:bodyPr/>
        <a:lstStyle/>
        <a:p>
          <a:r>
            <a:rPr lang="en-US" sz="1400" dirty="0"/>
            <a:t>2004. Introduction of Policy for Depression</a:t>
          </a:r>
        </a:p>
      </dgm:t>
    </dgm:pt>
    <dgm:pt modelId="{20EA4754-89A2-4868-96B6-71BB35D33BAC}" type="parTrans" cxnId="{AFE0E263-61F9-460F-9D35-95B85BCE9B5E}">
      <dgm:prSet/>
      <dgm:spPr/>
      <dgm:t>
        <a:bodyPr/>
        <a:lstStyle/>
        <a:p>
          <a:endParaRPr lang="en-US"/>
        </a:p>
      </dgm:t>
    </dgm:pt>
    <dgm:pt modelId="{98BAB61F-E471-4899-9417-6A100406ABC2}" type="sibTrans" cxnId="{AFE0E263-61F9-460F-9D35-95B85BCE9B5E}">
      <dgm:prSet/>
      <dgm:spPr/>
      <dgm:t>
        <a:bodyPr/>
        <a:lstStyle/>
        <a:p>
          <a:endParaRPr lang="en-US"/>
        </a:p>
      </dgm:t>
    </dgm:pt>
    <dgm:pt modelId="{B0981988-4113-444A-B010-16B0D515C33B}">
      <dgm:prSet phldrT="[テキスト]"/>
      <dgm:spPr/>
      <dgm:t>
        <a:bodyPr/>
        <a:lstStyle/>
        <a:p>
          <a:endParaRPr lang="en-US" sz="1200" dirty="0"/>
        </a:p>
      </dgm:t>
    </dgm:pt>
    <dgm:pt modelId="{001F3E57-E5EA-49DE-8844-D4AF137EF2C6}" type="parTrans" cxnId="{44EE7696-4229-47FC-B239-4BAFBAB62856}">
      <dgm:prSet/>
      <dgm:spPr/>
      <dgm:t>
        <a:bodyPr/>
        <a:lstStyle/>
        <a:p>
          <a:endParaRPr lang="en-US"/>
        </a:p>
      </dgm:t>
    </dgm:pt>
    <dgm:pt modelId="{F3D65E26-978B-4425-9324-07DBD419D62F}" type="sibTrans" cxnId="{44EE7696-4229-47FC-B239-4BAFBAB62856}">
      <dgm:prSet/>
      <dgm:spPr/>
      <dgm:t>
        <a:bodyPr/>
        <a:lstStyle/>
        <a:p>
          <a:endParaRPr lang="en-US"/>
        </a:p>
      </dgm:t>
    </dgm:pt>
    <dgm:pt modelId="{D04CA5AE-0DC3-4BB2-BE9B-93A8947F8A07}">
      <dgm:prSet phldrT="[テキスト]" custT="1"/>
      <dgm:spPr/>
      <dgm:t>
        <a:bodyPr/>
        <a:lstStyle/>
        <a:p>
          <a:r>
            <a:rPr lang="en-US" sz="1400" dirty="0"/>
            <a:t>2005 Sep. Suicide Prevention Liaison Committee (SPLC) established</a:t>
          </a:r>
        </a:p>
      </dgm:t>
    </dgm:pt>
    <dgm:pt modelId="{38E8D050-E1E6-477A-9B81-CD83857A6E68}" type="parTrans" cxnId="{6E59F984-6064-4CAF-872B-10819F3E1B70}">
      <dgm:prSet/>
      <dgm:spPr/>
      <dgm:t>
        <a:bodyPr/>
        <a:lstStyle/>
        <a:p>
          <a:endParaRPr lang="en-US"/>
        </a:p>
      </dgm:t>
    </dgm:pt>
    <dgm:pt modelId="{031664B3-79EE-40E0-B15C-EDC8D2587FC1}" type="sibTrans" cxnId="{6E59F984-6064-4CAF-872B-10819F3E1B70}">
      <dgm:prSet/>
      <dgm:spPr/>
      <dgm:t>
        <a:bodyPr/>
        <a:lstStyle/>
        <a:p>
          <a:endParaRPr lang="en-US"/>
        </a:p>
      </dgm:t>
    </dgm:pt>
    <dgm:pt modelId="{B70D503E-DAFE-4288-804F-D0CC0BB98BAE}">
      <dgm:prSet phldrT="[テキスト]" custT="1"/>
      <dgm:spPr/>
      <dgm:t>
        <a:bodyPr/>
        <a:lstStyle/>
        <a:p>
          <a:r>
            <a:rPr lang="en-US" sz="1400" dirty="0"/>
            <a:t>2005. Dec. Report on National Suicide Prevention Strategy by SPLC</a:t>
          </a:r>
        </a:p>
      </dgm:t>
    </dgm:pt>
    <dgm:pt modelId="{2F439206-35FD-4A72-8044-DE5FA4FBC05E}" type="parTrans" cxnId="{9B02743D-0E24-4DDC-B13F-5E92CE2BF511}">
      <dgm:prSet/>
      <dgm:spPr/>
      <dgm:t>
        <a:bodyPr/>
        <a:lstStyle/>
        <a:p>
          <a:endParaRPr lang="en-US"/>
        </a:p>
      </dgm:t>
    </dgm:pt>
    <dgm:pt modelId="{E5797967-BDC9-4BB3-9882-A71E6298C80A}" type="sibTrans" cxnId="{9B02743D-0E24-4DDC-B13F-5E92CE2BF511}">
      <dgm:prSet/>
      <dgm:spPr/>
      <dgm:t>
        <a:bodyPr/>
        <a:lstStyle/>
        <a:p>
          <a:endParaRPr lang="en-US"/>
        </a:p>
      </dgm:t>
    </dgm:pt>
    <dgm:pt modelId="{6AB3229B-1653-4C1D-9C35-14A8CF34C68E}">
      <dgm:prSet phldrT="[テキスト]"/>
      <dgm:spPr/>
      <dgm:t>
        <a:bodyPr/>
        <a:lstStyle/>
        <a:p>
          <a:r>
            <a:rPr lang="en-US" dirty="0"/>
            <a:t>Basic Act for Suicide Prevention passed</a:t>
          </a:r>
        </a:p>
      </dgm:t>
    </dgm:pt>
    <dgm:pt modelId="{CA0A7DDC-4FA1-4FF1-A128-93CFF25871D0}" type="parTrans" cxnId="{A3491BE7-416B-40CD-A2BD-2CC8F69BEDAA}">
      <dgm:prSet/>
      <dgm:spPr/>
      <dgm:t>
        <a:bodyPr/>
        <a:lstStyle/>
        <a:p>
          <a:endParaRPr lang="en-US"/>
        </a:p>
      </dgm:t>
    </dgm:pt>
    <dgm:pt modelId="{C451CE37-24CE-4FC0-AF60-1689A6FDC2B4}" type="sibTrans" cxnId="{A3491BE7-416B-40CD-A2BD-2CC8F69BEDAA}">
      <dgm:prSet/>
      <dgm:spPr/>
      <dgm:t>
        <a:bodyPr/>
        <a:lstStyle/>
        <a:p>
          <a:endParaRPr lang="en-US"/>
        </a:p>
      </dgm:t>
    </dgm:pt>
    <dgm:pt modelId="{78DCEE00-38B4-4AB3-88B0-851385F10C58}">
      <dgm:prSet phldrT="[テキスト]"/>
      <dgm:spPr/>
      <dgm:t>
        <a:bodyPr/>
        <a:lstStyle/>
        <a:p>
          <a:r>
            <a:rPr lang="en-US" dirty="0"/>
            <a:t>2007. General Principles for Suicide Prevention Policy (GPSP) established</a:t>
          </a:r>
        </a:p>
      </dgm:t>
    </dgm:pt>
    <dgm:pt modelId="{1C958715-CA52-476B-8C06-C13B2DFB1C69}" type="parTrans" cxnId="{9267A95B-2FFE-4034-A65F-5668C75787DB}">
      <dgm:prSet/>
      <dgm:spPr/>
      <dgm:t>
        <a:bodyPr/>
        <a:lstStyle/>
        <a:p>
          <a:endParaRPr lang="en-US"/>
        </a:p>
      </dgm:t>
    </dgm:pt>
    <dgm:pt modelId="{F4A777F4-DA1A-40CC-8694-103E0E4D9EFC}" type="sibTrans" cxnId="{9267A95B-2FFE-4034-A65F-5668C75787DB}">
      <dgm:prSet/>
      <dgm:spPr/>
      <dgm:t>
        <a:bodyPr/>
        <a:lstStyle/>
        <a:p>
          <a:endParaRPr lang="en-US"/>
        </a:p>
      </dgm:t>
    </dgm:pt>
    <dgm:pt modelId="{80994BB0-1CB2-4C85-A1DE-0C51A4649330}">
      <dgm:prSet phldrT="[テキスト]"/>
      <dgm:spPr/>
      <dgm:t>
        <a:bodyPr/>
        <a:lstStyle/>
        <a:p>
          <a:endParaRPr lang="en-US" dirty="0"/>
        </a:p>
      </dgm:t>
    </dgm:pt>
    <dgm:pt modelId="{CB988FCA-716F-436B-AC5A-EE682F8641C9}" type="parTrans" cxnId="{E8ACF340-B270-44CE-8FAB-EF209FBB67A5}">
      <dgm:prSet/>
      <dgm:spPr/>
      <dgm:t>
        <a:bodyPr/>
        <a:lstStyle/>
        <a:p>
          <a:endParaRPr lang="en-US"/>
        </a:p>
      </dgm:t>
    </dgm:pt>
    <dgm:pt modelId="{F2FEEE68-36DD-4A61-95A1-7C8655F1D737}" type="sibTrans" cxnId="{E8ACF340-B270-44CE-8FAB-EF209FBB67A5}">
      <dgm:prSet/>
      <dgm:spPr/>
      <dgm:t>
        <a:bodyPr/>
        <a:lstStyle/>
        <a:p>
          <a:endParaRPr lang="en-US"/>
        </a:p>
      </dgm:t>
    </dgm:pt>
    <dgm:pt modelId="{9BC6F76C-875D-4C78-9C17-2523C31F7069}">
      <dgm:prSet phldrT="[テキスト]"/>
      <dgm:spPr/>
      <dgm:t>
        <a:bodyPr/>
        <a:lstStyle/>
        <a:p>
          <a:r>
            <a:rPr lang="en-US" dirty="0"/>
            <a:t>2008. Preparation of Special Fund for Local government</a:t>
          </a:r>
        </a:p>
      </dgm:t>
    </dgm:pt>
    <dgm:pt modelId="{57F7842D-F70B-4435-8DB4-5FDDAF5B7325}" type="parTrans" cxnId="{41157E06-A0C5-4C53-92AC-A95AD7B7A4CA}">
      <dgm:prSet/>
      <dgm:spPr/>
      <dgm:t>
        <a:bodyPr/>
        <a:lstStyle/>
        <a:p>
          <a:endParaRPr lang="en-US"/>
        </a:p>
      </dgm:t>
    </dgm:pt>
    <dgm:pt modelId="{C4C57D75-ECC6-45B5-9377-AB3A500BAFCC}" type="sibTrans" cxnId="{41157E06-A0C5-4C53-92AC-A95AD7B7A4CA}">
      <dgm:prSet/>
      <dgm:spPr/>
      <dgm:t>
        <a:bodyPr/>
        <a:lstStyle/>
        <a:p>
          <a:endParaRPr lang="en-US"/>
        </a:p>
      </dgm:t>
    </dgm:pt>
    <dgm:pt modelId="{BFA04856-4E53-4C94-8FC3-7EB713992A80}">
      <dgm:prSet phldrT="[テキスト]"/>
      <dgm:spPr/>
      <dgm:t>
        <a:bodyPr/>
        <a:lstStyle/>
        <a:p>
          <a:r>
            <a:rPr lang="en-US" dirty="0"/>
            <a:t>2012. Revision of GPSP</a:t>
          </a:r>
        </a:p>
      </dgm:t>
    </dgm:pt>
    <dgm:pt modelId="{4BC6422A-C6F5-4A1F-9508-DC59CAE3AF5E}" type="parTrans" cxnId="{E080768D-3390-4DEA-A531-F30DB1ED1F32}">
      <dgm:prSet/>
      <dgm:spPr/>
      <dgm:t>
        <a:bodyPr/>
        <a:lstStyle/>
        <a:p>
          <a:endParaRPr lang="en-US"/>
        </a:p>
      </dgm:t>
    </dgm:pt>
    <dgm:pt modelId="{B6CC1C24-C684-4E1E-A70D-04CE23F758D8}" type="sibTrans" cxnId="{E080768D-3390-4DEA-A531-F30DB1ED1F32}">
      <dgm:prSet/>
      <dgm:spPr/>
      <dgm:t>
        <a:bodyPr/>
        <a:lstStyle/>
        <a:p>
          <a:endParaRPr lang="en-US"/>
        </a:p>
      </dgm:t>
    </dgm:pt>
    <dgm:pt modelId="{332EA133-DB64-492A-B268-6083CEC13187}">
      <dgm:prSet phldrT="[テキスト]" custT="1"/>
      <dgm:spPr/>
      <dgm:t>
        <a:bodyPr/>
        <a:lstStyle/>
        <a:p>
          <a:pPr algn="ctr"/>
          <a:r>
            <a:rPr lang="en-US" sz="2000" dirty="0"/>
            <a:t>The </a:t>
          </a:r>
          <a:r>
            <a:rPr lang="en-US" sz="2000" baseline="0" dirty="0"/>
            <a:t>Third</a:t>
          </a:r>
          <a:r>
            <a:rPr lang="en-US" sz="2000" dirty="0"/>
            <a:t> Phase 2006</a:t>
          </a:r>
        </a:p>
      </dgm:t>
    </dgm:pt>
    <dgm:pt modelId="{44AE4347-D099-4D47-97BB-75D20B9734CA}" type="sibTrans" cxnId="{33EC824D-2B6A-4BFF-A60A-64EEC6884A21}">
      <dgm:prSet/>
      <dgm:spPr/>
      <dgm:t>
        <a:bodyPr/>
        <a:lstStyle/>
        <a:p>
          <a:endParaRPr lang="en-US"/>
        </a:p>
      </dgm:t>
    </dgm:pt>
    <dgm:pt modelId="{B236DBC4-D093-40C3-9DE7-E88A372799A9}" type="parTrans" cxnId="{33EC824D-2B6A-4BFF-A60A-64EEC6884A21}">
      <dgm:prSet/>
      <dgm:spPr/>
      <dgm:t>
        <a:bodyPr/>
        <a:lstStyle/>
        <a:p>
          <a:endParaRPr lang="en-US"/>
        </a:p>
      </dgm:t>
    </dgm:pt>
    <dgm:pt modelId="{2A22DD98-4270-4377-8E65-8A486CC196E4}" type="pres">
      <dgm:prSet presAssocID="{23BB1599-72BB-4BCB-9051-FA56CF95B65D}" presName="linearFlow" presStyleCnt="0">
        <dgm:presLayoutVars>
          <dgm:dir/>
          <dgm:animLvl val="lvl"/>
          <dgm:resizeHandles val="exact"/>
        </dgm:presLayoutVars>
      </dgm:prSet>
      <dgm:spPr/>
      <dgm:t>
        <a:bodyPr/>
        <a:lstStyle/>
        <a:p>
          <a:endParaRPr lang="en-US"/>
        </a:p>
      </dgm:t>
    </dgm:pt>
    <dgm:pt modelId="{602E646B-13A9-4108-88F6-16E5E759069B}" type="pres">
      <dgm:prSet presAssocID="{F80625BE-949E-4D93-95C7-EED751A5DDDD}" presName="composite" presStyleCnt="0"/>
      <dgm:spPr/>
    </dgm:pt>
    <dgm:pt modelId="{3DA39305-C0CC-4944-8B3D-3D516C4BBCD8}" type="pres">
      <dgm:prSet presAssocID="{F80625BE-949E-4D93-95C7-EED751A5DDDD}" presName="parTx" presStyleLbl="node1" presStyleIdx="0" presStyleCnt="3">
        <dgm:presLayoutVars>
          <dgm:chMax val="0"/>
          <dgm:chPref val="0"/>
          <dgm:bulletEnabled val="1"/>
        </dgm:presLayoutVars>
      </dgm:prSet>
      <dgm:spPr/>
      <dgm:t>
        <a:bodyPr/>
        <a:lstStyle/>
        <a:p>
          <a:endParaRPr lang="en-US"/>
        </a:p>
      </dgm:t>
    </dgm:pt>
    <dgm:pt modelId="{F5A6A7B3-CA43-4131-A9D5-BAFF6C399FF4}" type="pres">
      <dgm:prSet presAssocID="{F80625BE-949E-4D93-95C7-EED751A5DDDD}" presName="parSh" presStyleLbl="node1" presStyleIdx="0" presStyleCnt="3" custScaleY="154274" custLinFactNeighborX="-220" custLinFactNeighborY="-41252"/>
      <dgm:spPr/>
      <dgm:t>
        <a:bodyPr/>
        <a:lstStyle/>
        <a:p>
          <a:endParaRPr lang="en-US"/>
        </a:p>
      </dgm:t>
    </dgm:pt>
    <dgm:pt modelId="{D7446F9D-137D-45B9-9655-6C0AA061F325}" type="pres">
      <dgm:prSet presAssocID="{F80625BE-949E-4D93-95C7-EED751A5DDDD}" presName="desTx" presStyleLbl="fgAcc1" presStyleIdx="0" presStyleCnt="3" custLinFactNeighborX="-230" custLinFactNeighborY="1448">
        <dgm:presLayoutVars>
          <dgm:bulletEnabled val="1"/>
        </dgm:presLayoutVars>
      </dgm:prSet>
      <dgm:spPr/>
      <dgm:t>
        <a:bodyPr/>
        <a:lstStyle/>
        <a:p>
          <a:endParaRPr lang="en-US"/>
        </a:p>
      </dgm:t>
    </dgm:pt>
    <dgm:pt modelId="{8546828B-3518-40C8-A493-96B617D52593}" type="pres">
      <dgm:prSet presAssocID="{7140E5CB-3ACF-4680-A926-7588F401B1F5}" presName="sibTrans" presStyleLbl="sibTrans2D1" presStyleIdx="0" presStyleCnt="2"/>
      <dgm:spPr/>
      <dgm:t>
        <a:bodyPr/>
        <a:lstStyle/>
        <a:p>
          <a:endParaRPr lang="en-US"/>
        </a:p>
      </dgm:t>
    </dgm:pt>
    <dgm:pt modelId="{2BAC1513-CB4C-46D6-8E85-6D73CF418AF9}" type="pres">
      <dgm:prSet presAssocID="{7140E5CB-3ACF-4680-A926-7588F401B1F5}" presName="connTx" presStyleLbl="sibTrans2D1" presStyleIdx="0" presStyleCnt="2"/>
      <dgm:spPr/>
      <dgm:t>
        <a:bodyPr/>
        <a:lstStyle/>
        <a:p>
          <a:endParaRPr lang="en-US"/>
        </a:p>
      </dgm:t>
    </dgm:pt>
    <dgm:pt modelId="{0F32D9C4-C4B6-404F-A8E3-CE1F3261B1AE}" type="pres">
      <dgm:prSet presAssocID="{77535BF1-F5D5-4956-8550-C7C2363B73F2}" presName="composite" presStyleCnt="0"/>
      <dgm:spPr/>
    </dgm:pt>
    <dgm:pt modelId="{B15C882A-5FE1-4E52-BE84-5790F7759D79}" type="pres">
      <dgm:prSet presAssocID="{77535BF1-F5D5-4956-8550-C7C2363B73F2}" presName="parTx" presStyleLbl="node1" presStyleIdx="0" presStyleCnt="3">
        <dgm:presLayoutVars>
          <dgm:chMax val="0"/>
          <dgm:chPref val="0"/>
          <dgm:bulletEnabled val="1"/>
        </dgm:presLayoutVars>
      </dgm:prSet>
      <dgm:spPr/>
      <dgm:t>
        <a:bodyPr/>
        <a:lstStyle/>
        <a:p>
          <a:endParaRPr lang="en-US"/>
        </a:p>
      </dgm:t>
    </dgm:pt>
    <dgm:pt modelId="{F7659D56-0FAE-4E9C-9D31-292323DE6B39}" type="pres">
      <dgm:prSet presAssocID="{77535BF1-F5D5-4956-8550-C7C2363B73F2}" presName="parSh" presStyleLbl="node1" presStyleIdx="1" presStyleCnt="3" custScaleY="136748" custLinFactNeighborX="-1176" custLinFactNeighborY="-30086"/>
      <dgm:spPr/>
      <dgm:t>
        <a:bodyPr/>
        <a:lstStyle/>
        <a:p>
          <a:endParaRPr lang="en-US"/>
        </a:p>
      </dgm:t>
    </dgm:pt>
    <dgm:pt modelId="{7AC22459-920D-4C43-9A8E-663FDC5089DD}" type="pres">
      <dgm:prSet presAssocID="{77535BF1-F5D5-4956-8550-C7C2363B73F2}" presName="desTx" presStyleLbl="fgAcc1" presStyleIdx="1" presStyleCnt="3" custLinFactNeighborX="-1185" custLinFactNeighborY="2166">
        <dgm:presLayoutVars>
          <dgm:bulletEnabled val="1"/>
        </dgm:presLayoutVars>
      </dgm:prSet>
      <dgm:spPr/>
      <dgm:t>
        <a:bodyPr/>
        <a:lstStyle/>
        <a:p>
          <a:endParaRPr lang="en-US"/>
        </a:p>
      </dgm:t>
    </dgm:pt>
    <dgm:pt modelId="{5109D4F3-A2DA-43C0-82E5-9A4459AA384D}" type="pres">
      <dgm:prSet presAssocID="{782B1D80-0D84-4CEA-9A4F-7819DBF6663B}" presName="sibTrans" presStyleLbl="sibTrans2D1" presStyleIdx="1" presStyleCnt="2"/>
      <dgm:spPr/>
      <dgm:t>
        <a:bodyPr/>
        <a:lstStyle/>
        <a:p>
          <a:endParaRPr lang="en-US"/>
        </a:p>
      </dgm:t>
    </dgm:pt>
    <dgm:pt modelId="{5A880FAE-4AA8-4367-B86D-7FD015884F69}" type="pres">
      <dgm:prSet presAssocID="{782B1D80-0D84-4CEA-9A4F-7819DBF6663B}" presName="connTx" presStyleLbl="sibTrans2D1" presStyleIdx="1" presStyleCnt="2"/>
      <dgm:spPr/>
      <dgm:t>
        <a:bodyPr/>
        <a:lstStyle/>
        <a:p>
          <a:endParaRPr lang="en-US"/>
        </a:p>
      </dgm:t>
    </dgm:pt>
    <dgm:pt modelId="{74C62368-6080-4575-B447-4E57C0FF013B}" type="pres">
      <dgm:prSet presAssocID="{332EA133-DB64-492A-B268-6083CEC13187}" presName="composite" presStyleCnt="0"/>
      <dgm:spPr/>
    </dgm:pt>
    <dgm:pt modelId="{2423A27B-A08D-4F92-AD62-FB3133092BC8}" type="pres">
      <dgm:prSet presAssocID="{332EA133-DB64-492A-B268-6083CEC13187}" presName="parTx" presStyleLbl="node1" presStyleIdx="1" presStyleCnt="3">
        <dgm:presLayoutVars>
          <dgm:chMax val="0"/>
          <dgm:chPref val="0"/>
          <dgm:bulletEnabled val="1"/>
        </dgm:presLayoutVars>
      </dgm:prSet>
      <dgm:spPr/>
      <dgm:t>
        <a:bodyPr/>
        <a:lstStyle/>
        <a:p>
          <a:endParaRPr lang="en-US"/>
        </a:p>
      </dgm:t>
    </dgm:pt>
    <dgm:pt modelId="{910CEEED-C47E-41E1-AB12-461B615E13FC}" type="pres">
      <dgm:prSet presAssocID="{332EA133-DB64-492A-B268-6083CEC13187}" presName="parSh" presStyleLbl="node1" presStyleIdx="2" presStyleCnt="3" custScaleY="154274" custLinFactNeighborX="10152" custLinFactNeighborY="-41252"/>
      <dgm:spPr/>
      <dgm:t>
        <a:bodyPr/>
        <a:lstStyle/>
        <a:p>
          <a:endParaRPr lang="en-US"/>
        </a:p>
      </dgm:t>
    </dgm:pt>
    <dgm:pt modelId="{51FDCD9A-77AE-49BE-946E-7C19BBE8E47A}" type="pres">
      <dgm:prSet presAssocID="{332EA133-DB64-492A-B268-6083CEC13187}" presName="desTx" presStyleLbl="fgAcc1" presStyleIdx="2" presStyleCnt="3" custLinFactNeighborX="220" custLinFactNeighborY="1448">
        <dgm:presLayoutVars>
          <dgm:bulletEnabled val="1"/>
        </dgm:presLayoutVars>
      </dgm:prSet>
      <dgm:spPr/>
      <dgm:t>
        <a:bodyPr/>
        <a:lstStyle/>
        <a:p>
          <a:endParaRPr lang="en-US"/>
        </a:p>
      </dgm:t>
    </dgm:pt>
  </dgm:ptLst>
  <dgm:cxnLst>
    <dgm:cxn modelId="{C0064052-0949-4BA1-9027-79E5C6844861}" type="presOf" srcId="{F80625BE-949E-4D93-95C7-EED751A5DDDD}" destId="{F5A6A7B3-CA43-4131-A9D5-BAFF6C399FF4}" srcOrd="1" destOrd="0" presId="urn:microsoft.com/office/officeart/2005/8/layout/process3"/>
    <dgm:cxn modelId="{6DDBCB81-4CE2-4177-A6B2-BF6350014852}" type="presOf" srcId="{77535BF1-F5D5-4956-8550-C7C2363B73F2}" destId="{B15C882A-5FE1-4E52-BE84-5790F7759D79}" srcOrd="0" destOrd="0" presId="urn:microsoft.com/office/officeart/2005/8/layout/process3"/>
    <dgm:cxn modelId="{41EA4A5C-4A3E-4111-B036-3C8E726A04BF}" srcId="{F80625BE-949E-4D93-95C7-EED751A5DDDD}" destId="{5AC9CFDE-690F-4F2B-9B23-1083AA9AC7B2}" srcOrd="0" destOrd="0" parTransId="{DCE7D7A5-A913-4D12-B3B2-C757A94791BB}" sibTransId="{C5548FC2-F50B-43DF-AEB3-A0BD114F7D31}"/>
    <dgm:cxn modelId="{10D4AFDE-C5F0-4C77-B5FD-77E36EC367DF}" srcId="{23BB1599-72BB-4BCB-9051-FA56CF95B65D}" destId="{F80625BE-949E-4D93-95C7-EED751A5DDDD}" srcOrd="0" destOrd="0" parTransId="{B8F20A91-E838-4FCA-A5A7-2B15AA6DA358}" sibTransId="{7140E5CB-3ACF-4680-A926-7588F401B1F5}"/>
    <dgm:cxn modelId="{C31F7D84-F364-4567-8C3E-71CA325FBE4F}" type="presOf" srcId="{80994BB0-1CB2-4C85-A1DE-0C51A4649330}" destId="{51FDCD9A-77AE-49BE-946E-7C19BBE8E47A}" srcOrd="0" destOrd="5" presId="urn:microsoft.com/office/officeart/2005/8/layout/process3"/>
    <dgm:cxn modelId="{44EE7696-4229-47FC-B239-4BAFBAB62856}" srcId="{77535BF1-F5D5-4956-8550-C7C2363B73F2}" destId="{B0981988-4113-444A-B010-16B0D515C33B}" srcOrd="3" destOrd="0" parTransId="{001F3E57-E5EA-49DE-8844-D4AF137EF2C6}" sibTransId="{F3D65E26-978B-4425-9324-07DBD419D62F}"/>
    <dgm:cxn modelId="{791D31F8-E235-4797-A791-27CDD73FEAF9}" type="presOf" srcId="{5AC9CFDE-690F-4F2B-9B23-1083AA9AC7B2}" destId="{D7446F9D-137D-45B9-9655-6C0AA061F325}" srcOrd="0" destOrd="0" presId="urn:microsoft.com/office/officeart/2005/8/layout/process3"/>
    <dgm:cxn modelId="{30604FDF-E483-4FDD-8D7E-3C868B4DCEF8}" type="presOf" srcId="{6AB3229B-1653-4C1D-9C35-14A8CF34C68E}" destId="{51FDCD9A-77AE-49BE-946E-7C19BBE8E47A}" srcOrd="0" destOrd="1" presId="urn:microsoft.com/office/officeart/2005/8/layout/process3"/>
    <dgm:cxn modelId="{1A969212-9C09-49F2-8903-13D32D8B20A5}" type="presOf" srcId="{78DCEE00-38B4-4AB3-88B0-851385F10C58}" destId="{51FDCD9A-77AE-49BE-946E-7C19BBE8E47A}" srcOrd="0" destOrd="2" presId="urn:microsoft.com/office/officeart/2005/8/layout/process3"/>
    <dgm:cxn modelId="{9267A95B-2FFE-4034-A65F-5668C75787DB}" srcId="{332EA133-DB64-492A-B268-6083CEC13187}" destId="{78DCEE00-38B4-4AB3-88B0-851385F10C58}" srcOrd="2" destOrd="0" parTransId="{1C958715-CA52-476B-8C06-C13B2DFB1C69}" sibTransId="{F4A777F4-DA1A-40CC-8694-103E0E4D9EFC}"/>
    <dgm:cxn modelId="{292C0EF4-0FF9-450A-A4B3-BCC1BD1B8E41}" type="presOf" srcId="{23BB1599-72BB-4BCB-9051-FA56CF95B65D}" destId="{2A22DD98-4270-4377-8E65-8A486CC196E4}" srcOrd="0" destOrd="0" presId="urn:microsoft.com/office/officeart/2005/8/layout/process3"/>
    <dgm:cxn modelId="{6E59F984-6064-4CAF-872B-10819F3E1B70}" srcId="{77535BF1-F5D5-4956-8550-C7C2363B73F2}" destId="{D04CA5AE-0DC3-4BB2-BE9B-93A8947F8A07}" srcOrd="1" destOrd="0" parTransId="{38E8D050-E1E6-477A-9B81-CD83857A6E68}" sibTransId="{031664B3-79EE-40E0-B15C-EDC8D2587FC1}"/>
    <dgm:cxn modelId="{3ED5C70A-C3A7-4F98-AA40-9B85DD180537}" type="presOf" srcId="{77535BF1-F5D5-4956-8550-C7C2363B73F2}" destId="{F7659D56-0FAE-4E9C-9D31-292323DE6B39}" srcOrd="1" destOrd="0" presId="urn:microsoft.com/office/officeart/2005/8/layout/process3"/>
    <dgm:cxn modelId="{33953018-2066-476B-8AD7-D26274517961}" type="presOf" srcId="{D04CA5AE-0DC3-4BB2-BE9B-93A8947F8A07}" destId="{7AC22459-920D-4C43-9A8E-663FDC5089DD}" srcOrd="0" destOrd="1" presId="urn:microsoft.com/office/officeart/2005/8/layout/process3"/>
    <dgm:cxn modelId="{016D162C-2841-4961-A36E-47F3A8D100E6}" type="presOf" srcId="{23A5AA23-5715-4E76-9582-8CB6654E4E48}" destId="{D7446F9D-137D-45B9-9655-6C0AA061F325}" srcOrd="0" destOrd="2" presId="urn:microsoft.com/office/officeart/2005/8/layout/process3"/>
    <dgm:cxn modelId="{41157E06-A0C5-4C53-92AC-A95AD7B7A4CA}" srcId="{332EA133-DB64-492A-B268-6083CEC13187}" destId="{9BC6F76C-875D-4C78-9C17-2523C31F7069}" srcOrd="3" destOrd="0" parTransId="{57F7842D-F70B-4435-8DB4-5FDDAF5B7325}" sibTransId="{C4C57D75-ECC6-45B5-9377-AB3A500BAFCC}"/>
    <dgm:cxn modelId="{E2E938D6-31B7-4A3C-A8DB-11598BB9AAEB}" type="presOf" srcId="{B70D503E-DAFE-4288-804F-D0CC0BB98BAE}" destId="{7AC22459-920D-4C43-9A8E-663FDC5089DD}" srcOrd="0" destOrd="2" presId="urn:microsoft.com/office/officeart/2005/8/layout/process3"/>
    <dgm:cxn modelId="{33EC824D-2B6A-4BFF-A60A-64EEC6884A21}" srcId="{23BB1599-72BB-4BCB-9051-FA56CF95B65D}" destId="{332EA133-DB64-492A-B268-6083CEC13187}" srcOrd="2" destOrd="0" parTransId="{B236DBC4-D093-40C3-9DE7-E88A372799A9}" sibTransId="{44AE4347-D099-4D47-97BB-75D20B9734CA}"/>
    <dgm:cxn modelId="{232FBD1D-3601-4219-9D13-3D1AC31D2680}" type="presOf" srcId="{9BC6F76C-875D-4C78-9C17-2523C31F7069}" destId="{51FDCD9A-77AE-49BE-946E-7C19BBE8E47A}" srcOrd="0" destOrd="3" presId="urn:microsoft.com/office/officeart/2005/8/layout/process3"/>
    <dgm:cxn modelId="{1EA5A8E6-8D81-4787-879D-5D0D13D51C83}" type="presOf" srcId="{505CFA05-AD5E-4187-83B8-3CE6B6484724}" destId="{D7446F9D-137D-45B9-9655-6C0AA061F325}" srcOrd="0" destOrd="3" presId="urn:microsoft.com/office/officeart/2005/8/layout/process3"/>
    <dgm:cxn modelId="{A7DCC5F7-44DC-42C1-B93F-8F11CB26A2D3}" type="presOf" srcId="{1596E4EB-ADA5-43BC-AFB7-EB2C102257A6}" destId="{D7446F9D-137D-45B9-9655-6C0AA061F325}" srcOrd="0" destOrd="1" presId="urn:microsoft.com/office/officeart/2005/8/layout/process3"/>
    <dgm:cxn modelId="{9F5091AD-A83F-481E-AF60-D28990890A59}" type="presOf" srcId="{782B1D80-0D84-4CEA-9A4F-7819DBF6663B}" destId="{5A880FAE-4AA8-4367-B86D-7FD015884F69}" srcOrd="1" destOrd="0" presId="urn:microsoft.com/office/officeart/2005/8/layout/process3"/>
    <dgm:cxn modelId="{47593721-4985-4326-8DBF-150B6FA16AAE}" type="presOf" srcId="{332EA133-DB64-492A-B268-6083CEC13187}" destId="{2423A27B-A08D-4F92-AD62-FB3133092BC8}" srcOrd="0" destOrd="0" presId="urn:microsoft.com/office/officeart/2005/8/layout/process3"/>
    <dgm:cxn modelId="{AE503CC2-326D-4D56-8AB1-28E9231FED6C}" srcId="{23BB1599-72BB-4BCB-9051-FA56CF95B65D}" destId="{77535BF1-F5D5-4956-8550-C7C2363B73F2}" srcOrd="1" destOrd="0" parTransId="{541116AA-398F-44C9-95F6-B7F0B1C25212}" sibTransId="{782B1D80-0D84-4CEA-9A4F-7819DBF6663B}"/>
    <dgm:cxn modelId="{04660DE3-B9D7-413C-B07C-4B90A94DE897}" type="presOf" srcId="{F571C6E7-4A09-4E8B-8B20-2116C67D8EF4}" destId="{51FDCD9A-77AE-49BE-946E-7C19BBE8E47A}" srcOrd="0" destOrd="0" presId="urn:microsoft.com/office/officeart/2005/8/layout/process3"/>
    <dgm:cxn modelId="{6E40837D-E9B6-41E5-9FF4-1AB18DA9ED49}" type="presOf" srcId="{8B40DE9B-1243-440D-A468-FE12E52A820F}" destId="{7AC22459-920D-4C43-9A8E-663FDC5089DD}" srcOrd="0" destOrd="0" presId="urn:microsoft.com/office/officeart/2005/8/layout/process3"/>
    <dgm:cxn modelId="{AFE0E263-61F9-460F-9D35-95B85BCE9B5E}" srcId="{F80625BE-949E-4D93-95C7-EED751A5DDDD}" destId="{505CFA05-AD5E-4187-83B8-3CE6B6484724}" srcOrd="3" destOrd="0" parTransId="{20EA4754-89A2-4868-96B6-71BB35D33BAC}" sibTransId="{98BAB61F-E471-4899-9417-6A100406ABC2}"/>
    <dgm:cxn modelId="{AC685FA2-E291-4BCA-AEF2-2DFCE9DD1FE5}" srcId="{77535BF1-F5D5-4956-8550-C7C2363B73F2}" destId="{8B40DE9B-1243-440D-A468-FE12E52A820F}" srcOrd="0" destOrd="0" parTransId="{49E21CFA-CF22-4257-9842-0ACB1D716930}" sibTransId="{5BB1DDF9-75C8-4C06-AC12-1A338A2A9A0D}"/>
    <dgm:cxn modelId="{83DEB1E1-9CCD-48B5-92BD-636753679AAB}" type="presOf" srcId="{7140E5CB-3ACF-4680-A926-7588F401B1F5}" destId="{8546828B-3518-40C8-A493-96B617D52593}" srcOrd="0" destOrd="0" presId="urn:microsoft.com/office/officeart/2005/8/layout/process3"/>
    <dgm:cxn modelId="{91FEA52F-44EF-4FF9-94B0-CFE1E805948A}" type="presOf" srcId="{BFA04856-4E53-4C94-8FC3-7EB713992A80}" destId="{51FDCD9A-77AE-49BE-946E-7C19BBE8E47A}" srcOrd="0" destOrd="4" presId="urn:microsoft.com/office/officeart/2005/8/layout/process3"/>
    <dgm:cxn modelId="{9C75079B-8C3E-42C9-BB3A-06959AE1BC2B}" type="presOf" srcId="{332EA133-DB64-492A-B268-6083CEC13187}" destId="{910CEEED-C47E-41E1-AB12-461B615E13FC}" srcOrd="1" destOrd="0" presId="urn:microsoft.com/office/officeart/2005/8/layout/process3"/>
    <dgm:cxn modelId="{9B02743D-0E24-4DDC-B13F-5E92CE2BF511}" srcId="{77535BF1-F5D5-4956-8550-C7C2363B73F2}" destId="{B70D503E-DAFE-4288-804F-D0CC0BB98BAE}" srcOrd="2" destOrd="0" parTransId="{2F439206-35FD-4A72-8044-DE5FA4FBC05E}" sibTransId="{E5797967-BDC9-4BB3-9882-A71E6298C80A}"/>
    <dgm:cxn modelId="{59A975DD-5DD6-46BA-BFF3-2E85547DD637}" srcId="{F80625BE-949E-4D93-95C7-EED751A5DDDD}" destId="{23A5AA23-5715-4E76-9582-8CB6654E4E48}" srcOrd="2" destOrd="0" parTransId="{75A76A5E-BD9F-4B4B-96D0-0C4FB21365E0}" sibTransId="{43AF1B00-115D-4180-BFB2-162BFC28D4A2}"/>
    <dgm:cxn modelId="{1725C8A6-4D32-40AE-AB44-36A85D2C9BE2}" type="presOf" srcId="{782B1D80-0D84-4CEA-9A4F-7819DBF6663B}" destId="{5109D4F3-A2DA-43C0-82E5-9A4459AA384D}" srcOrd="0" destOrd="0" presId="urn:microsoft.com/office/officeart/2005/8/layout/process3"/>
    <dgm:cxn modelId="{E080768D-3390-4DEA-A531-F30DB1ED1F32}" srcId="{332EA133-DB64-492A-B268-6083CEC13187}" destId="{BFA04856-4E53-4C94-8FC3-7EB713992A80}" srcOrd="4" destOrd="0" parTransId="{4BC6422A-C6F5-4A1F-9508-DC59CAE3AF5E}" sibTransId="{B6CC1C24-C684-4E1E-A70D-04CE23F758D8}"/>
    <dgm:cxn modelId="{A3491BE7-416B-40CD-A2BD-2CC8F69BEDAA}" srcId="{332EA133-DB64-492A-B268-6083CEC13187}" destId="{6AB3229B-1653-4C1D-9C35-14A8CF34C68E}" srcOrd="1" destOrd="0" parTransId="{CA0A7DDC-4FA1-4FF1-A128-93CFF25871D0}" sibTransId="{C451CE37-24CE-4FC0-AF60-1689A6FDC2B4}"/>
    <dgm:cxn modelId="{E8ACF340-B270-44CE-8FAB-EF209FBB67A5}" srcId="{332EA133-DB64-492A-B268-6083CEC13187}" destId="{80994BB0-1CB2-4C85-A1DE-0C51A4649330}" srcOrd="5" destOrd="0" parTransId="{CB988FCA-716F-436B-AC5A-EE682F8641C9}" sibTransId="{F2FEEE68-36DD-4A61-95A1-7C8655F1D737}"/>
    <dgm:cxn modelId="{32D2696F-D0E2-482E-8248-8C476D289810}" type="presOf" srcId="{B0981988-4113-444A-B010-16B0D515C33B}" destId="{7AC22459-920D-4C43-9A8E-663FDC5089DD}" srcOrd="0" destOrd="3" presId="urn:microsoft.com/office/officeart/2005/8/layout/process3"/>
    <dgm:cxn modelId="{757362DC-11F3-4703-877D-66CA4C6D5EA2}" type="presOf" srcId="{7140E5CB-3ACF-4680-A926-7588F401B1F5}" destId="{2BAC1513-CB4C-46D6-8E85-6D73CF418AF9}" srcOrd="1" destOrd="0" presId="urn:microsoft.com/office/officeart/2005/8/layout/process3"/>
    <dgm:cxn modelId="{9CB89520-BD0F-40D5-BE6B-D48A678A23B5}" srcId="{F80625BE-949E-4D93-95C7-EED751A5DDDD}" destId="{1596E4EB-ADA5-43BC-AFB7-EB2C102257A6}" srcOrd="1" destOrd="0" parTransId="{0910FE43-37B9-4E2F-9CEF-A740ADCE433F}" sibTransId="{2DC7E511-DCEA-4F4D-AAA5-868501AE5A88}"/>
    <dgm:cxn modelId="{6FD1DC9A-6CE8-4B86-8C90-78215289057F}" type="presOf" srcId="{F80625BE-949E-4D93-95C7-EED751A5DDDD}" destId="{3DA39305-C0CC-4944-8B3D-3D516C4BBCD8}" srcOrd="0" destOrd="0" presId="urn:microsoft.com/office/officeart/2005/8/layout/process3"/>
    <dgm:cxn modelId="{B80CD6B2-024C-4269-8A4B-0FBAB7C64407}" srcId="{332EA133-DB64-492A-B268-6083CEC13187}" destId="{F571C6E7-4A09-4E8B-8B20-2116C67D8EF4}" srcOrd="0" destOrd="0" parTransId="{6D39C750-511A-402C-B65E-A1190FBC7758}" sibTransId="{F34F634C-3553-49C0-AC97-36F14EAB80C7}"/>
    <dgm:cxn modelId="{799B768F-CF0E-4474-8086-EFF6BFAC32BC}" type="presParOf" srcId="{2A22DD98-4270-4377-8E65-8A486CC196E4}" destId="{602E646B-13A9-4108-88F6-16E5E759069B}" srcOrd="0" destOrd="0" presId="urn:microsoft.com/office/officeart/2005/8/layout/process3"/>
    <dgm:cxn modelId="{17B817C5-C6FC-4431-A1DC-0872C1577A72}" type="presParOf" srcId="{602E646B-13A9-4108-88F6-16E5E759069B}" destId="{3DA39305-C0CC-4944-8B3D-3D516C4BBCD8}" srcOrd="0" destOrd="0" presId="urn:microsoft.com/office/officeart/2005/8/layout/process3"/>
    <dgm:cxn modelId="{5D6919C9-602A-4EED-96B1-28461B1749B8}" type="presParOf" srcId="{602E646B-13A9-4108-88F6-16E5E759069B}" destId="{F5A6A7B3-CA43-4131-A9D5-BAFF6C399FF4}" srcOrd="1" destOrd="0" presId="urn:microsoft.com/office/officeart/2005/8/layout/process3"/>
    <dgm:cxn modelId="{F0087EAA-0A51-49AA-A6F2-6D3376ADA39F}" type="presParOf" srcId="{602E646B-13A9-4108-88F6-16E5E759069B}" destId="{D7446F9D-137D-45B9-9655-6C0AA061F325}" srcOrd="2" destOrd="0" presId="urn:microsoft.com/office/officeart/2005/8/layout/process3"/>
    <dgm:cxn modelId="{51673403-BDEF-4AA0-9D6C-7B7120F74E6D}" type="presParOf" srcId="{2A22DD98-4270-4377-8E65-8A486CC196E4}" destId="{8546828B-3518-40C8-A493-96B617D52593}" srcOrd="1" destOrd="0" presId="urn:microsoft.com/office/officeart/2005/8/layout/process3"/>
    <dgm:cxn modelId="{42DFB5D3-9C5A-401C-BB28-591FCCA16ECD}" type="presParOf" srcId="{8546828B-3518-40C8-A493-96B617D52593}" destId="{2BAC1513-CB4C-46D6-8E85-6D73CF418AF9}" srcOrd="0" destOrd="0" presId="urn:microsoft.com/office/officeart/2005/8/layout/process3"/>
    <dgm:cxn modelId="{8ECA8706-7BAA-4999-A795-1E3EF178B8E9}" type="presParOf" srcId="{2A22DD98-4270-4377-8E65-8A486CC196E4}" destId="{0F32D9C4-C4B6-404F-A8E3-CE1F3261B1AE}" srcOrd="2" destOrd="0" presId="urn:microsoft.com/office/officeart/2005/8/layout/process3"/>
    <dgm:cxn modelId="{7DF12B4D-2BAF-4FC6-9960-17C9D6CE298F}" type="presParOf" srcId="{0F32D9C4-C4B6-404F-A8E3-CE1F3261B1AE}" destId="{B15C882A-5FE1-4E52-BE84-5790F7759D79}" srcOrd="0" destOrd="0" presId="urn:microsoft.com/office/officeart/2005/8/layout/process3"/>
    <dgm:cxn modelId="{E16E0602-B97E-4FA5-9C39-82120B936989}" type="presParOf" srcId="{0F32D9C4-C4B6-404F-A8E3-CE1F3261B1AE}" destId="{F7659D56-0FAE-4E9C-9D31-292323DE6B39}" srcOrd="1" destOrd="0" presId="urn:microsoft.com/office/officeart/2005/8/layout/process3"/>
    <dgm:cxn modelId="{408E5CF0-3CCE-4AF8-A026-4DB510A9CD49}" type="presParOf" srcId="{0F32D9C4-C4B6-404F-A8E3-CE1F3261B1AE}" destId="{7AC22459-920D-4C43-9A8E-663FDC5089DD}" srcOrd="2" destOrd="0" presId="urn:microsoft.com/office/officeart/2005/8/layout/process3"/>
    <dgm:cxn modelId="{4609A013-FED5-412E-895B-5DC17B78439A}" type="presParOf" srcId="{2A22DD98-4270-4377-8E65-8A486CC196E4}" destId="{5109D4F3-A2DA-43C0-82E5-9A4459AA384D}" srcOrd="3" destOrd="0" presId="urn:microsoft.com/office/officeart/2005/8/layout/process3"/>
    <dgm:cxn modelId="{97611778-3020-4816-8A8A-8DBE4F651CD0}" type="presParOf" srcId="{5109D4F3-A2DA-43C0-82E5-9A4459AA384D}" destId="{5A880FAE-4AA8-4367-B86D-7FD015884F69}" srcOrd="0" destOrd="0" presId="urn:microsoft.com/office/officeart/2005/8/layout/process3"/>
    <dgm:cxn modelId="{724EC063-15D4-468D-89F4-EFEAD8AF64D9}" type="presParOf" srcId="{2A22DD98-4270-4377-8E65-8A486CC196E4}" destId="{74C62368-6080-4575-B447-4E57C0FF013B}" srcOrd="4" destOrd="0" presId="urn:microsoft.com/office/officeart/2005/8/layout/process3"/>
    <dgm:cxn modelId="{2BF3180F-7641-4607-930F-500894BD927C}" type="presParOf" srcId="{74C62368-6080-4575-B447-4E57C0FF013B}" destId="{2423A27B-A08D-4F92-AD62-FB3133092BC8}" srcOrd="0" destOrd="0" presId="urn:microsoft.com/office/officeart/2005/8/layout/process3"/>
    <dgm:cxn modelId="{D5963CB7-C29F-4EA5-BD24-4F044A0C3937}" type="presParOf" srcId="{74C62368-6080-4575-B447-4E57C0FF013B}" destId="{910CEEED-C47E-41E1-AB12-461B615E13FC}" srcOrd="1" destOrd="0" presId="urn:microsoft.com/office/officeart/2005/8/layout/process3"/>
    <dgm:cxn modelId="{AFF10459-B2FF-4DC5-B2B1-F4039988AB9D}" type="presParOf" srcId="{74C62368-6080-4575-B447-4E57C0FF013B}" destId="{51FDCD9A-77AE-49BE-946E-7C19BBE8E47A}"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49927D-0A3B-4AB6-B8F1-6F0653F8A706}"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590CCA51-6F09-4608-B98C-1DBC3533D56C}">
      <dgm:prSet phldrT="[テキスト]"/>
      <dgm:spPr/>
      <dgm:t>
        <a:bodyPr/>
        <a:lstStyle/>
        <a:p>
          <a:r>
            <a:rPr lang="en-US" dirty="0"/>
            <a:t>Policy Proposal </a:t>
          </a:r>
        </a:p>
      </dgm:t>
    </dgm:pt>
    <dgm:pt modelId="{EFD2E69C-96FD-43B5-8E27-E1CEA41E9C9C}" type="parTrans" cxnId="{F0987511-2C9D-468F-8650-A9D5EA8D226F}">
      <dgm:prSet/>
      <dgm:spPr/>
      <dgm:t>
        <a:bodyPr/>
        <a:lstStyle/>
        <a:p>
          <a:endParaRPr lang="en-US"/>
        </a:p>
      </dgm:t>
    </dgm:pt>
    <dgm:pt modelId="{7BDCE1CE-5C16-4851-95C1-9A41ACFD1EF5}" type="sibTrans" cxnId="{F0987511-2C9D-468F-8650-A9D5EA8D226F}">
      <dgm:prSet/>
      <dgm:spPr/>
      <dgm:t>
        <a:bodyPr/>
        <a:lstStyle/>
        <a:p>
          <a:endParaRPr lang="en-US"/>
        </a:p>
      </dgm:t>
    </dgm:pt>
    <dgm:pt modelId="{B8396F4A-CBEE-4319-8854-F0B1D9499150}">
      <dgm:prSet phldrT="[テキスト]"/>
      <dgm:spPr/>
      <dgm:t>
        <a:bodyPr/>
        <a:lstStyle/>
        <a:p>
          <a:r>
            <a:rPr lang="en-US" dirty="0"/>
            <a:t>Information</a:t>
          </a:r>
        </a:p>
      </dgm:t>
    </dgm:pt>
    <dgm:pt modelId="{DD6E2978-292A-4611-B897-6DEE5C5CE4DE}" type="parTrans" cxnId="{BD23CF80-A5DD-4127-9554-DD79069F563D}">
      <dgm:prSet/>
      <dgm:spPr/>
      <dgm:t>
        <a:bodyPr/>
        <a:lstStyle/>
        <a:p>
          <a:endParaRPr lang="en-US"/>
        </a:p>
      </dgm:t>
    </dgm:pt>
    <dgm:pt modelId="{5108FEB9-0EA8-4DA7-A3DB-A1C8F01B0EF3}" type="sibTrans" cxnId="{BD23CF80-A5DD-4127-9554-DD79069F563D}">
      <dgm:prSet/>
      <dgm:spPr/>
      <dgm:t>
        <a:bodyPr/>
        <a:lstStyle/>
        <a:p>
          <a:endParaRPr lang="en-US"/>
        </a:p>
      </dgm:t>
    </dgm:pt>
    <dgm:pt modelId="{4F3BF5E9-C604-42B5-ADB3-67ED3AF1A254}">
      <dgm:prSet phldrT="[テキスト]"/>
      <dgm:spPr/>
      <dgm:t>
        <a:bodyPr/>
        <a:lstStyle/>
        <a:p>
          <a:r>
            <a:rPr lang="en-US" dirty="0"/>
            <a:t>Networks creation </a:t>
          </a:r>
        </a:p>
      </dgm:t>
    </dgm:pt>
    <dgm:pt modelId="{5A9CFED0-5223-4971-B8FB-DBB15156F5E5}" type="parTrans" cxnId="{040DDAAB-2E56-409A-B227-F630A0007778}">
      <dgm:prSet/>
      <dgm:spPr/>
      <dgm:t>
        <a:bodyPr/>
        <a:lstStyle/>
        <a:p>
          <a:endParaRPr lang="en-US"/>
        </a:p>
      </dgm:t>
    </dgm:pt>
    <dgm:pt modelId="{E025F037-9103-4355-ACE2-B28281C559DA}" type="sibTrans" cxnId="{040DDAAB-2E56-409A-B227-F630A0007778}">
      <dgm:prSet/>
      <dgm:spPr/>
      <dgm:t>
        <a:bodyPr/>
        <a:lstStyle/>
        <a:p>
          <a:endParaRPr lang="en-US"/>
        </a:p>
      </dgm:t>
    </dgm:pt>
    <dgm:pt modelId="{56F0DD94-F0ED-4F5A-8BCD-53B2950138F2}">
      <dgm:prSet phldrT="[テキスト]"/>
      <dgm:spPr/>
      <dgm:t>
        <a:bodyPr/>
        <a:lstStyle/>
        <a:p>
          <a:r>
            <a:rPr lang="en-US" dirty="0"/>
            <a:t>Expert development</a:t>
          </a:r>
        </a:p>
      </dgm:t>
    </dgm:pt>
    <dgm:pt modelId="{550A6738-C10B-435A-A99B-083A12F3E3D5}" type="parTrans" cxnId="{6A58DA2D-D3EE-4F2B-8EE7-30F746B31666}">
      <dgm:prSet/>
      <dgm:spPr/>
      <dgm:t>
        <a:bodyPr/>
        <a:lstStyle/>
        <a:p>
          <a:endParaRPr lang="en-US"/>
        </a:p>
      </dgm:t>
    </dgm:pt>
    <dgm:pt modelId="{E3E5779B-EB91-484D-8A74-E9AAC77EE1BD}" type="sibTrans" cxnId="{6A58DA2D-D3EE-4F2B-8EE7-30F746B31666}">
      <dgm:prSet/>
      <dgm:spPr/>
      <dgm:t>
        <a:bodyPr/>
        <a:lstStyle/>
        <a:p>
          <a:endParaRPr lang="en-US"/>
        </a:p>
      </dgm:t>
    </dgm:pt>
    <dgm:pt modelId="{EBCF89AD-8274-497A-8737-63F2B6E6786C}">
      <dgm:prSet phldrT="[テキスト]"/>
      <dgm:spPr/>
      <dgm:t>
        <a:bodyPr/>
        <a:lstStyle/>
        <a:p>
          <a:r>
            <a:rPr lang="en-US" dirty="0"/>
            <a:t>Research</a:t>
          </a:r>
        </a:p>
      </dgm:t>
    </dgm:pt>
    <dgm:pt modelId="{B9EA2DE6-CF26-4FD2-9260-15359168510A}" type="parTrans" cxnId="{BFBD952F-38CD-4368-BA9A-0DE8A79507B2}">
      <dgm:prSet/>
      <dgm:spPr/>
      <dgm:t>
        <a:bodyPr/>
        <a:lstStyle/>
        <a:p>
          <a:endParaRPr lang="en-US"/>
        </a:p>
      </dgm:t>
    </dgm:pt>
    <dgm:pt modelId="{651AF83C-2B98-4723-80AD-AC62975E3DCF}" type="sibTrans" cxnId="{BFBD952F-38CD-4368-BA9A-0DE8A79507B2}">
      <dgm:prSet/>
      <dgm:spPr/>
      <dgm:t>
        <a:bodyPr/>
        <a:lstStyle/>
        <a:p>
          <a:endParaRPr lang="en-US"/>
        </a:p>
      </dgm:t>
    </dgm:pt>
    <dgm:pt modelId="{C422D6AE-2EB2-4024-ACE8-AB130626511A}" type="pres">
      <dgm:prSet presAssocID="{A349927D-0A3B-4AB6-B8F1-6F0653F8A706}" presName="diagram" presStyleCnt="0">
        <dgm:presLayoutVars>
          <dgm:dir/>
          <dgm:resizeHandles val="exact"/>
        </dgm:presLayoutVars>
      </dgm:prSet>
      <dgm:spPr/>
      <dgm:t>
        <a:bodyPr/>
        <a:lstStyle/>
        <a:p>
          <a:endParaRPr lang="en-US"/>
        </a:p>
      </dgm:t>
    </dgm:pt>
    <dgm:pt modelId="{6A2A2213-7EA4-4E8A-9AE3-EA34238B0E2E}" type="pres">
      <dgm:prSet presAssocID="{590CCA51-6F09-4608-B98C-1DBC3533D56C}" presName="node" presStyleLbl="node1" presStyleIdx="0" presStyleCnt="5">
        <dgm:presLayoutVars>
          <dgm:bulletEnabled val="1"/>
        </dgm:presLayoutVars>
      </dgm:prSet>
      <dgm:spPr/>
      <dgm:t>
        <a:bodyPr/>
        <a:lstStyle/>
        <a:p>
          <a:endParaRPr lang="en-US"/>
        </a:p>
      </dgm:t>
    </dgm:pt>
    <dgm:pt modelId="{ED1ABF93-9198-43CA-93A7-1B9142087BFA}" type="pres">
      <dgm:prSet presAssocID="{7BDCE1CE-5C16-4851-95C1-9A41ACFD1EF5}" presName="sibTrans" presStyleCnt="0"/>
      <dgm:spPr/>
    </dgm:pt>
    <dgm:pt modelId="{667B1A17-C531-45DA-91D9-76EA13E1B08B}" type="pres">
      <dgm:prSet presAssocID="{B8396F4A-CBEE-4319-8854-F0B1D9499150}" presName="node" presStyleLbl="node1" presStyleIdx="1" presStyleCnt="5">
        <dgm:presLayoutVars>
          <dgm:bulletEnabled val="1"/>
        </dgm:presLayoutVars>
      </dgm:prSet>
      <dgm:spPr/>
      <dgm:t>
        <a:bodyPr/>
        <a:lstStyle/>
        <a:p>
          <a:endParaRPr lang="en-US"/>
        </a:p>
      </dgm:t>
    </dgm:pt>
    <dgm:pt modelId="{EABCCFB1-ACFD-4C3A-965F-2398355E9602}" type="pres">
      <dgm:prSet presAssocID="{5108FEB9-0EA8-4DA7-A3DB-A1C8F01B0EF3}" presName="sibTrans" presStyleCnt="0"/>
      <dgm:spPr/>
    </dgm:pt>
    <dgm:pt modelId="{611C1A58-F479-45E6-96AD-84272E2F4526}" type="pres">
      <dgm:prSet presAssocID="{4F3BF5E9-C604-42B5-ADB3-67ED3AF1A254}" presName="node" presStyleLbl="node1" presStyleIdx="2" presStyleCnt="5">
        <dgm:presLayoutVars>
          <dgm:bulletEnabled val="1"/>
        </dgm:presLayoutVars>
      </dgm:prSet>
      <dgm:spPr/>
      <dgm:t>
        <a:bodyPr/>
        <a:lstStyle/>
        <a:p>
          <a:endParaRPr lang="en-US"/>
        </a:p>
      </dgm:t>
    </dgm:pt>
    <dgm:pt modelId="{BEA78F69-C3F8-4B17-A75D-CB2A1B347687}" type="pres">
      <dgm:prSet presAssocID="{E025F037-9103-4355-ACE2-B28281C559DA}" presName="sibTrans" presStyleCnt="0"/>
      <dgm:spPr/>
    </dgm:pt>
    <dgm:pt modelId="{29C9FB42-88D6-44E8-BB62-287382E96DFB}" type="pres">
      <dgm:prSet presAssocID="{56F0DD94-F0ED-4F5A-8BCD-53B2950138F2}" presName="node" presStyleLbl="node1" presStyleIdx="3" presStyleCnt="5">
        <dgm:presLayoutVars>
          <dgm:bulletEnabled val="1"/>
        </dgm:presLayoutVars>
      </dgm:prSet>
      <dgm:spPr/>
      <dgm:t>
        <a:bodyPr/>
        <a:lstStyle/>
        <a:p>
          <a:endParaRPr lang="en-US"/>
        </a:p>
      </dgm:t>
    </dgm:pt>
    <dgm:pt modelId="{0A89BDAF-72B8-4644-9D83-DFA2152217EA}" type="pres">
      <dgm:prSet presAssocID="{E3E5779B-EB91-484D-8A74-E9AAC77EE1BD}" presName="sibTrans" presStyleCnt="0"/>
      <dgm:spPr/>
    </dgm:pt>
    <dgm:pt modelId="{42F96A49-CAE1-4383-AE40-634E90A1865B}" type="pres">
      <dgm:prSet presAssocID="{EBCF89AD-8274-497A-8737-63F2B6E6786C}" presName="node" presStyleLbl="node1" presStyleIdx="4" presStyleCnt="5">
        <dgm:presLayoutVars>
          <dgm:bulletEnabled val="1"/>
        </dgm:presLayoutVars>
      </dgm:prSet>
      <dgm:spPr/>
      <dgm:t>
        <a:bodyPr/>
        <a:lstStyle/>
        <a:p>
          <a:endParaRPr lang="en-US"/>
        </a:p>
      </dgm:t>
    </dgm:pt>
  </dgm:ptLst>
  <dgm:cxnLst>
    <dgm:cxn modelId="{4674D303-D034-40D7-BAC2-F6198CCA59CA}" type="presOf" srcId="{4F3BF5E9-C604-42B5-ADB3-67ED3AF1A254}" destId="{611C1A58-F479-45E6-96AD-84272E2F4526}" srcOrd="0" destOrd="0" presId="urn:microsoft.com/office/officeart/2005/8/layout/default"/>
    <dgm:cxn modelId="{E16CD678-FA7C-4194-A6DE-82D42E68ECB1}" type="presOf" srcId="{56F0DD94-F0ED-4F5A-8BCD-53B2950138F2}" destId="{29C9FB42-88D6-44E8-BB62-287382E96DFB}" srcOrd="0" destOrd="0" presId="urn:microsoft.com/office/officeart/2005/8/layout/default"/>
    <dgm:cxn modelId="{87FADE0B-BDDE-4C14-9EC2-4FA2855D83E3}" type="presOf" srcId="{EBCF89AD-8274-497A-8737-63F2B6E6786C}" destId="{42F96A49-CAE1-4383-AE40-634E90A1865B}" srcOrd="0" destOrd="0" presId="urn:microsoft.com/office/officeart/2005/8/layout/default"/>
    <dgm:cxn modelId="{BFBD952F-38CD-4368-BA9A-0DE8A79507B2}" srcId="{A349927D-0A3B-4AB6-B8F1-6F0653F8A706}" destId="{EBCF89AD-8274-497A-8737-63F2B6E6786C}" srcOrd="4" destOrd="0" parTransId="{B9EA2DE6-CF26-4FD2-9260-15359168510A}" sibTransId="{651AF83C-2B98-4723-80AD-AC62975E3DCF}"/>
    <dgm:cxn modelId="{040DDAAB-2E56-409A-B227-F630A0007778}" srcId="{A349927D-0A3B-4AB6-B8F1-6F0653F8A706}" destId="{4F3BF5E9-C604-42B5-ADB3-67ED3AF1A254}" srcOrd="2" destOrd="0" parTransId="{5A9CFED0-5223-4971-B8FB-DBB15156F5E5}" sibTransId="{E025F037-9103-4355-ACE2-B28281C559DA}"/>
    <dgm:cxn modelId="{6A58DA2D-D3EE-4F2B-8EE7-30F746B31666}" srcId="{A349927D-0A3B-4AB6-B8F1-6F0653F8A706}" destId="{56F0DD94-F0ED-4F5A-8BCD-53B2950138F2}" srcOrd="3" destOrd="0" parTransId="{550A6738-C10B-435A-A99B-083A12F3E3D5}" sibTransId="{E3E5779B-EB91-484D-8A74-E9AAC77EE1BD}"/>
    <dgm:cxn modelId="{BD23CF80-A5DD-4127-9554-DD79069F563D}" srcId="{A349927D-0A3B-4AB6-B8F1-6F0653F8A706}" destId="{B8396F4A-CBEE-4319-8854-F0B1D9499150}" srcOrd="1" destOrd="0" parTransId="{DD6E2978-292A-4611-B897-6DEE5C5CE4DE}" sibTransId="{5108FEB9-0EA8-4DA7-A3DB-A1C8F01B0EF3}"/>
    <dgm:cxn modelId="{F0987511-2C9D-468F-8650-A9D5EA8D226F}" srcId="{A349927D-0A3B-4AB6-B8F1-6F0653F8A706}" destId="{590CCA51-6F09-4608-B98C-1DBC3533D56C}" srcOrd="0" destOrd="0" parTransId="{EFD2E69C-96FD-43B5-8E27-E1CEA41E9C9C}" sibTransId="{7BDCE1CE-5C16-4851-95C1-9A41ACFD1EF5}"/>
    <dgm:cxn modelId="{B86EE8C5-6163-4737-9627-69209E823145}" type="presOf" srcId="{590CCA51-6F09-4608-B98C-1DBC3533D56C}" destId="{6A2A2213-7EA4-4E8A-9AE3-EA34238B0E2E}" srcOrd="0" destOrd="0" presId="urn:microsoft.com/office/officeart/2005/8/layout/default"/>
    <dgm:cxn modelId="{43574032-2EAA-4225-98AD-67108C96D8D9}" type="presOf" srcId="{B8396F4A-CBEE-4319-8854-F0B1D9499150}" destId="{667B1A17-C531-45DA-91D9-76EA13E1B08B}" srcOrd="0" destOrd="0" presId="urn:microsoft.com/office/officeart/2005/8/layout/default"/>
    <dgm:cxn modelId="{7795B396-7053-4653-881A-C47C552B901A}" type="presOf" srcId="{A349927D-0A3B-4AB6-B8F1-6F0653F8A706}" destId="{C422D6AE-2EB2-4024-ACE8-AB130626511A}" srcOrd="0" destOrd="0" presId="urn:microsoft.com/office/officeart/2005/8/layout/default"/>
    <dgm:cxn modelId="{BC316D01-4F71-4AF0-9BFA-BA2C80EB9C10}" type="presParOf" srcId="{C422D6AE-2EB2-4024-ACE8-AB130626511A}" destId="{6A2A2213-7EA4-4E8A-9AE3-EA34238B0E2E}" srcOrd="0" destOrd="0" presId="urn:microsoft.com/office/officeart/2005/8/layout/default"/>
    <dgm:cxn modelId="{6E388A80-01D4-430E-9865-4ABE5167192A}" type="presParOf" srcId="{C422D6AE-2EB2-4024-ACE8-AB130626511A}" destId="{ED1ABF93-9198-43CA-93A7-1B9142087BFA}" srcOrd="1" destOrd="0" presId="urn:microsoft.com/office/officeart/2005/8/layout/default"/>
    <dgm:cxn modelId="{F0C1BF89-581B-46BB-A82D-D31E73D3559B}" type="presParOf" srcId="{C422D6AE-2EB2-4024-ACE8-AB130626511A}" destId="{667B1A17-C531-45DA-91D9-76EA13E1B08B}" srcOrd="2" destOrd="0" presId="urn:microsoft.com/office/officeart/2005/8/layout/default"/>
    <dgm:cxn modelId="{7D197F51-8965-438F-B42D-DE60D2462665}" type="presParOf" srcId="{C422D6AE-2EB2-4024-ACE8-AB130626511A}" destId="{EABCCFB1-ACFD-4C3A-965F-2398355E9602}" srcOrd="3" destOrd="0" presId="urn:microsoft.com/office/officeart/2005/8/layout/default"/>
    <dgm:cxn modelId="{C39E7AE8-A92E-41F5-83E5-39F9F0057DEC}" type="presParOf" srcId="{C422D6AE-2EB2-4024-ACE8-AB130626511A}" destId="{611C1A58-F479-45E6-96AD-84272E2F4526}" srcOrd="4" destOrd="0" presId="urn:microsoft.com/office/officeart/2005/8/layout/default"/>
    <dgm:cxn modelId="{01BB0136-CD4C-40BD-B702-90AA818F92A9}" type="presParOf" srcId="{C422D6AE-2EB2-4024-ACE8-AB130626511A}" destId="{BEA78F69-C3F8-4B17-A75D-CB2A1B347687}" srcOrd="5" destOrd="0" presId="urn:microsoft.com/office/officeart/2005/8/layout/default"/>
    <dgm:cxn modelId="{E74CA127-3609-42D1-AD7B-4116D685E2C9}" type="presParOf" srcId="{C422D6AE-2EB2-4024-ACE8-AB130626511A}" destId="{29C9FB42-88D6-44E8-BB62-287382E96DFB}" srcOrd="6" destOrd="0" presId="urn:microsoft.com/office/officeart/2005/8/layout/default"/>
    <dgm:cxn modelId="{9C51F132-D563-4771-A2FF-2F996BE352F8}" type="presParOf" srcId="{C422D6AE-2EB2-4024-ACE8-AB130626511A}" destId="{0A89BDAF-72B8-4644-9D83-DFA2152217EA}" srcOrd="7" destOrd="0" presId="urn:microsoft.com/office/officeart/2005/8/layout/default"/>
    <dgm:cxn modelId="{48D97DF2-22AE-429E-A3EB-0762FA723F46}" type="presParOf" srcId="{C422D6AE-2EB2-4024-ACE8-AB130626511A}" destId="{42F96A49-CAE1-4383-AE40-634E90A1865B}"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402B047-2AFC-4D33-AEE0-AB02F0268D86}"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en-US"/>
        </a:p>
      </dgm:t>
    </dgm:pt>
    <dgm:pt modelId="{96C94D5A-4D6C-422C-8B57-B4B8ED8AC182}">
      <dgm:prSet phldrT="[テキスト]" custT="1"/>
      <dgm:spPr/>
      <dgm:t>
        <a:bodyPr/>
        <a:lstStyle/>
        <a:p>
          <a:r>
            <a:rPr lang="en-US" sz="2400" dirty="0"/>
            <a:t>Work Style Reform </a:t>
          </a:r>
        </a:p>
      </dgm:t>
    </dgm:pt>
    <dgm:pt modelId="{537020D6-2996-4BA2-9166-96F48502563D}" type="parTrans" cxnId="{637FB065-892E-4AF3-BA00-BEA1805F460B}">
      <dgm:prSet/>
      <dgm:spPr/>
      <dgm:t>
        <a:bodyPr/>
        <a:lstStyle/>
        <a:p>
          <a:endParaRPr lang="en-US"/>
        </a:p>
      </dgm:t>
    </dgm:pt>
    <dgm:pt modelId="{D95808B0-94A6-40D4-9653-8F11C306A805}" type="sibTrans" cxnId="{637FB065-892E-4AF3-BA00-BEA1805F460B}">
      <dgm:prSet/>
      <dgm:spPr/>
      <dgm:t>
        <a:bodyPr/>
        <a:lstStyle/>
        <a:p>
          <a:endParaRPr lang="en-US"/>
        </a:p>
      </dgm:t>
    </dgm:pt>
    <dgm:pt modelId="{908E9E35-C2C1-4ED7-9BAB-AA19A7BC5CAF}">
      <dgm:prSet phldrT="[テキスト]" custT="1"/>
      <dgm:spPr/>
      <dgm:t>
        <a:bodyPr/>
        <a:lstStyle/>
        <a:p>
          <a:pPr>
            <a:lnSpc>
              <a:spcPct val="100000"/>
            </a:lnSpc>
            <a:spcAft>
              <a:spcPts val="0"/>
            </a:spcAft>
          </a:pPr>
          <a:r>
            <a:rPr lang="en-US" sz="1400" dirty="0"/>
            <a:t>Over-time work LIMIT </a:t>
          </a:r>
          <a:endParaRPr lang="en-US" sz="1400" dirty="0" smtClean="0"/>
        </a:p>
        <a:p>
          <a:pPr>
            <a:lnSpc>
              <a:spcPct val="100000"/>
            </a:lnSpc>
            <a:spcAft>
              <a:spcPts val="0"/>
            </a:spcAft>
          </a:pPr>
          <a:r>
            <a:rPr lang="en-US" sz="1400" dirty="0" smtClean="0"/>
            <a:t>enforcement</a:t>
          </a:r>
          <a:endParaRPr lang="en-US" sz="1400" dirty="0"/>
        </a:p>
      </dgm:t>
    </dgm:pt>
    <dgm:pt modelId="{A927E887-4340-4D6E-BBC1-76C372F2C315}" type="parTrans" cxnId="{8FE7077D-EE4A-4473-950E-6ED8CDF020C6}">
      <dgm:prSet/>
      <dgm:spPr/>
      <dgm:t>
        <a:bodyPr/>
        <a:lstStyle/>
        <a:p>
          <a:endParaRPr lang="en-US"/>
        </a:p>
      </dgm:t>
    </dgm:pt>
    <dgm:pt modelId="{8D4B6022-13D7-4475-B7A1-5536FEE3BCB9}" type="sibTrans" cxnId="{8FE7077D-EE4A-4473-950E-6ED8CDF020C6}">
      <dgm:prSet/>
      <dgm:spPr/>
      <dgm:t>
        <a:bodyPr/>
        <a:lstStyle/>
        <a:p>
          <a:endParaRPr lang="en-US"/>
        </a:p>
      </dgm:t>
    </dgm:pt>
    <dgm:pt modelId="{3ADB1013-BFA2-4846-A8D4-A3ACB15673CF}">
      <dgm:prSet phldrT="[テキスト]"/>
      <dgm:spPr/>
      <dgm:t>
        <a:bodyPr/>
        <a:lstStyle/>
        <a:p>
          <a:r>
            <a:rPr lang="en-US" dirty="0"/>
            <a:t>Flex Time </a:t>
          </a:r>
        </a:p>
      </dgm:t>
    </dgm:pt>
    <dgm:pt modelId="{3D554B11-47D9-4BDC-BE70-E828C1D30CB4}" type="parTrans" cxnId="{530E60BD-485F-4592-940B-38EC250303D9}">
      <dgm:prSet/>
      <dgm:spPr/>
      <dgm:t>
        <a:bodyPr/>
        <a:lstStyle/>
        <a:p>
          <a:endParaRPr lang="en-US"/>
        </a:p>
      </dgm:t>
    </dgm:pt>
    <dgm:pt modelId="{75EBB952-0478-42D0-8323-8E5CCA553AF3}" type="sibTrans" cxnId="{530E60BD-485F-4592-940B-38EC250303D9}">
      <dgm:prSet/>
      <dgm:spPr/>
      <dgm:t>
        <a:bodyPr/>
        <a:lstStyle/>
        <a:p>
          <a:endParaRPr lang="en-US"/>
        </a:p>
      </dgm:t>
    </dgm:pt>
    <dgm:pt modelId="{BB808E5D-524D-41A0-AAD5-26328F551482}">
      <dgm:prSet phldrT="[テキスト]"/>
      <dgm:spPr/>
      <dgm:t>
        <a:bodyPr/>
        <a:lstStyle/>
        <a:p>
          <a:r>
            <a:rPr lang="en-US" dirty="0"/>
            <a:t>Stronger Occupational Health Physician Function</a:t>
          </a:r>
        </a:p>
      </dgm:t>
    </dgm:pt>
    <dgm:pt modelId="{8D4F06B4-7B31-4A2B-A59B-4249DD74ABB5}" type="parTrans" cxnId="{2E39AEB0-D089-4666-8C34-884D7F9F42FD}">
      <dgm:prSet/>
      <dgm:spPr/>
      <dgm:t>
        <a:bodyPr/>
        <a:lstStyle/>
        <a:p>
          <a:endParaRPr lang="en-US"/>
        </a:p>
      </dgm:t>
    </dgm:pt>
    <dgm:pt modelId="{1BD80F76-59E0-44B3-88BE-553054D19BF5}" type="sibTrans" cxnId="{2E39AEB0-D089-4666-8C34-884D7F9F42FD}">
      <dgm:prSet/>
      <dgm:spPr/>
      <dgm:t>
        <a:bodyPr/>
        <a:lstStyle/>
        <a:p>
          <a:endParaRPr lang="en-US"/>
        </a:p>
      </dgm:t>
    </dgm:pt>
    <dgm:pt modelId="{A834AB3D-C9E1-46AC-8847-DF81B103F203}">
      <dgm:prSet phldrT="[テキスト]"/>
      <dgm:spPr/>
      <dgm:t>
        <a:bodyPr/>
        <a:lstStyle/>
        <a:p>
          <a:r>
            <a:rPr lang="en-US" dirty="0"/>
            <a:t>10 hour intervals before the next day work</a:t>
          </a:r>
        </a:p>
      </dgm:t>
    </dgm:pt>
    <dgm:pt modelId="{0EAB16FD-F4FD-4F50-B41D-F2F398FE2D68}" type="parTrans" cxnId="{395F8DB1-9FC0-4114-9666-D8AD72034B8B}">
      <dgm:prSet/>
      <dgm:spPr/>
      <dgm:t>
        <a:bodyPr/>
        <a:lstStyle/>
        <a:p>
          <a:endParaRPr lang="en-US"/>
        </a:p>
      </dgm:t>
    </dgm:pt>
    <dgm:pt modelId="{A4BB34C6-7882-4A10-9A92-EFABD764823D}" type="sibTrans" cxnId="{395F8DB1-9FC0-4114-9666-D8AD72034B8B}">
      <dgm:prSet/>
      <dgm:spPr/>
      <dgm:t>
        <a:bodyPr/>
        <a:lstStyle/>
        <a:p>
          <a:endParaRPr lang="en-US"/>
        </a:p>
      </dgm:t>
    </dgm:pt>
    <dgm:pt modelId="{945AD70F-9761-4D54-ADE9-136EF6F0C061}" type="pres">
      <dgm:prSet presAssocID="{A402B047-2AFC-4D33-AEE0-AB02F0268D86}" presName="composite" presStyleCnt="0">
        <dgm:presLayoutVars>
          <dgm:chMax val="1"/>
          <dgm:dir/>
          <dgm:resizeHandles val="exact"/>
        </dgm:presLayoutVars>
      </dgm:prSet>
      <dgm:spPr/>
      <dgm:t>
        <a:bodyPr/>
        <a:lstStyle/>
        <a:p>
          <a:endParaRPr lang="en-US"/>
        </a:p>
      </dgm:t>
    </dgm:pt>
    <dgm:pt modelId="{52E7E8DB-82BA-4AD3-A70F-D9ABD421A734}" type="pres">
      <dgm:prSet presAssocID="{A402B047-2AFC-4D33-AEE0-AB02F0268D86}" presName="radial" presStyleCnt="0">
        <dgm:presLayoutVars>
          <dgm:animLvl val="ctr"/>
        </dgm:presLayoutVars>
      </dgm:prSet>
      <dgm:spPr/>
    </dgm:pt>
    <dgm:pt modelId="{9E6BCD2E-AD2F-4FD1-B778-80D3EF373BF4}" type="pres">
      <dgm:prSet presAssocID="{96C94D5A-4D6C-422C-8B57-B4B8ED8AC182}" presName="centerShape" presStyleLbl="vennNode1" presStyleIdx="0" presStyleCnt="5" custScaleX="87624" custScaleY="81295" custLinFactNeighborX="-463" custLinFactNeighborY="-5935"/>
      <dgm:spPr/>
      <dgm:t>
        <a:bodyPr/>
        <a:lstStyle/>
        <a:p>
          <a:endParaRPr lang="en-US"/>
        </a:p>
      </dgm:t>
    </dgm:pt>
    <dgm:pt modelId="{9A97E294-88DC-4675-8B7D-75D3A4BDF1A8}" type="pres">
      <dgm:prSet presAssocID="{908E9E35-C2C1-4ED7-9BAB-AA19A7BC5CAF}" presName="node" presStyleLbl="vennNode1" presStyleIdx="1" presStyleCnt="5" custScaleX="211080">
        <dgm:presLayoutVars>
          <dgm:bulletEnabled val="1"/>
        </dgm:presLayoutVars>
      </dgm:prSet>
      <dgm:spPr/>
      <dgm:t>
        <a:bodyPr/>
        <a:lstStyle/>
        <a:p>
          <a:endParaRPr lang="en-US"/>
        </a:p>
      </dgm:t>
    </dgm:pt>
    <dgm:pt modelId="{63E3805A-499C-4E9E-97B5-6F07605A79F1}" type="pres">
      <dgm:prSet presAssocID="{3ADB1013-BFA2-4846-A8D4-A3ACB15673CF}" presName="node" presStyleLbl="vennNode1" presStyleIdx="2" presStyleCnt="5" custScaleX="194522" custRadScaleRad="171305" custRadScaleInc="-1239">
        <dgm:presLayoutVars>
          <dgm:bulletEnabled val="1"/>
        </dgm:presLayoutVars>
      </dgm:prSet>
      <dgm:spPr/>
      <dgm:t>
        <a:bodyPr/>
        <a:lstStyle/>
        <a:p>
          <a:endParaRPr lang="en-US"/>
        </a:p>
      </dgm:t>
    </dgm:pt>
    <dgm:pt modelId="{E37E9FF9-A7A4-4A60-BA10-BC6A58537461}" type="pres">
      <dgm:prSet presAssocID="{BB808E5D-524D-41A0-AAD5-26328F551482}" presName="node" presStyleLbl="vennNode1" presStyleIdx="3" presStyleCnt="5" custScaleX="250695" custRadScaleRad="76850" custRadScaleInc="-568">
        <dgm:presLayoutVars>
          <dgm:bulletEnabled val="1"/>
        </dgm:presLayoutVars>
      </dgm:prSet>
      <dgm:spPr/>
      <dgm:t>
        <a:bodyPr/>
        <a:lstStyle/>
        <a:p>
          <a:endParaRPr lang="en-US"/>
        </a:p>
      </dgm:t>
    </dgm:pt>
    <dgm:pt modelId="{7496857C-86CE-4EDC-BAB7-4C1C4236FB1E}" type="pres">
      <dgm:prSet presAssocID="{A834AB3D-C9E1-46AC-8847-DF81B103F203}" presName="node" presStyleLbl="vennNode1" presStyleIdx="4" presStyleCnt="5" custScaleX="184443" custRadScaleRad="167558" custRadScaleInc="-316">
        <dgm:presLayoutVars>
          <dgm:bulletEnabled val="1"/>
        </dgm:presLayoutVars>
      </dgm:prSet>
      <dgm:spPr/>
      <dgm:t>
        <a:bodyPr/>
        <a:lstStyle/>
        <a:p>
          <a:endParaRPr lang="en-US"/>
        </a:p>
      </dgm:t>
    </dgm:pt>
  </dgm:ptLst>
  <dgm:cxnLst>
    <dgm:cxn modelId="{395F8DB1-9FC0-4114-9666-D8AD72034B8B}" srcId="{96C94D5A-4D6C-422C-8B57-B4B8ED8AC182}" destId="{A834AB3D-C9E1-46AC-8847-DF81B103F203}" srcOrd="3" destOrd="0" parTransId="{0EAB16FD-F4FD-4F50-B41D-F2F398FE2D68}" sibTransId="{A4BB34C6-7882-4A10-9A92-EFABD764823D}"/>
    <dgm:cxn modelId="{530E60BD-485F-4592-940B-38EC250303D9}" srcId="{96C94D5A-4D6C-422C-8B57-B4B8ED8AC182}" destId="{3ADB1013-BFA2-4846-A8D4-A3ACB15673CF}" srcOrd="1" destOrd="0" parTransId="{3D554B11-47D9-4BDC-BE70-E828C1D30CB4}" sibTransId="{75EBB952-0478-42D0-8323-8E5CCA553AF3}"/>
    <dgm:cxn modelId="{0841D2CA-1E82-47E5-AC82-7321B0EFE2E0}" type="presOf" srcId="{BB808E5D-524D-41A0-AAD5-26328F551482}" destId="{E37E9FF9-A7A4-4A60-BA10-BC6A58537461}" srcOrd="0" destOrd="0" presId="urn:microsoft.com/office/officeart/2005/8/layout/radial3"/>
    <dgm:cxn modelId="{06044017-AA5E-46AF-B7DB-11628C50D2DE}" type="presOf" srcId="{908E9E35-C2C1-4ED7-9BAB-AA19A7BC5CAF}" destId="{9A97E294-88DC-4675-8B7D-75D3A4BDF1A8}" srcOrd="0" destOrd="0" presId="urn:microsoft.com/office/officeart/2005/8/layout/radial3"/>
    <dgm:cxn modelId="{477821C2-E36B-4E80-BB70-49276A8A7511}" type="presOf" srcId="{3ADB1013-BFA2-4846-A8D4-A3ACB15673CF}" destId="{63E3805A-499C-4E9E-97B5-6F07605A79F1}" srcOrd="0" destOrd="0" presId="urn:microsoft.com/office/officeart/2005/8/layout/radial3"/>
    <dgm:cxn modelId="{033B7720-CC0C-46B5-B810-B7ECF46FBF8C}" type="presOf" srcId="{A402B047-2AFC-4D33-AEE0-AB02F0268D86}" destId="{945AD70F-9761-4D54-ADE9-136EF6F0C061}" srcOrd="0" destOrd="0" presId="urn:microsoft.com/office/officeart/2005/8/layout/radial3"/>
    <dgm:cxn modelId="{8C0F96B1-05CD-4A91-85A6-03B4DE372CF0}" type="presOf" srcId="{96C94D5A-4D6C-422C-8B57-B4B8ED8AC182}" destId="{9E6BCD2E-AD2F-4FD1-B778-80D3EF373BF4}" srcOrd="0" destOrd="0" presId="urn:microsoft.com/office/officeart/2005/8/layout/radial3"/>
    <dgm:cxn modelId="{8FE7077D-EE4A-4473-950E-6ED8CDF020C6}" srcId="{96C94D5A-4D6C-422C-8B57-B4B8ED8AC182}" destId="{908E9E35-C2C1-4ED7-9BAB-AA19A7BC5CAF}" srcOrd="0" destOrd="0" parTransId="{A927E887-4340-4D6E-BBC1-76C372F2C315}" sibTransId="{8D4B6022-13D7-4475-B7A1-5536FEE3BCB9}"/>
    <dgm:cxn modelId="{637FB065-892E-4AF3-BA00-BEA1805F460B}" srcId="{A402B047-2AFC-4D33-AEE0-AB02F0268D86}" destId="{96C94D5A-4D6C-422C-8B57-B4B8ED8AC182}" srcOrd="0" destOrd="0" parTransId="{537020D6-2996-4BA2-9166-96F48502563D}" sibTransId="{D95808B0-94A6-40D4-9653-8F11C306A805}"/>
    <dgm:cxn modelId="{2E39AEB0-D089-4666-8C34-884D7F9F42FD}" srcId="{96C94D5A-4D6C-422C-8B57-B4B8ED8AC182}" destId="{BB808E5D-524D-41A0-AAD5-26328F551482}" srcOrd="2" destOrd="0" parTransId="{8D4F06B4-7B31-4A2B-A59B-4249DD74ABB5}" sibTransId="{1BD80F76-59E0-44B3-88BE-553054D19BF5}"/>
    <dgm:cxn modelId="{1CD165C7-65FD-4810-8DD0-077A2622E380}" type="presOf" srcId="{A834AB3D-C9E1-46AC-8847-DF81B103F203}" destId="{7496857C-86CE-4EDC-BAB7-4C1C4236FB1E}" srcOrd="0" destOrd="0" presId="urn:microsoft.com/office/officeart/2005/8/layout/radial3"/>
    <dgm:cxn modelId="{5565CBC7-C0FE-446D-9220-DBF0FAC7068B}" type="presParOf" srcId="{945AD70F-9761-4D54-ADE9-136EF6F0C061}" destId="{52E7E8DB-82BA-4AD3-A70F-D9ABD421A734}" srcOrd="0" destOrd="0" presId="urn:microsoft.com/office/officeart/2005/8/layout/radial3"/>
    <dgm:cxn modelId="{0A03A585-DFBF-44A7-911D-6867C2A8B71C}" type="presParOf" srcId="{52E7E8DB-82BA-4AD3-A70F-D9ABD421A734}" destId="{9E6BCD2E-AD2F-4FD1-B778-80D3EF373BF4}" srcOrd="0" destOrd="0" presId="urn:microsoft.com/office/officeart/2005/8/layout/radial3"/>
    <dgm:cxn modelId="{FFFA9840-13B4-4048-8F39-A6AA0FCC3DD1}" type="presParOf" srcId="{52E7E8DB-82BA-4AD3-A70F-D9ABD421A734}" destId="{9A97E294-88DC-4675-8B7D-75D3A4BDF1A8}" srcOrd="1" destOrd="0" presId="urn:microsoft.com/office/officeart/2005/8/layout/radial3"/>
    <dgm:cxn modelId="{A38749E0-AA5B-43E8-9B64-57B262B7A404}" type="presParOf" srcId="{52E7E8DB-82BA-4AD3-A70F-D9ABD421A734}" destId="{63E3805A-499C-4E9E-97B5-6F07605A79F1}" srcOrd="2" destOrd="0" presId="urn:microsoft.com/office/officeart/2005/8/layout/radial3"/>
    <dgm:cxn modelId="{4AD5A3DC-229D-4DC9-B6C7-2B4B15AEE90C}" type="presParOf" srcId="{52E7E8DB-82BA-4AD3-A70F-D9ABD421A734}" destId="{E37E9FF9-A7A4-4A60-BA10-BC6A58537461}" srcOrd="3" destOrd="0" presId="urn:microsoft.com/office/officeart/2005/8/layout/radial3"/>
    <dgm:cxn modelId="{2060B5E1-8003-4B0F-B707-A24F4B74D6E1}" type="presParOf" srcId="{52E7E8DB-82BA-4AD3-A70F-D9ABD421A734}" destId="{7496857C-86CE-4EDC-BAB7-4C1C4236FB1E}" srcOrd="4"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A6A7B3-CA43-4131-A9D5-BAFF6C399FF4}">
      <dsp:nvSpPr>
        <dsp:cNvPr id="0" name=""/>
        <dsp:cNvSpPr/>
      </dsp:nvSpPr>
      <dsp:spPr>
        <a:xfrm>
          <a:off x="0" y="0"/>
          <a:ext cx="1861062" cy="8664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76200" numCol="1" spcCol="1270" anchor="t" anchorCtr="0">
          <a:noAutofit/>
        </a:bodyPr>
        <a:lstStyle/>
        <a:p>
          <a:pPr lvl="0" algn="ctr" defTabSz="889000">
            <a:lnSpc>
              <a:spcPct val="90000"/>
            </a:lnSpc>
            <a:spcBef>
              <a:spcPct val="0"/>
            </a:spcBef>
            <a:spcAft>
              <a:spcPct val="35000"/>
            </a:spcAft>
          </a:pPr>
          <a:r>
            <a:rPr lang="en-US" sz="2000" kern="1200" dirty="0"/>
            <a:t>The First Phase 1998</a:t>
          </a:r>
        </a:p>
      </dsp:txBody>
      <dsp:txXfrm>
        <a:off x="0" y="0"/>
        <a:ext cx="1861062" cy="577601"/>
      </dsp:txXfrm>
    </dsp:sp>
    <dsp:sp modelId="{D7446F9D-137D-45B9-9655-6C0AA061F325}">
      <dsp:nvSpPr>
        <dsp:cNvPr id="0" name=""/>
        <dsp:cNvSpPr/>
      </dsp:nvSpPr>
      <dsp:spPr>
        <a:xfrm>
          <a:off x="380994" y="685807"/>
          <a:ext cx="1861062" cy="3426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a:t>2000. Set a numerical target as part of “Healthy Japan 21</a:t>
          </a:r>
          <a:r>
            <a:rPr lang="en-US" sz="1400" kern="1200" baseline="30000" dirty="0"/>
            <a:t>st</a:t>
          </a:r>
          <a:r>
            <a:rPr lang="en-US" sz="1400" kern="1200" dirty="0"/>
            <a:t>”</a:t>
          </a:r>
        </a:p>
        <a:p>
          <a:pPr marL="114300" lvl="1" indent="-114300" algn="l" defTabSz="622300">
            <a:lnSpc>
              <a:spcPct val="90000"/>
            </a:lnSpc>
            <a:spcBef>
              <a:spcPct val="0"/>
            </a:spcBef>
            <a:spcAft>
              <a:spcPct val="15000"/>
            </a:spcAft>
            <a:buChar char="••"/>
          </a:pPr>
          <a:r>
            <a:rPr lang="en-US" sz="1400" kern="1200" dirty="0"/>
            <a:t>2001. MHLW budget for suicide prevention</a:t>
          </a:r>
        </a:p>
        <a:p>
          <a:pPr marL="114300" lvl="1" indent="-114300" algn="l" defTabSz="622300">
            <a:lnSpc>
              <a:spcPct val="90000"/>
            </a:lnSpc>
            <a:spcBef>
              <a:spcPct val="0"/>
            </a:spcBef>
            <a:spcAft>
              <a:spcPct val="15000"/>
            </a:spcAft>
            <a:buChar char="••"/>
          </a:pPr>
          <a:r>
            <a:rPr lang="en-US" sz="1400" kern="1200" dirty="0"/>
            <a:t>2002. Report by Suicide Prevention Council </a:t>
          </a:r>
        </a:p>
        <a:p>
          <a:pPr marL="114300" lvl="1" indent="-114300" algn="l" defTabSz="622300">
            <a:lnSpc>
              <a:spcPct val="90000"/>
            </a:lnSpc>
            <a:spcBef>
              <a:spcPct val="0"/>
            </a:spcBef>
            <a:spcAft>
              <a:spcPct val="15000"/>
            </a:spcAft>
            <a:buChar char="••"/>
          </a:pPr>
          <a:r>
            <a:rPr lang="en-US" sz="1400" kern="1200" dirty="0"/>
            <a:t>2004. Introduction of Policy for Depression</a:t>
          </a:r>
        </a:p>
      </dsp:txBody>
      <dsp:txXfrm>
        <a:off x="435503" y="740316"/>
        <a:ext cx="1752044" cy="3317345"/>
      </dsp:txXfrm>
    </dsp:sp>
    <dsp:sp modelId="{8546828B-3518-40C8-A493-96B617D52593}">
      <dsp:nvSpPr>
        <dsp:cNvPr id="0" name=""/>
        <dsp:cNvSpPr/>
      </dsp:nvSpPr>
      <dsp:spPr>
        <a:xfrm rot="21562049">
          <a:off x="2138727" y="40537"/>
          <a:ext cx="588722" cy="46335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2138731" y="133974"/>
        <a:ext cx="449717" cy="278010"/>
      </dsp:txXfrm>
    </dsp:sp>
    <dsp:sp modelId="{F7659D56-0FAE-4E9C-9D31-292323DE6B39}">
      <dsp:nvSpPr>
        <dsp:cNvPr id="0" name=""/>
        <dsp:cNvSpPr/>
      </dsp:nvSpPr>
      <dsp:spPr>
        <a:xfrm>
          <a:off x="2971791" y="0"/>
          <a:ext cx="1861062" cy="7679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76200" numCol="1" spcCol="1270" anchor="t" anchorCtr="0">
          <a:noAutofit/>
        </a:bodyPr>
        <a:lstStyle/>
        <a:p>
          <a:pPr lvl="0" algn="ctr" defTabSz="889000">
            <a:lnSpc>
              <a:spcPct val="90000"/>
            </a:lnSpc>
            <a:spcBef>
              <a:spcPct val="0"/>
            </a:spcBef>
            <a:spcAft>
              <a:spcPct val="35000"/>
            </a:spcAft>
          </a:pPr>
          <a:r>
            <a:rPr lang="en-US" sz="2000" kern="1200" dirty="0"/>
            <a:t>The Second Phase 2005</a:t>
          </a:r>
        </a:p>
      </dsp:txBody>
      <dsp:txXfrm>
        <a:off x="2971791" y="0"/>
        <a:ext cx="1861062" cy="511984"/>
      </dsp:txXfrm>
    </dsp:sp>
    <dsp:sp modelId="{7AC22459-920D-4C43-9A8E-663FDC5089DD}">
      <dsp:nvSpPr>
        <dsp:cNvPr id="0" name=""/>
        <dsp:cNvSpPr/>
      </dsp:nvSpPr>
      <dsp:spPr>
        <a:xfrm>
          <a:off x="3352805" y="685802"/>
          <a:ext cx="1861062" cy="3426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a:t>2005 July. Upper House resolution for  comprehensive strategy against suicide</a:t>
          </a:r>
        </a:p>
        <a:p>
          <a:pPr marL="114300" lvl="1" indent="-114300" algn="l" defTabSz="622300">
            <a:lnSpc>
              <a:spcPct val="90000"/>
            </a:lnSpc>
            <a:spcBef>
              <a:spcPct val="0"/>
            </a:spcBef>
            <a:spcAft>
              <a:spcPct val="15000"/>
            </a:spcAft>
            <a:buChar char="••"/>
          </a:pPr>
          <a:r>
            <a:rPr lang="en-US" sz="1400" kern="1200" dirty="0"/>
            <a:t>2005 Sep. Suicide Prevention Liaison Committee (SPLC) established</a:t>
          </a:r>
        </a:p>
        <a:p>
          <a:pPr marL="114300" lvl="1" indent="-114300" algn="l" defTabSz="622300">
            <a:lnSpc>
              <a:spcPct val="90000"/>
            </a:lnSpc>
            <a:spcBef>
              <a:spcPct val="0"/>
            </a:spcBef>
            <a:spcAft>
              <a:spcPct val="15000"/>
            </a:spcAft>
            <a:buChar char="••"/>
          </a:pPr>
          <a:r>
            <a:rPr lang="en-US" sz="1400" kern="1200" dirty="0"/>
            <a:t>2005. Dec. Report on National Suicide Prevention Strategy by SPLC</a:t>
          </a:r>
        </a:p>
        <a:p>
          <a:pPr marL="114300" lvl="1" indent="-114300" algn="l" defTabSz="533400">
            <a:lnSpc>
              <a:spcPct val="90000"/>
            </a:lnSpc>
            <a:spcBef>
              <a:spcPct val="0"/>
            </a:spcBef>
            <a:spcAft>
              <a:spcPct val="15000"/>
            </a:spcAft>
            <a:buChar char="••"/>
          </a:pPr>
          <a:endParaRPr lang="en-US" sz="1200" kern="1200" dirty="0"/>
        </a:p>
      </dsp:txBody>
      <dsp:txXfrm>
        <a:off x="3407314" y="740311"/>
        <a:ext cx="1752044" cy="3317345"/>
      </dsp:txXfrm>
    </dsp:sp>
    <dsp:sp modelId="{5109D4F3-A2DA-43C0-82E5-9A4459AA384D}">
      <dsp:nvSpPr>
        <dsp:cNvPr id="0" name=""/>
        <dsp:cNvSpPr/>
      </dsp:nvSpPr>
      <dsp:spPr>
        <a:xfrm rot="35241">
          <a:off x="5167671" y="40927"/>
          <a:ext cx="709889" cy="46335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5167675" y="132885"/>
        <a:ext cx="570884" cy="278010"/>
      </dsp:txXfrm>
    </dsp:sp>
    <dsp:sp modelId="{910CEEED-C47E-41E1-AB12-461B615E13FC}">
      <dsp:nvSpPr>
        <dsp:cNvPr id="0" name=""/>
        <dsp:cNvSpPr/>
      </dsp:nvSpPr>
      <dsp:spPr>
        <a:xfrm>
          <a:off x="6172197" y="0"/>
          <a:ext cx="1861062" cy="8664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76200" numCol="1" spcCol="1270" anchor="t" anchorCtr="0">
          <a:noAutofit/>
        </a:bodyPr>
        <a:lstStyle/>
        <a:p>
          <a:pPr lvl="0" algn="ctr" defTabSz="889000">
            <a:lnSpc>
              <a:spcPct val="90000"/>
            </a:lnSpc>
            <a:spcBef>
              <a:spcPct val="0"/>
            </a:spcBef>
            <a:spcAft>
              <a:spcPct val="35000"/>
            </a:spcAft>
          </a:pPr>
          <a:r>
            <a:rPr lang="en-US" sz="2000" kern="1200" dirty="0"/>
            <a:t>The </a:t>
          </a:r>
          <a:r>
            <a:rPr lang="en-US" sz="2000" kern="1200" baseline="0" dirty="0"/>
            <a:t>Third</a:t>
          </a:r>
          <a:r>
            <a:rPr lang="en-US" sz="2000" kern="1200" dirty="0"/>
            <a:t> Phase 2006</a:t>
          </a:r>
        </a:p>
      </dsp:txBody>
      <dsp:txXfrm>
        <a:off x="6172197" y="0"/>
        <a:ext cx="1861062" cy="577601"/>
      </dsp:txXfrm>
    </dsp:sp>
    <dsp:sp modelId="{51FDCD9A-77AE-49BE-946E-7C19BBE8E47A}">
      <dsp:nvSpPr>
        <dsp:cNvPr id="0" name=""/>
        <dsp:cNvSpPr/>
      </dsp:nvSpPr>
      <dsp:spPr>
        <a:xfrm>
          <a:off x="6368537" y="685807"/>
          <a:ext cx="1861062" cy="3426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n-US" sz="1300" kern="1200" dirty="0"/>
            <a:t>2006. Foundation of the Center for Suicide Prevention (CSP) in NIMH, NCNP</a:t>
          </a:r>
        </a:p>
        <a:p>
          <a:pPr marL="114300" lvl="1" indent="-114300" algn="l" defTabSz="577850">
            <a:lnSpc>
              <a:spcPct val="90000"/>
            </a:lnSpc>
            <a:spcBef>
              <a:spcPct val="0"/>
            </a:spcBef>
            <a:spcAft>
              <a:spcPct val="15000"/>
            </a:spcAft>
            <a:buChar char="••"/>
          </a:pPr>
          <a:r>
            <a:rPr lang="en-US" sz="1300" kern="1200" dirty="0"/>
            <a:t>Basic Act for Suicide Prevention passed</a:t>
          </a:r>
        </a:p>
        <a:p>
          <a:pPr marL="114300" lvl="1" indent="-114300" algn="l" defTabSz="577850">
            <a:lnSpc>
              <a:spcPct val="90000"/>
            </a:lnSpc>
            <a:spcBef>
              <a:spcPct val="0"/>
            </a:spcBef>
            <a:spcAft>
              <a:spcPct val="15000"/>
            </a:spcAft>
            <a:buChar char="••"/>
          </a:pPr>
          <a:r>
            <a:rPr lang="en-US" sz="1300" kern="1200" dirty="0"/>
            <a:t>2007. General Principles for Suicide Prevention Policy (GPSP) established</a:t>
          </a:r>
        </a:p>
        <a:p>
          <a:pPr marL="114300" lvl="1" indent="-114300" algn="l" defTabSz="577850">
            <a:lnSpc>
              <a:spcPct val="90000"/>
            </a:lnSpc>
            <a:spcBef>
              <a:spcPct val="0"/>
            </a:spcBef>
            <a:spcAft>
              <a:spcPct val="15000"/>
            </a:spcAft>
            <a:buChar char="••"/>
          </a:pPr>
          <a:r>
            <a:rPr lang="en-US" sz="1300" kern="1200" dirty="0"/>
            <a:t>2008. Preparation of Special Fund for Local government</a:t>
          </a:r>
        </a:p>
        <a:p>
          <a:pPr marL="114300" lvl="1" indent="-114300" algn="l" defTabSz="577850">
            <a:lnSpc>
              <a:spcPct val="90000"/>
            </a:lnSpc>
            <a:spcBef>
              <a:spcPct val="0"/>
            </a:spcBef>
            <a:spcAft>
              <a:spcPct val="15000"/>
            </a:spcAft>
            <a:buChar char="••"/>
          </a:pPr>
          <a:r>
            <a:rPr lang="en-US" sz="1300" kern="1200" dirty="0"/>
            <a:t>2012. Revision of GPSP</a:t>
          </a:r>
        </a:p>
        <a:p>
          <a:pPr marL="114300" lvl="1" indent="-114300" algn="l" defTabSz="577850">
            <a:lnSpc>
              <a:spcPct val="90000"/>
            </a:lnSpc>
            <a:spcBef>
              <a:spcPct val="0"/>
            </a:spcBef>
            <a:spcAft>
              <a:spcPct val="15000"/>
            </a:spcAft>
            <a:buChar char="••"/>
          </a:pPr>
          <a:endParaRPr lang="en-US" sz="1300" kern="1200" dirty="0"/>
        </a:p>
      </dsp:txBody>
      <dsp:txXfrm>
        <a:off x="6423046" y="740316"/>
        <a:ext cx="1752044" cy="33173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2A2213-7EA4-4E8A-9AE3-EA34238B0E2E}">
      <dsp:nvSpPr>
        <dsp:cNvPr id="0" name=""/>
        <dsp:cNvSpPr/>
      </dsp:nvSpPr>
      <dsp:spPr>
        <a:xfrm>
          <a:off x="944612" y="2325"/>
          <a:ext cx="2003226" cy="120193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a:t>Policy Proposal </a:t>
          </a:r>
        </a:p>
      </dsp:txBody>
      <dsp:txXfrm>
        <a:off x="944612" y="2325"/>
        <a:ext cx="2003226" cy="1201935"/>
      </dsp:txXfrm>
    </dsp:sp>
    <dsp:sp modelId="{667B1A17-C531-45DA-91D9-76EA13E1B08B}">
      <dsp:nvSpPr>
        <dsp:cNvPr id="0" name=""/>
        <dsp:cNvSpPr/>
      </dsp:nvSpPr>
      <dsp:spPr>
        <a:xfrm>
          <a:off x="3148161" y="2325"/>
          <a:ext cx="2003226" cy="1201935"/>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a:t>Information</a:t>
          </a:r>
        </a:p>
      </dsp:txBody>
      <dsp:txXfrm>
        <a:off x="3148161" y="2325"/>
        <a:ext cx="2003226" cy="1201935"/>
      </dsp:txXfrm>
    </dsp:sp>
    <dsp:sp modelId="{611C1A58-F479-45E6-96AD-84272E2F4526}">
      <dsp:nvSpPr>
        <dsp:cNvPr id="0" name=""/>
        <dsp:cNvSpPr/>
      </dsp:nvSpPr>
      <dsp:spPr>
        <a:xfrm>
          <a:off x="944612" y="1404584"/>
          <a:ext cx="2003226" cy="1201935"/>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a:t>Networks creation </a:t>
          </a:r>
        </a:p>
      </dsp:txBody>
      <dsp:txXfrm>
        <a:off x="944612" y="1404584"/>
        <a:ext cx="2003226" cy="1201935"/>
      </dsp:txXfrm>
    </dsp:sp>
    <dsp:sp modelId="{29C9FB42-88D6-44E8-BB62-287382E96DFB}">
      <dsp:nvSpPr>
        <dsp:cNvPr id="0" name=""/>
        <dsp:cNvSpPr/>
      </dsp:nvSpPr>
      <dsp:spPr>
        <a:xfrm>
          <a:off x="3148161" y="1404584"/>
          <a:ext cx="2003226" cy="1201935"/>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a:t>Expert development</a:t>
          </a:r>
        </a:p>
      </dsp:txBody>
      <dsp:txXfrm>
        <a:off x="3148161" y="1404584"/>
        <a:ext cx="2003226" cy="1201935"/>
      </dsp:txXfrm>
    </dsp:sp>
    <dsp:sp modelId="{42F96A49-CAE1-4383-AE40-634E90A1865B}">
      <dsp:nvSpPr>
        <dsp:cNvPr id="0" name=""/>
        <dsp:cNvSpPr/>
      </dsp:nvSpPr>
      <dsp:spPr>
        <a:xfrm>
          <a:off x="2046386" y="2806843"/>
          <a:ext cx="2003226" cy="1201935"/>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a:t>Research</a:t>
          </a:r>
        </a:p>
      </dsp:txBody>
      <dsp:txXfrm>
        <a:off x="2046386" y="2806843"/>
        <a:ext cx="2003226" cy="12019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6BCD2E-AD2F-4FD1-B778-80D3EF373BF4}">
      <dsp:nvSpPr>
        <dsp:cNvPr id="0" name=""/>
        <dsp:cNvSpPr/>
      </dsp:nvSpPr>
      <dsp:spPr>
        <a:xfrm>
          <a:off x="2045298" y="838187"/>
          <a:ext cx="1758611" cy="163158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a:t>Work Style Reform </a:t>
          </a:r>
        </a:p>
      </dsp:txBody>
      <dsp:txXfrm>
        <a:off x="2302841" y="1077128"/>
        <a:ext cx="1243525" cy="1153706"/>
      </dsp:txXfrm>
    </dsp:sp>
    <dsp:sp modelId="{9A97E294-88DC-4675-8B7D-75D3A4BDF1A8}">
      <dsp:nvSpPr>
        <dsp:cNvPr id="0" name=""/>
        <dsp:cNvSpPr/>
      </dsp:nvSpPr>
      <dsp:spPr>
        <a:xfrm>
          <a:off x="1877614" y="358"/>
          <a:ext cx="2118185" cy="100349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100000"/>
            </a:lnSpc>
            <a:spcBef>
              <a:spcPct val="0"/>
            </a:spcBef>
            <a:spcAft>
              <a:spcPts val="0"/>
            </a:spcAft>
          </a:pPr>
          <a:r>
            <a:rPr lang="en-US" sz="1400" kern="1200" dirty="0"/>
            <a:t>Over-time work LIMIT </a:t>
          </a:r>
          <a:endParaRPr lang="en-US" sz="1400" kern="1200" dirty="0" smtClean="0"/>
        </a:p>
        <a:p>
          <a:pPr lvl="0" algn="ctr" defTabSz="622300">
            <a:lnSpc>
              <a:spcPct val="100000"/>
            </a:lnSpc>
            <a:spcBef>
              <a:spcPct val="0"/>
            </a:spcBef>
            <a:spcAft>
              <a:spcPts val="0"/>
            </a:spcAft>
          </a:pPr>
          <a:r>
            <a:rPr lang="en-US" sz="1400" kern="1200" dirty="0" smtClean="0"/>
            <a:t>enforcement</a:t>
          </a:r>
          <a:endParaRPr lang="en-US" sz="1400" kern="1200" dirty="0"/>
        </a:p>
      </dsp:txBody>
      <dsp:txXfrm>
        <a:off x="2187815" y="147317"/>
        <a:ext cx="1497783" cy="709580"/>
      </dsp:txXfrm>
    </dsp:sp>
    <dsp:sp modelId="{63E3805A-499C-4E9E-97B5-6F07605A79F1}">
      <dsp:nvSpPr>
        <dsp:cNvPr id="0" name=""/>
        <dsp:cNvSpPr/>
      </dsp:nvSpPr>
      <dsp:spPr>
        <a:xfrm>
          <a:off x="3971960" y="1263802"/>
          <a:ext cx="1952025" cy="100349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Flex Time </a:t>
          </a:r>
        </a:p>
      </dsp:txBody>
      <dsp:txXfrm>
        <a:off x="4257827" y="1410761"/>
        <a:ext cx="1380291" cy="709580"/>
      </dsp:txXfrm>
    </dsp:sp>
    <dsp:sp modelId="{E37E9FF9-A7A4-4A60-BA10-BC6A58537461}">
      <dsp:nvSpPr>
        <dsp:cNvPr id="0" name=""/>
        <dsp:cNvSpPr/>
      </dsp:nvSpPr>
      <dsp:spPr>
        <a:xfrm>
          <a:off x="1687808" y="2311777"/>
          <a:ext cx="2515721" cy="100349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Stronger Occupational Health Physician Function</a:t>
          </a:r>
        </a:p>
      </dsp:txBody>
      <dsp:txXfrm>
        <a:off x="2056227" y="2458736"/>
        <a:ext cx="1778883" cy="709580"/>
      </dsp:txXfrm>
    </dsp:sp>
    <dsp:sp modelId="{7496857C-86CE-4EDC-BAB7-4C1C4236FB1E}">
      <dsp:nvSpPr>
        <dsp:cNvPr id="0" name=""/>
        <dsp:cNvSpPr/>
      </dsp:nvSpPr>
      <dsp:spPr>
        <a:xfrm>
          <a:off x="0" y="1318245"/>
          <a:ext cx="1850883" cy="100349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10 hour intervals before the next day work</a:t>
          </a:r>
        </a:p>
      </dsp:txBody>
      <dsp:txXfrm>
        <a:off x="271056" y="1465204"/>
        <a:ext cx="1308771" cy="709580"/>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4.emf"/></Relationships>
</file>

<file path=ppt/drawings/drawing1.xml><?xml version="1.0" encoding="utf-8"?>
<c:userShapes xmlns:c="http://schemas.openxmlformats.org/drawingml/2006/chart">
  <cdr:relSizeAnchor xmlns:cdr="http://schemas.openxmlformats.org/drawingml/2006/chartDrawing">
    <cdr:from>
      <cdr:x>0.00972</cdr:x>
      <cdr:y>0.00461</cdr:y>
    </cdr:from>
    <cdr:to>
      <cdr:x>0.1</cdr:x>
      <cdr:y>0.06682</cdr:y>
    </cdr:to>
    <cdr:sp macro="" textlink="">
      <cdr:nvSpPr>
        <cdr:cNvPr id="2" name="TextBox 1"/>
        <cdr:cNvSpPr txBox="1"/>
      </cdr:nvSpPr>
      <cdr:spPr>
        <a:xfrm xmlns:a="http://schemas.openxmlformats.org/drawingml/2006/main">
          <a:off x="66675" y="19057"/>
          <a:ext cx="619125" cy="257167"/>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pPr algn="l"/>
          <a:r>
            <a:rPr lang="en-US" altLang="ko-KR" sz="800">
              <a:latin typeface="+mj-lt"/>
            </a:rPr>
            <a:t>(People)</a:t>
          </a:r>
          <a:endParaRPr lang="ko-KR" altLang="en-US" sz="800">
            <a:latin typeface="+mj-lt"/>
          </a:endParaRPr>
        </a:p>
      </cdr:txBody>
    </cdr:sp>
  </cdr:relSizeAnchor>
  <cdr:relSizeAnchor xmlns:cdr="http://schemas.openxmlformats.org/drawingml/2006/chartDrawing">
    <cdr:from>
      <cdr:x>0.92639</cdr:x>
      <cdr:y>0.01383</cdr:y>
    </cdr:from>
    <cdr:to>
      <cdr:x>0.98472</cdr:x>
      <cdr:y>0.07604</cdr:y>
    </cdr:to>
    <cdr:sp macro="" textlink="">
      <cdr:nvSpPr>
        <cdr:cNvPr id="3" name="TextBox 2"/>
        <cdr:cNvSpPr txBox="1"/>
      </cdr:nvSpPr>
      <cdr:spPr>
        <a:xfrm xmlns:a="http://schemas.openxmlformats.org/drawingml/2006/main">
          <a:off x="6353175" y="57151"/>
          <a:ext cx="400050" cy="257175"/>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pPr algn="r"/>
          <a:r>
            <a:rPr lang="en-US" altLang="ko-KR" sz="800">
              <a:latin typeface="+mj-lt"/>
            </a:rPr>
            <a:t>(%)</a:t>
          </a:r>
          <a:endParaRPr lang="ko-KR" altLang="en-US" sz="800">
            <a:latin typeface="+mj-lt"/>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08AAB637-C2D1-4001-B0DD-EE7DF4B9FE3C}" type="datetimeFigureOut">
              <a:rPr lang="en-US" smtClean="0"/>
              <a:pPr/>
              <a:t>10/16/2018</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8B0A4FA-CE1E-4423-89EE-37C259EDB2CC}" type="slidenum">
              <a:rPr lang="en-US" smtClean="0"/>
              <a:pPr/>
              <a:t>‹#›</a:t>
            </a:fld>
            <a:endParaRPr lang="en-US" dirty="0"/>
          </a:p>
        </p:txBody>
      </p:sp>
    </p:spTree>
    <p:extLst>
      <p:ext uri="{BB962C8B-B14F-4D97-AF65-F5344CB8AC3E}">
        <p14:creationId xmlns:p14="http://schemas.microsoft.com/office/powerpoint/2010/main" val="39076493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6C77173-D157-41FC-9116-12F4CBB0387D}" type="datetimeFigureOut">
              <a:rPr lang="en-US" smtClean="0"/>
              <a:pPr/>
              <a:t>10/16/2018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43C4786-1319-44D9-8FBE-01F0C768CC56}" type="slidenum">
              <a:rPr lang="en-US" smtClean="0"/>
              <a:pPr/>
              <a:t>‹#›</a:t>
            </a:fld>
            <a:endParaRPr lang="en-US" dirty="0"/>
          </a:p>
        </p:txBody>
      </p:sp>
    </p:spTree>
    <p:extLst>
      <p:ext uri="{BB962C8B-B14F-4D97-AF65-F5344CB8AC3E}">
        <p14:creationId xmlns:p14="http://schemas.microsoft.com/office/powerpoint/2010/main" val="82219239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226054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688387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624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711BECB-E02F-4745-9B92-253513C798AA}" type="slidenum">
              <a:rPr lang="en-US" smtClean="0">
                <a:solidFill>
                  <a:prstClr val="black"/>
                </a:solidFill>
              </a:rPr>
              <a:pPr>
                <a:defRPr/>
              </a:pPr>
              <a:t>11</a:t>
            </a:fld>
            <a:endParaRPr lang="en-US" dirty="0" smtClean="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3C4786-1319-44D9-8FBE-01F0C768CC56}" type="slidenum">
              <a:rPr lang="en-US" smtClean="0"/>
              <a:pPr/>
              <a:t>12</a:t>
            </a:fld>
            <a:endParaRPr lang="en-US" dirty="0"/>
          </a:p>
        </p:txBody>
      </p:sp>
    </p:spTree>
    <p:extLst>
      <p:ext uri="{BB962C8B-B14F-4D97-AF65-F5344CB8AC3E}">
        <p14:creationId xmlns:p14="http://schemas.microsoft.com/office/powerpoint/2010/main" val="2118189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smtClean="0">
              <a:effectLst/>
            </a:endParaRPr>
          </a:p>
        </p:txBody>
      </p:sp>
    </p:spTree>
    <p:extLst>
      <p:ext uri="{BB962C8B-B14F-4D97-AF65-F5344CB8AC3E}">
        <p14:creationId xmlns:p14="http://schemas.microsoft.com/office/powerpoint/2010/main" val="42164810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2164810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2164810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3170109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 </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9486250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0775377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3C4786-1319-44D9-8FBE-01F0C768CC56}" type="slidenum">
              <a:rPr lang="en-US" smtClean="0"/>
              <a:pPr/>
              <a:t>19</a:t>
            </a:fld>
            <a:endParaRPr lang="en-US" dirty="0"/>
          </a:p>
        </p:txBody>
      </p:sp>
    </p:spTree>
    <p:extLst>
      <p:ext uri="{BB962C8B-B14F-4D97-AF65-F5344CB8AC3E}">
        <p14:creationId xmlns:p14="http://schemas.microsoft.com/office/powerpoint/2010/main" val="2118189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86169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458">
              <a:defRPr/>
            </a:pPr>
            <a:endParaRPr lang="en-US" sz="1400" dirty="0" smtClean="0"/>
          </a:p>
        </p:txBody>
      </p:sp>
    </p:spTree>
    <p:extLst>
      <p:ext uri="{BB962C8B-B14F-4D97-AF65-F5344CB8AC3E}">
        <p14:creationId xmlns:p14="http://schemas.microsoft.com/office/powerpoint/2010/main" val="16163600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endParaRPr lang="en-US" dirty="0"/>
          </a:p>
        </p:txBody>
      </p:sp>
    </p:spTree>
    <p:extLst>
      <p:ext uri="{BB962C8B-B14F-4D97-AF65-F5344CB8AC3E}">
        <p14:creationId xmlns:p14="http://schemas.microsoft.com/office/powerpoint/2010/main" val="37680642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val="27710980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C36FFC-F616-41DF-9600-399E7F310C1E}"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9242007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9854290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C36FFC-F616-41DF-9600-399E7F310C1E}"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40818854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C36FFC-F616-41DF-9600-399E7F310C1E}"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28656147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01204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717713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50">
              <a:defRPr/>
            </a:pPr>
            <a:endParaRPr lang="en-US" dirty="0"/>
          </a:p>
        </p:txBody>
      </p:sp>
      <p:sp>
        <p:nvSpPr>
          <p:cNvPr id="4" name="Slide Number Placeholder 3"/>
          <p:cNvSpPr>
            <a:spLocks noGrp="1"/>
          </p:cNvSpPr>
          <p:nvPr>
            <p:ph type="sldNum" sz="quarter" idx="10"/>
          </p:nvPr>
        </p:nvSpPr>
        <p:spPr/>
        <p:txBody>
          <a:bodyPr/>
          <a:lstStyle/>
          <a:p>
            <a:fld id="{39C36FFC-F616-41DF-9600-399E7F310C1E}" type="slidenum">
              <a:rPr lang="en-US" smtClean="0"/>
              <a:t>30</a:t>
            </a:fld>
            <a:endParaRPr lang="en-US" dirty="0"/>
          </a:p>
        </p:txBody>
      </p:sp>
    </p:spTree>
    <p:extLst>
      <p:ext uri="{BB962C8B-B14F-4D97-AF65-F5344CB8AC3E}">
        <p14:creationId xmlns:p14="http://schemas.microsoft.com/office/powerpoint/2010/main" val="24837708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While we are not able to report research study results at this time, the research team has collected data to show that the Healthy Men Michigan campaign is having a positive effect for those who have taken the online screening.</a:t>
            </a:r>
          </a:p>
          <a:p>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Because of the large net we cast to cultivate partners throughout the state and the ongoing promotion activities of the team, more than 6,100 individuals visited the HealthyMenMichigan.org website and completed the project’s screening.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To date we have screened more than 2,800 men who live in Michigan and are between the ages of 25-64. Of those men, more than 60% have screened positive for moderate or high levels of depression. Among the men screening positive for depression, over 40% also screened positive for suicide. Additionally, more than 10% of men screened positive for suicide, but did not screen positive for depression. More than 380 men have enrolled in the study. Our goal is to recruit up to 500</a:t>
            </a:r>
            <a:r>
              <a:rPr lang="en-US" sz="1200" kern="1200" baseline="0" dirty="0" smtClean="0">
                <a:solidFill>
                  <a:schemeClr val="tx1"/>
                </a:solidFill>
                <a:effectLst/>
                <a:latin typeface="+mn-lt"/>
                <a:ea typeface="+mn-ea"/>
                <a:cs typeface="+mn-cs"/>
              </a:rPr>
              <a:t> men by January 31, 2019.</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We have good representation across all age groups: 28% (25-34), 25% (35-44), 24% (45-54) and 23% (55-64)</a:t>
            </a:r>
          </a:p>
          <a:p>
            <a:pPr lvl="0"/>
            <a:r>
              <a:rPr lang="en-US" sz="1200" kern="1200" dirty="0" smtClean="0">
                <a:solidFill>
                  <a:schemeClr val="tx1"/>
                </a:solidFill>
                <a:effectLst/>
                <a:latin typeface="+mn-lt"/>
                <a:ea typeface="+mn-ea"/>
                <a:cs typeface="+mn-cs"/>
              </a:rPr>
              <a:t>Our sample is primarily white (84%; 75% of men in Michigan are White according to the U.S. Census). 6% are Black/African American, and 2% are Hispanic 2% are Multiracial. </a:t>
            </a:r>
          </a:p>
          <a:p>
            <a:pPr lvl="0"/>
            <a:r>
              <a:rPr lang="en-US" sz="1200" kern="1200" dirty="0" smtClean="0">
                <a:solidFill>
                  <a:schemeClr val="tx1"/>
                </a:solidFill>
                <a:effectLst/>
                <a:latin typeface="+mn-lt"/>
                <a:ea typeface="+mn-ea"/>
                <a:cs typeface="+mn-cs"/>
              </a:rPr>
              <a:t>We have representation from all regions in the state, including rural and urban areas.</a:t>
            </a:r>
          </a:p>
          <a:p>
            <a:pPr lvl="0"/>
            <a:r>
              <a:rPr lang="en-US" sz="1200" kern="1200" dirty="0" smtClean="0">
                <a:solidFill>
                  <a:schemeClr val="tx1"/>
                </a:solidFill>
                <a:effectLst/>
                <a:latin typeface="+mn-lt"/>
                <a:ea typeface="+mn-ea"/>
                <a:cs typeface="+mn-cs"/>
              </a:rPr>
              <a:t>Referrals are coming from many areas, not just mental health and behavioral health settings.   </a:t>
            </a:r>
          </a:p>
          <a:p>
            <a:pPr lvl="0"/>
            <a:r>
              <a:rPr lang="en-US" sz="1200" kern="1200" dirty="0" smtClean="0">
                <a:solidFill>
                  <a:schemeClr val="tx1"/>
                </a:solidFill>
                <a:effectLst/>
                <a:latin typeface="+mn-lt"/>
                <a:ea typeface="+mn-ea"/>
                <a:cs typeface="+mn-cs"/>
              </a:rPr>
              <a:t>Men are learning about Healthy Men Michigan most commonly through social media (49%). Other sources include online search (19%), article/blogpost (16%), and word of mouth (9%). </a:t>
            </a:r>
          </a:p>
          <a:p>
            <a:pPr lvl="0"/>
            <a:r>
              <a:rPr lang="en-US" sz="1200" kern="1200" dirty="0" smtClean="0">
                <a:solidFill>
                  <a:schemeClr val="tx1"/>
                </a:solidFill>
                <a:effectLst/>
                <a:latin typeface="+mn-lt"/>
                <a:ea typeface="+mn-ea"/>
                <a:cs typeface="+mn-cs"/>
              </a:rPr>
              <a:t>Men are hearing about the website from their home/neighborhood (25%), mental health or behavioral health organization (18%), employment setting (14%) and community organizations (12%).</a:t>
            </a:r>
          </a:p>
          <a:p>
            <a:pPr defTabSz="914350">
              <a:defRPr/>
            </a:pPr>
            <a:endParaRPr lang="en-US" dirty="0" smtClean="0"/>
          </a:p>
          <a:p>
            <a:r>
              <a:rPr lang="en-US" sz="1200" kern="1200" dirty="0" smtClean="0">
                <a:solidFill>
                  <a:schemeClr val="tx1"/>
                </a:solidFill>
                <a:effectLst/>
                <a:latin typeface="+mn-lt"/>
                <a:ea typeface="+mn-ea"/>
                <a:cs typeface="+mn-cs"/>
              </a:rPr>
              <a:t>I am very encouraged that men are visiting HealthyMenMichigan.org and taking the first step to get information and support. Since our data shows that more than 40% of those visiting the website are at risk for suicide, I’m glad that we can provide a free resource to men who might not otherwise seek help.</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Men are writing emails and messages to us about how the Healthy Men Michigan and Man Therapy websites have served as a great resource for helping with their symptoms of depression and suicide. They report the websites are a place where men can get information/education, immediate support and trusted referral resources. Many men are reporting that they did not think they needed help before taking the screening and getting results.</a:t>
            </a:r>
          </a:p>
          <a:p>
            <a:pPr defTabSz="914350">
              <a:defRPr/>
            </a:pPr>
            <a:endParaRPr lang="en-US" dirty="0"/>
          </a:p>
        </p:txBody>
      </p:sp>
      <p:sp>
        <p:nvSpPr>
          <p:cNvPr id="4" name="Slide Number Placeholder 3"/>
          <p:cNvSpPr>
            <a:spLocks noGrp="1"/>
          </p:cNvSpPr>
          <p:nvPr>
            <p:ph type="sldNum" sz="quarter" idx="10"/>
          </p:nvPr>
        </p:nvSpPr>
        <p:spPr/>
        <p:txBody>
          <a:bodyPr/>
          <a:lstStyle/>
          <a:p>
            <a:fld id="{39C36FFC-F616-41DF-9600-399E7F310C1E}"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28911816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50">
              <a:defRPr/>
            </a:pPr>
            <a:endParaRPr lang="en-US" dirty="0"/>
          </a:p>
        </p:txBody>
      </p:sp>
      <p:sp>
        <p:nvSpPr>
          <p:cNvPr id="4" name="Slide Number Placeholder 3"/>
          <p:cNvSpPr>
            <a:spLocks noGrp="1"/>
          </p:cNvSpPr>
          <p:nvPr>
            <p:ph type="sldNum" sz="quarter" idx="10"/>
          </p:nvPr>
        </p:nvSpPr>
        <p:spPr/>
        <p:txBody>
          <a:bodyPr/>
          <a:lstStyle/>
          <a:p>
            <a:fld id="{39C36FFC-F616-41DF-9600-399E7F310C1E}"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21216678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628493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96733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200907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955929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425254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616131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67083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257257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Shape 195"/>
          <p:cNvSpPr>
            <a:spLocks noGrp="1" noRot="1" noChangeAspect="1"/>
          </p:cNvSpPr>
          <p:nvPr>
            <p:ph type="sldImg"/>
          </p:nvPr>
        </p:nvSpPr>
        <p:spPr>
          <a:prstGeom prst="rect">
            <a:avLst/>
          </a:prstGeom>
        </p:spPr>
        <p:txBody>
          <a:bodyPr/>
          <a:lstStyle/>
          <a:p>
            <a:endParaRPr/>
          </a:p>
        </p:txBody>
      </p:sp>
      <p:sp>
        <p:nvSpPr>
          <p:cNvPr id="196" name="Shape 196"/>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40623803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967902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415003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Shape 283"/>
          <p:cNvSpPr>
            <a:spLocks noGrp="1" noRot="1" noChangeAspect="1"/>
          </p:cNvSpPr>
          <p:nvPr>
            <p:ph type="sldImg"/>
          </p:nvPr>
        </p:nvSpPr>
        <p:spPr>
          <a:prstGeom prst="rect">
            <a:avLst/>
          </a:prstGeom>
        </p:spPr>
        <p:txBody>
          <a:bodyPr/>
          <a:lstStyle/>
          <a:p>
            <a:endParaRPr/>
          </a:p>
        </p:txBody>
      </p:sp>
      <p:sp>
        <p:nvSpPr>
          <p:cNvPr id="284" name="Shape 284"/>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32403784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0022069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2474857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4934353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슬라이드 이미지 개체 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3" name="슬라이드 노트 개체 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ko-KR" altLang="en-US" smtClean="0"/>
          </a:p>
        </p:txBody>
      </p:sp>
      <p:sp>
        <p:nvSpPr>
          <p:cNvPr id="138244" name="슬라이드 번호 개체 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궁서체" panose="02030609000101010101" pitchFamily="17" charset="-127"/>
                <a:ea typeface="궁서체" panose="02030609000101010101" pitchFamily="17" charset="-127"/>
              </a:defRPr>
            </a:lvl1pPr>
            <a:lvl2pPr marL="742950" indent="-285750" eaLnBrk="0" hangingPunct="0">
              <a:defRPr kumimoji="1">
                <a:solidFill>
                  <a:schemeClr val="tx1"/>
                </a:solidFill>
                <a:latin typeface="궁서체" panose="02030609000101010101" pitchFamily="17" charset="-127"/>
                <a:ea typeface="궁서체" panose="02030609000101010101" pitchFamily="17" charset="-127"/>
              </a:defRPr>
            </a:lvl2pPr>
            <a:lvl3pPr marL="1143000" indent="-228600" eaLnBrk="0" hangingPunct="0">
              <a:defRPr kumimoji="1">
                <a:solidFill>
                  <a:schemeClr val="tx1"/>
                </a:solidFill>
                <a:latin typeface="궁서체" panose="02030609000101010101" pitchFamily="17" charset="-127"/>
                <a:ea typeface="궁서체" panose="02030609000101010101" pitchFamily="17" charset="-127"/>
              </a:defRPr>
            </a:lvl3pPr>
            <a:lvl4pPr marL="1600200" indent="-228600" eaLnBrk="0" hangingPunct="0">
              <a:defRPr kumimoji="1">
                <a:solidFill>
                  <a:schemeClr val="tx1"/>
                </a:solidFill>
                <a:latin typeface="궁서체" panose="02030609000101010101" pitchFamily="17" charset="-127"/>
                <a:ea typeface="궁서체" panose="02030609000101010101" pitchFamily="17" charset="-127"/>
              </a:defRPr>
            </a:lvl4pPr>
            <a:lvl5pPr marL="2057400" indent="-228600" eaLnBrk="0" hangingPunct="0">
              <a:defRPr kumimoji="1">
                <a:solidFill>
                  <a:schemeClr val="tx1"/>
                </a:solidFill>
                <a:latin typeface="궁서체" panose="02030609000101010101" pitchFamily="17" charset="-127"/>
                <a:ea typeface="궁서체" panose="02030609000101010101" pitchFamily="17" charset="-127"/>
              </a:defRPr>
            </a:lvl5pPr>
            <a:lvl6pPr marL="2514600" indent="-228600" algn="ctr" eaLnBrk="0" fontAlgn="base" hangingPunct="0">
              <a:spcBef>
                <a:spcPct val="0"/>
              </a:spcBef>
              <a:spcAft>
                <a:spcPct val="0"/>
              </a:spcAft>
              <a:defRPr kumimoji="1">
                <a:solidFill>
                  <a:schemeClr val="tx1"/>
                </a:solidFill>
                <a:latin typeface="궁서체" panose="02030609000101010101" pitchFamily="17" charset="-127"/>
                <a:ea typeface="궁서체" panose="02030609000101010101" pitchFamily="17" charset="-127"/>
              </a:defRPr>
            </a:lvl6pPr>
            <a:lvl7pPr marL="2971800" indent="-228600" algn="ctr" eaLnBrk="0" fontAlgn="base" hangingPunct="0">
              <a:spcBef>
                <a:spcPct val="0"/>
              </a:spcBef>
              <a:spcAft>
                <a:spcPct val="0"/>
              </a:spcAft>
              <a:defRPr kumimoji="1">
                <a:solidFill>
                  <a:schemeClr val="tx1"/>
                </a:solidFill>
                <a:latin typeface="궁서체" panose="02030609000101010101" pitchFamily="17" charset="-127"/>
                <a:ea typeface="궁서체" panose="02030609000101010101" pitchFamily="17" charset="-127"/>
              </a:defRPr>
            </a:lvl7pPr>
            <a:lvl8pPr marL="3429000" indent="-228600" algn="ctr" eaLnBrk="0" fontAlgn="base" hangingPunct="0">
              <a:spcBef>
                <a:spcPct val="0"/>
              </a:spcBef>
              <a:spcAft>
                <a:spcPct val="0"/>
              </a:spcAft>
              <a:defRPr kumimoji="1">
                <a:solidFill>
                  <a:schemeClr val="tx1"/>
                </a:solidFill>
                <a:latin typeface="궁서체" panose="02030609000101010101" pitchFamily="17" charset="-127"/>
                <a:ea typeface="궁서체" panose="02030609000101010101" pitchFamily="17" charset="-127"/>
              </a:defRPr>
            </a:lvl8pPr>
            <a:lvl9pPr marL="3886200" indent="-228600" algn="ctr" eaLnBrk="0" fontAlgn="base" hangingPunct="0">
              <a:spcBef>
                <a:spcPct val="0"/>
              </a:spcBef>
              <a:spcAft>
                <a:spcPct val="0"/>
              </a:spcAft>
              <a:defRPr kumimoji="1">
                <a:solidFill>
                  <a:schemeClr val="tx1"/>
                </a:solidFill>
                <a:latin typeface="궁서체" panose="02030609000101010101" pitchFamily="17" charset="-127"/>
                <a:ea typeface="궁서체" panose="02030609000101010101" pitchFamily="17" charset="-127"/>
              </a:defRPr>
            </a:lvl9pPr>
          </a:lstStyle>
          <a:p>
            <a:pPr marL="0" marR="0" lvl="0" indent="0" algn="r" defTabSz="914400" rtl="0" eaLnBrk="1" fontAlgn="auto" latinLnBrk="1" hangingPunct="1">
              <a:lnSpc>
                <a:spcPct val="100000"/>
              </a:lnSpc>
              <a:spcBef>
                <a:spcPts val="0"/>
              </a:spcBef>
              <a:spcAft>
                <a:spcPts val="0"/>
              </a:spcAft>
              <a:buClrTx/>
              <a:buSzTx/>
              <a:buFontTx/>
              <a:buNone/>
              <a:tabLst/>
              <a:defRPr/>
            </a:pPr>
            <a:fld id="{FF0029C1-3A94-49A6-926D-2DD5DE97000D}" type="slidenum">
              <a:rPr kumimoji="1" lang="ko-KR" altLang="en-US" sz="1200" b="0" i="0" u="none" strike="noStrike" kern="1200" cap="none" spc="0" normalizeH="0" baseline="0" noProof="0">
                <a:ln>
                  <a:noFill/>
                </a:ln>
                <a:solidFill>
                  <a:prstClr val="black"/>
                </a:solidFill>
                <a:effectLst/>
                <a:uLnTx/>
                <a:uFillTx/>
                <a:latin typeface="굴림" panose="020B0600000101010101" pitchFamily="50" charset="-127"/>
                <a:ea typeface="굴림" panose="020B0600000101010101" pitchFamily="50" charset="-127"/>
                <a:cs typeface="+mn-cs"/>
              </a:rPr>
              <a:pPr marL="0" marR="0" lvl="0" indent="0" algn="r" defTabSz="914400" rtl="0" eaLnBrk="1" fontAlgn="auto" latinLnBrk="1" hangingPunct="1">
                <a:lnSpc>
                  <a:spcPct val="100000"/>
                </a:lnSpc>
                <a:spcBef>
                  <a:spcPts val="0"/>
                </a:spcBef>
                <a:spcAft>
                  <a:spcPts val="0"/>
                </a:spcAft>
                <a:buClrTx/>
                <a:buSzTx/>
                <a:buFontTx/>
                <a:buNone/>
                <a:tabLst/>
                <a:defRPr/>
              </a:pPr>
              <a:t>57</a:t>
            </a:fld>
            <a:endParaRPr kumimoji="1" lang="ko-KR" altLang="en-US" sz="1200" b="0" i="0" u="none" strike="noStrike" kern="1200" cap="none" spc="0" normalizeH="0" baseline="0" noProof="0">
              <a:ln>
                <a:noFill/>
              </a:ln>
              <a:solidFill>
                <a:prstClr val="black"/>
              </a:solidFill>
              <a:effectLst/>
              <a:uLnTx/>
              <a:uFillTx/>
              <a:latin typeface="굴림" panose="020B0600000101010101" pitchFamily="50" charset="-127"/>
              <a:ea typeface="굴림" panose="020B0600000101010101" pitchFamily="50" charset="-127"/>
              <a:cs typeface="+mn-cs"/>
            </a:endParaRPr>
          </a:p>
        </p:txBody>
      </p:sp>
    </p:spTree>
    <p:extLst>
      <p:ext uri="{BB962C8B-B14F-4D97-AF65-F5344CB8AC3E}">
        <p14:creationId xmlns:p14="http://schemas.microsoft.com/office/powerpoint/2010/main" val="291434454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400"/>
              <a:buFont typeface="Arial"/>
              <a:buNone/>
            </a:pPr>
            <a:endParaRPr sz="1200" b="0" i="0" u="none" strike="noStrike" cap="none" dirty="0">
              <a:solidFill>
                <a:schemeClr val="dk1"/>
              </a:solidFill>
              <a:latin typeface="Arial"/>
              <a:ea typeface="Arial"/>
              <a:cs typeface="Arial"/>
              <a:sym typeface="Arial"/>
            </a:endParaRPr>
          </a:p>
        </p:txBody>
      </p:sp>
      <p:sp>
        <p:nvSpPr>
          <p:cNvPr id="216" name="Shape 216"/>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64264467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400"/>
              <a:buFont typeface="Arial"/>
              <a:buNone/>
            </a:pPr>
            <a:endParaRPr sz="1200" b="0" i="0" u="none" strike="noStrike" cap="none">
              <a:solidFill>
                <a:schemeClr val="dk1"/>
              </a:solidFill>
              <a:latin typeface="Arial"/>
              <a:ea typeface="Arial"/>
              <a:cs typeface="Arial"/>
              <a:sym typeface="Arial"/>
            </a:endParaRPr>
          </a:p>
        </p:txBody>
      </p:sp>
      <p:sp>
        <p:nvSpPr>
          <p:cNvPr id="200" name="Shape 200"/>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902344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Statistics Korea, 2010. Death Statistics </a:t>
            </a:r>
            <a:r>
              <a:rPr lang="en-US" altLang="ko-KR" sz="1200" kern="1200" dirty="0" smtClean="0">
                <a:solidFill>
                  <a:schemeClr val="tx1"/>
                </a:solidFill>
                <a:latin typeface="+mn-lt"/>
                <a:ea typeface="+mn-ea"/>
                <a:cs typeface="+mn-cs"/>
              </a:rPr>
              <a:t>in 2009. Statistics Korea, </a:t>
            </a:r>
            <a:r>
              <a:rPr lang="en-US" altLang="ko-KR" sz="1200" kern="1200" dirty="0" err="1" smtClean="0">
                <a:solidFill>
                  <a:schemeClr val="tx1"/>
                </a:solidFill>
                <a:latin typeface="+mn-lt"/>
                <a:ea typeface="+mn-ea"/>
                <a:cs typeface="+mn-cs"/>
              </a:rPr>
              <a:t>Daejeon</a:t>
            </a:r>
            <a:r>
              <a:rPr lang="en-US" altLang="ko-KR"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marL="0" marR="0" indent="0" algn="l" defTabSz="914400" rtl="0" eaLnBrk="1" fontAlgn="auto" latinLnBrk="1" hangingPunct="1">
              <a:lnSpc>
                <a:spcPct val="100000"/>
              </a:lnSpc>
              <a:spcBef>
                <a:spcPts val="0"/>
              </a:spcBef>
              <a:spcAft>
                <a:spcPts val="0"/>
              </a:spcAft>
              <a:buClrTx/>
              <a:buSzTx/>
              <a:buFontTx/>
              <a:buNone/>
              <a:tabLst/>
              <a:defRPr/>
            </a:pPr>
            <a:r>
              <a:rPr lang="en-US" altLang="ko-KR" dirty="0" smtClean="0"/>
              <a:t>analyzing the raw data on causes of death provided annually by Statistics Korea (Statistics Korea, 2017), and the trends in suicide according to motive were evaluated by referring to internal data from the National Police Agency</a:t>
            </a:r>
            <a:endParaRPr lang="en-US" sz="1200" kern="1200" dirty="0" smtClean="0">
              <a:solidFill>
                <a:schemeClr val="tx1"/>
              </a:solidFill>
              <a:latin typeface="+mn-lt"/>
              <a:ea typeface="+mn-ea"/>
              <a:cs typeface="+mn-cs"/>
            </a:endParaRPr>
          </a:p>
          <a:p>
            <a:pPr marL="0" marR="0" indent="0" algn="l" defTabSz="914400" rtl="0" eaLnBrk="1" fontAlgn="auto" latinLnBrk="1" hangingPunct="1">
              <a:lnSpc>
                <a:spcPct val="100000"/>
              </a:lnSpc>
              <a:spcBef>
                <a:spcPts val="0"/>
              </a:spcBef>
              <a:spcAft>
                <a:spcPts val="0"/>
              </a:spcAft>
              <a:buClrTx/>
              <a:buSzTx/>
              <a:buFontTx/>
              <a:buNone/>
              <a:tabLst/>
              <a:defRPr/>
            </a:pPr>
            <a:r>
              <a:rPr lang="en-US" altLang="ko-KR" dirty="0" smtClean="0"/>
              <a:t>The suicide rate according to gender in 2016 was established at 36.2% for males and 15.0% for - 2 - females, such that the suicide rate of males was higher by a factor of approximately 2.4. The suicide rate according to gender was thus overall higher in males than in females.</a:t>
            </a:r>
            <a:endParaRPr lang="ko-KR" altLang="en-US" sz="1200" kern="1200" dirty="0" smtClean="0">
              <a:solidFill>
                <a:schemeClr val="tx1"/>
              </a:solidFill>
              <a:latin typeface="+mn-lt"/>
              <a:ea typeface="+mn-ea"/>
              <a:cs typeface="+mn-cs"/>
            </a:endParaRPr>
          </a:p>
        </p:txBody>
      </p:sp>
      <p:sp>
        <p:nvSpPr>
          <p:cNvPr id="4" name="슬라이드 번호 개체 틀 3"/>
          <p:cNvSpPr>
            <a:spLocks noGrp="1"/>
          </p:cNvSpPr>
          <p:nvPr>
            <p:ph type="sldNum" sz="quarter" idx="10"/>
          </p:nvPr>
        </p:nvSpPr>
        <p:spPr/>
        <p:txBody>
          <a:bodyPr/>
          <a:lstStyle/>
          <a:p>
            <a:pPr marL="0" marR="0" lvl="0" indent="0" algn="r" defTabSz="914400" rtl="0" eaLnBrk="1" fontAlgn="auto" latinLnBrk="1" hangingPunct="1">
              <a:lnSpc>
                <a:spcPct val="100000"/>
              </a:lnSpc>
              <a:spcBef>
                <a:spcPts val="0"/>
              </a:spcBef>
              <a:spcAft>
                <a:spcPts val="0"/>
              </a:spcAft>
              <a:buClrTx/>
              <a:buSzTx/>
              <a:buFontTx/>
              <a:buNone/>
              <a:tabLst/>
              <a:defRPr/>
            </a:pPr>
            <a:fld id="{C8895414-BCD5-4EA7-A357-307250EAF316}" type="slidenum">
              <a:rPr kumimoji="0" lang="ko-KR" altLang="en-US" sz="1200" b="0" i="0" u="none" strike="noStrike" kern="1200" cap="none" spc="0" normalizeH="0" baseline="0" noProof="0" smtClean="0">
                <a:ln>
                  <a:noFill/>
                </a:ln>
                <a:solidFill>
                  <a:prstClr val="black"/>
                </a:solidFill>
                <a:effectLst/>
                <a:uLnTx/>
                <a:uFillTx/>
                <a:latin typeface="맑은 고딕" panose="020F0502020204030204"/>
                <a:ea typeface="맑은 고딕" panose="020B0503020000020004" pitchFamily="34" charset="-127"/>
                <a:cs typeface="+mn-cs"/>
              </a:rPr>
              <a:pPr marL="0" marR="0" lvl="0" indent="0" algn="r" defTabSz="914400" rtl="0" eaLnBrk="1" fontAlgn="auto" latinLnBrk="1" hangingPunct="1">
                <a:lnSpc>
                  <a:spcPct val="100000"/>
                </a:lnSpc>
                <a:spcBef>
                  <a:spcPts val="0"/>
                </a:spcBef>
                <a:spcAft>
                  <a:spcPts val="0"/>
                </a:spcAft>
                <a:buClrTx/>
                <a:buSzTx/>
                <a:buFontTx/>
                <a:buNone/>
                <a:tabLst/>
                <a:defRPr/>
              </a:pPr>
              <a:t>61</a:t>
            </a:fld>
            <a:endParaRPr kumimoji="0" lang="ko-KR" altLang="en-US" sz="1200" b="0" i="0" u="none" strike="noStrike" kern="1200" cap="none" spc="0" normalizeH="0" baseline="0" noProof="0">
              <a:ln>
                <a:noFill/>
              </a:ln>
              <a:solidFill>
                <a:prstClr val="black"/>
              </a:solidFill>
              <a:effectLst/>
              <a:uLnTx/>
              <a:uFillTx/>
              <a:latin typeface="맑은 고딕" panose="020F0502020204030204"/>
              <a:ea typeface="맑은 고딕" panose="020B0503020000020004" pitchFamily="34" charset="-127"/>
              <a:cs typeface="+mn-cs"/>
            </a:endParaRPr>
          </a:p>
        </p:txBody>
      </p:sp>
    </p:spTree>
    <p:extLst>
      <p:ext uri="{BB962C8B-B14F-4D97-AF65-F5344CB8AC3E}">
        <p14:creationId xmlns:p14="http://schemas.microsoft.com/office/powerpoint/2010/main" val="63444009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smtClean="0"/>
              <a:t>[Source: National Statistical Office, 2012-2016 Cause of Death Statistics]</a:t>
            </a:r>
          </a:p>
          <a:p>
            <a:r>
              <a:rPr lang="en-US" altLang="ko-KR" dirty="0" smtClean="0"/>
              <a:t>Although the suicide rate according to each age group demonstrates a decreasing trend overall, only the rates for teens and individuals in their 20's have narrowly increased, which suggests that future trends must be observed and appropriate </a:t>
            </a:r>
            <a:r>
              <a:rPr lang="en-US" altLang="ko-KR" dirty="0" err="1" smtClean="0"/>
              <a:t>inte</a:t>
            </a:r>
            <a:endParaRPr lang="en-US" altLang="ko-KR" dirty="0" smtClean="0"/>
          </a:p>
          <a:p>
            <a:r>
              <a:rPr lang="en-US" altLang="ko-KR" dirty="0" smtClean="0"/>
              <a:t>Although the number of teen suicides is not as high as adult suicides, this rate cannot be disregarded. Additionally, considering that the adolescent stage is an important phase in development, the implications of such a rate are quite significant. In the case of the suicide rate among the elderly, the declining tendency suggests that policies implemented that aimed to achieve suicide prevention are starting to show results. Nevertheless, the suicide rate among the elderly is still significantly high in comparison with that of other countries, indicating that policies for elderly subjects must be further enforced. This implies that effective projects among existing polices for prevention of elderly suicides must be continued and, more importantly, a rather radical resolution method must also be </a:t>
            </a:r>
            <a:r>
              <a:rPr lang="en-US" altLang="ko-KR" dirty="0" err="1" smtClean="0"/>
              <a:t>prepared.rventions</a:t>
            </a:r>
            <a:r>
              <a:rPr lang="en-US" altLang="ko-KR" dirty="0" smtClean="0"/>
              <a:t> made. </a:t>
            </a:r>
            <a:endParaRPr lang="ko-KR" altLang="en-US" dirty="0"/>
          </a:p>
        </p:txBody>
      </p:sp>
      <p:sp>
        <p:nvSpPr>
          <p:cNvPr id="4" name="슬라이드 번호 개체 틀 3"/>
          <p:cNvSpPr>
            <a:spLocks noGrp="1"/>
          </p:cNvSpPr>
          <p:nvPr>
            <p:ph type="sldNum" sz="quarter" idx="10"/>
          </p:nvPr>
        </p:nvSpPr>
        <p:spPr/>
        <p:txBody>
          <a:bodyPr/>
          <a:lstStyle/>
          <a:p>
            <a:pPr marL="0" marR="0" lvl="0" indent="0" algn="r" defTabSz="914400" rtl="0" eaLnBrk="1" fontAlgn="auto" latinLnBrk="1" hangingPunct="1">
              <a:lnSpc>
                <a:spcPct val="100000"/>
              </a:lnSpc>
              <a:spcBef>
                <a:spcPts val="0"/>
              </a:spcBef>
              <a:spcAft>
                <a:spcPts val="0"/>
              </a:spcAft>
              <a:buClrTx/>
              <a:buSzTx/>
              <a:buFontTx/>
              <a:buNone/>
              <a:tabLst/>
              <a:defRPr/>
            </a:pPr>
            <a:fld id="{88A657CE-0C76-428B-AFB2-E377BA717C97}" type="slidenum">
              <a:rPr kumimoji="0" lang="ko-KR" altLang="en-US" sz="1200" b="0" i="0" u="none" strike="noStrike" kern="1200" cap="none" spc="0" normalizeH="0" baseline="0" noProof="0" smtClean="0">
                <a:ln>
                  <a:noFill/>
                </a:ln>
                <a:solidFill>
                  <a:prstClr val="black"/>
                </a:solidFill>
                <a:effectLst/>
                <a:uLnTx/>
                <a:uFillTx/>
                <a:latin typeface="맑은 고딕" panose="020F0502020204030204"/>
                <a:ea typeface="맑은 고딕" panose="020B0503020000020004" pitchFamily="34" charset="-127"/>
                <a:cs typeface="+mn-cs"/>
              </a:rPr>
              <a:pPr marL="0" marR="0" lvl="0" indent="0" algn="r" defTabSz="914400" rtl="0" eaLnBrk="1" fontAlgn="auto" latinLnBrk="1" hangingPunct="1">
                <a:lnSpc>
                  <a:spcPct val="100000"/>
                </a:lnSpc>
                <a:spcBef>
                  <a:spcPts val="0"/>
                </a:spcBef>
                <a:spcAft>
                  <a:spcPts val="0"/>
                </a:spcAft>
                <a:buClrTx/>
                <a:buSzTx/>
                <a:buFontTx/>
                <a:buNone/>
                <a:tabLst/>
                <a:defRPr/>
              </a:pPr>
              <a:t>62</a:t>
            </a:fld>
            <a:endParaRPr kumimoji="0" lang="ko-KR" altLang="en-US" sz="1200" b="0" i="0" u="none" strike="noStrike" kern="1200" cap="none" spc="0" normalizeH="0" baseline="0" noProof="0">
              <a:ln>
                <a:noFill/>
              </a:ln>
              <a:solidFill>
                <a:prstClr val="black"/>
              </a:solidFill>
              <a:effectLst/>
              <a:uLnTx/>
              <a:uFillTx/>
              <a:latin typeface="맑은 고딕" panose="020F0502020204030204"/>
              <a:ea typeface="맑은 고딕" panose="020B0503020000020004" pitchFamily="34" charset="-127"/>
              <a:cs typeface="+mn-cs"/>
            </a:endParaRPr>
          </a:p>
        </p:txBody>
      </p:sp>
    </p:spTree>
    <p:extLst>
      <p:ext uri="{BB962C8B-B14F-4D97-AF65-F5344CB8AC3E}">
        <p14:creationId xmlns:p14="http://schemas.microsoft.com/office/powerpoint/2010/main" val="215307501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smtClean="0"/>
              <a:t>the occupation group with the highest number of deaths by suicide in 2016 was workers in service and sales (10.5%), followed by workers engaged in simple labor (6.3%), and fishery workers, experts, and associated workers (5.2%). Workers in service and sales accounted for the highest percentage since 2012, and while workers engaged in simple labor accounted for the 4th highest in 2012, that proportion gradually increased, resulting in the 2nd highest proportion after 2014. The proportion of fishery workers decreased after 2012, but increased to the 3rd highest after 2014. The proportion of experts and associated workers gradually increased from 2012 and recorded the 3rd highest proportion in 2016. Although the proportion accounted for by workers engaged in simple labor as well as by experts and associated workers is quite small, its proportion is increasing each year, suggesting that the corresponding trend must be further monitored</a:t>
            </a:r>
            <a:endParaRPr lang="ko-KR" altLang="en-US" dirty="0"/>
          </a:p>
        </p:txBody>
      </p:sp>
      <p:sp>
        <p:nvSpPr>
          <p:cNvPr id="4" name="슬라이드 번호 개체 틀 3"/>
          <p:cNvSpPr>
            <a:spLocks noGrp="1"/>
          </p:cNvSpPr>
          <p:nvPr>
            <p:ph type="sldNum" sz="quarter" idx="10"/>
          </p:nvPr>
        </p:nvSpPr>
        <p:spPr/>
        <p:txBody>
          <a:bodyPr/>
          <a:lstStyle/>
          <a:p>
            <a:pPr marL="0" marR="0" lvl="0" indent="0" algn="r" defTabSz="914400" rtl="0" eaLnBrk="1" fontAlgn="auto" latinLnBrk="1" hangingPunct="1">
              <a:lnSpc>
                <a:spcPct val="100000"/>
              </a:lnSpc>
              <a:spcBef>
                <a:spcPts val="0"/>
              </a:spcBef>
              <a:spcAft>
                <a:spcPts val="0"/>
              </a:spcAft>
              <a:buClrTx/>
              <a:buSzTx/>
              <a:buFontTx/>
              <a:buNone/>
              <a:tabLst/>
              <a:defRPr/>
            </a:pPr>
            <a:fld id="{88A657CE-0C76-428B-AFB2-E377BA717C97}" type="slidenum">
              <a:rPr kumimoji="0" lang="ko-KR" altLang="en-US" sz="1200" b="0" i="0" u="none" strike="noStrike" kern="1200" cap="none" spc="0" normalizeH="0" baseline="0" noProof="0" smtClean="0">
                <a:ln>
                  <a:noFill/>
                </a:ln>
                <a:solidFill>
                  <a:prstClr val="black"/>
                </a:solidFill>
                <a:effectLst/>
                <a:uLnTx/>
                <a:uFillTx/>
                <a:latin typeface="맑은 고딕" panose="020F0502020204030204"/>
                <a:ea typeface="맑은 고딕" panose="020B0503020000020004" pitchFamily="34" charset="-127"/>
                <a:cs typeface="+mn-cs"/>
              </a:rPr>
              <a:pPr marL="0" marR="0" lvl="0" indent="0" algn="r" defTabSz="914400" rtl="0" eaLnBrk="1" fontAlgn="auto" latinLnBrk="1" hangingPunct="1">
                <a:lnSpc>
                  <a:spcPct val="100000"/>
                </a:lnSpc>
                <a:spcBef>
                  <a:spcPts val="0"/>
                </a:spcBef>
                <a:spcAft>
                  <a:spcPts val="0"/>
                </a:spcAft>
                <a:buClrTx/>
                <a:buSzTx/>
                <a:buFontTx/>
                <a:buNone/>
                <a:tabLst/>
                <a:defRPr/>
              </a:pPr>
              <a:t>66</a:t>
            </a:fld>
            <a:endParaRPr kumimoji="0" lang="ko-KR" altLang="en-US" sz="1200" b="0" i="0" u="none" strike="noStrike" kern="1200" cap="none" spc="0" normalizeH="0" baseline="0" noProof="0">
              <a:ln>
                <a:noFill/>
              </a:ln>
              <a:solidFill>
                <a:prstClr val="black"/>
              </a:solidFill>
              <a:effectLst/>
              <a:uLnTx/>
              <a:uFillTx/>
              <a:latin typeface="맑은 고딕" panose="020F0502020204030204"/>
              <a:ea typeface="맑은 고딕" panose="020B0503020000020004" pitchFamily="34" charset="-127"/>
              <a:cs typeface="+mn-cs"/>
            </a:endParaRPr>
          </a:p>
        </p:txBody>
      </p:sp>
    </p:spTree>
    <p:extLst>
      <p:ext uri="{BB962C8B-B14F-4D97-AF65-F5344CB8AC3E}">
        <p14:creationId xmlns:p14="http://schemas.microsoft.com/office/powerpoint/2010/main" val="370141114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Shape 396"/>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1" hangingPunct="1">
              <a:lnSpc>
                <a:spcPct val="100000"/>
              </a:lnSpc>
              <a:spcBef>
                <a:spcPts val="0"/>
              </a:spcBef>
              <a:spcAft>
                <a:spcPts val="0"/>
              </a:spcAft>
              <a:buClr>
                <a:prstClr val="black"/>
              </a:buClr>
              <a:buSzPts val="1200"/>
              <a:buFont typeface="Arial"/>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Arial"/>
                <a:ea typeface="Arial"/>
                <a:cs typeface="Arial"/>
                <a:sym typeface="Arial"/>
              </a:rPr>
              <a:pPr marL="0" marR="0" lvl="0" indent="0" algn="r" defTabSz="914400" rtl="0" eaLnBrk="1" fontAlgn="auto" latinLnBrk="1" hangingPunct="1">
                <a:lnSpc>
                  <a:spcPct val="100000"/>
                </a:lnSpc>
                <a:spcBef>
                  <a:spcPts val="0"/>
                </a:spcBef>
                <a:spcAft>
                  <a:spcPts val="0"/>
                </a:spcAft>
                <a:buClr>
                  <a:prstClr val="black"/>
                </a:buClr>
                <a:buSzPts val="1200"/>
                <a:buFont typeface="Arial"/>
                <a:buNone/>
                <a:tabLst/>
                <a:defRPr/>
              </a:pPr>
              <a:t>68</a:t>
            </a:fld>
            <a:endParaRPr kumimoji="0" sz="1200" b="0" i="0" u="none" strike="noStrike" kern="1200" cap="none" spc="0" normalizeH="0" baseline="0" noProof="0">
              <a:ln>
                <a:noFill/>
              </a:ln>
              <a:solidFill>
                <a:prstClr val="black"/>
              </a:solidFill>
              <a:effectLst/>
              <a:uLnTx/>
              <a:uFillTx/>
              <a:latin typeface="Arial"/>
              <a:ea typeface="Arial"/>
              <a:cs typeface="Arial"/>
              <a:sym typeface="Arial"/>
            </a:endParaRPr>
          </a:p>
        </p:txBody>
      </p:sp>
      <p:sp>
        <p:nvSpPr>
          <p:cNvPr id="397" name="Shape 397"/>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med" len="med"/>
            <a:tailEnd type="none" w="med" len="med"/>
          </a:ln>
        </p:spPr>
      </p:sp>
      <p:sp>
        <p:nvSpPr>
          <p:cNvPr id="398" name="Shape 398"/>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400"/>
              <a:buFont typeface="Arial"/>
              <a:buNone/>
            </a:pPr>
            <a:r>
              <a:rPr lang="en-US" sz="1200" b="0" i="0" u="none" strike="noStrike" cap="none">
                <a:solidFill>
                  <a:schemeClr val="dk1"/>
                </a:solidFill>
                <a:latin typeface="Arial"/>
                <a:ea typeface="Arial"/>
                <a:cs typeface="Arial"/>
                <a:sym typeface="Arial"/>
              </a:rPr>
              <a:t>This table shows each psychiatric disorder and utilization rate of mental health services.</a:t>
            </a:r>
            <a:endParaRPr sz="12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ts val="1400"/>
              <a:buFont typeface="Arial"/>
              <a:buNone/>
            </a:pPr>
            <a:r>
              <a:rPr lang="en-US" sz="1200" b="0" i="0" u="none" strike="noStrike" cap="none">
                <a:solidFill>
                  <a:schemeClr val="dk1"/>
                </a:solidFill>
                <a:latin typeface="Arial"/>
                <a:ea typeface="Arial"/>
                <a:cs typeface="Arial"/>
                <a:sym typeface="Arial"/>
              </a:rPr>
              <a:t>Depressive disorder includes MDD and dysthymic disorder.</a:t>
            </a:r>
            <a:endParaRPr sz="12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ts val="1400"/>
              <a:buFont typeface="Arial"/>
              <a:buNone/>
            </a:pPr>
            <a:r>
              <a:rPr lang="en-US" sz="1200" b="0" i="0" u="none" strike="noStrike" cap="none">
                <a:solidFill>
                  <a:schemeClr val="dk1"/>
                </a:solidFill>
                <a:latin typeface="Arial"/>
                <a:ea typeface="Arial"/>
                <a:cs typeface="Arial"/>
                <a:sym typeface="Arial"/>
              </a:rPr>
              <a:t>Look at the line of depressive disorder and the bottom line, whole psychiatric disorder.</a:t>
            </a:r>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7938192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Shape 423"/>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400"/>
              <a:buFont typeface="Arial"/>
              <a:buNone/>
            </a:pPr>
            <a:endParaRPr sz="1200" b="0" i="0" u="none" strike="noStrike" cap="none">
              <a:solidFill>
                <a:schemeClr val="dk1"/>
              </a:solidFill>
              <a:latin typeface="Arial"/>
              <a:ea typeface="Arial"/>
              <a:cs typeface="Arial"/>
              <a:sym typeface="Arial"/>
            </a:endParaRPr>
          </a:p>
        </p:txBody>
      </p:sp>
      <p:sp>
        <p:nvSpPr>
          <p:cNvPr id="424" name="Shape 424"/>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36866154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1" hangingPunct="1">
              <a:lnSpc>
                <a:spcPct val="100000"/>
              </a:lnSpc>
              <a:spcBef>
                <a:spcPct val="0"/>
              </a:spcBef>
              <a:spcAft>
                <a:spcPts val="0"/>
              </a:spcAft>
              <a:buClrTx/>
              <a:buSzTx/>
              <a:buFontTx/>
              <a:buNone/>
              <a:tabLst/>
              <a:defRPr/>
            </a:pPr>
            <a:fld id="{1CD47E03-D02E-4223-9E93-43F796144FD7}" type="slidenum">
              <a:rPr kumimoji="0" lang="en-US" altLang="ko-KR" sz="12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34" charset="-127"/>
                <a:cs typeface="+mn-cs"/>
              </a:rPr>
              <a:pPr marL="0" marR="0" lvl="0" indent="0" algn="r" defTabSz="914400" rtl="0" eaLnBrk="1" fontAlgn="auto" latinLnBrk="1" hangingPunct="1">
                <a:lnSpc>
                  <a:spcPct val="100000"/>
                </a:lnSpc>
                <a:spcBef>
                  <a:spcPct val="0"/>
                </a:spcBef>
                <a:spcAft>
                  <a:spcPts val="0"/>
                </a:spcAft>
                <a:buClrTx/>
                <a:buSzTx/>
                <a:buFontTx/>
                <a:buNone/>
                <a:tabLst/>
                <a:defRPr/>
              </a:pPr>
              <a:t>71</a:t>
            </a:fld>
            <a:endParaRPr kumimoji="0" lang="en-US" altLang="ko-KR" sz="12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34" charset="-127"/>
              <a:cs typeface="+mn-cs"/>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ko-KR" smtClean="0"/>
          </a:p>
        </p:txBody>
      </p:sp>
    </p:spTree>
    <p:extLst>
      <p:ext uri="{BB962C8B-B14F-4D97-AF65-F5344CB8AC3E}">
        <p14:creationId xmlns:p14="http://schemas.microsoft.com/office/powerpoint/2010/main" val="202362260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1" hangingPunct="1">
              <a:lnSpc>
                <a:spcPct val="100000"/>
              </a:lnSpc>
              <a:spcBef>
                <a:spcPct val="0"/>
              </a:spcBef>
              <a:spcAft>
                <a:spcPts val="0"/>
              </a:spcAft>
              <a:buClrTx/>
              <a:buSzTx/>
              <a:buFontTx/>
              <a:buNone/>
              <a:tabLst/>
              <a:defRPr/>
            </a:pPr>
            <a:fld id="{690FB832-0D5F-4375-B0DB-7DC41F32F04F}" type="slidenum">
              <a:rPr kumimoji="0" lang="en-US" altLang="ko-KR" sz="12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34" charset="-127"/>
                <a:cs typeface="+mn-cs"/>
              </a:rPr>
              <a:pPr marL="0" marR="0" lvl="0" indent="0" algn="r" defTabSz="914400" rtl="0" eaLnBrk="1" fontAlgn="auto" latinLnBrk="1" hangingPunct="1">
                <a:lnSpc>
                  <a:spcPct val="100000"/>
                </a:lnSpc>
                <a:spcBef>
                  <a:spcPct val="0"/>
                </a:spcBef>
                <a:spcAft>
                  <a:spcPts val="0"/>
                </a:spcAft>
                <a:buClrTx/>
                <a:buSzTx/>
                <a:buFontTx/>
                <a:buNone/>
                <a:tabLst/>
                <a:defRPr/>
              </a:pPr>
              <a:t>72</a:t>
            </a:fld>
            <a:endParaRPr kumimoji="0" lang="en-US" altLang="ko-KR" sz="12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34" charset="-127"/>
              <a:cs typeface="+mn-cs"/>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ko-KR" smtClean="0"/>
          </a:p>
        </p:txBody>
      </p:sp>
    </p:spTree>
    <p:extLst>
      <p:ext uri="{BB962C8B-B14F-4D97-AF65-F5344CB8AC3E}">
        <p14:creationId xmlns:p14="http://schemas.microsoft.com/office/powerpoint/2010/main" val="212868685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Shape 376"/>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med" len="med"/>
            <a:tailEnd type="none" w="med" len="med"/>
          </a:ln>
        </p:spPr>
      </p:sp>
      <p:sp>
        <p:nvSpPr>
          <p:cNvPr id="377" name="Shape 377"/>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400"/>
              <a:buFont typeface="Arial"/>
              <a:buNone/>
            </a:pPr>
            <a:endParaRPr sz="1200" b="0" i="0" u="none" strike="noStrike" cap="none">
              <a:solidFill>
                <a:schemeClr val="dk1"/>
              </a:solidFill>
              <a:latin typeface="Arial"/>
              <a:ea typeface="Arial"/>
              <a:cs typeface="Arial"/>
              <a:sym typeface="Arial"/>
            </a:endParaRPr>
          </a:p>
        </p:txBody>
      </p:sp>
      <p:sp>
        <p:nvSpPr>
          <p:cNvPr id="378" name="Shape 378"/>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1" hangingPunct="1">
              <a:lnSpc>
                <a:spcPct val="100000"/>
              </a:lnSpc>
              <a:spcBef>
                <a:spcPts val="0"/>
              </a:spcBef>
              <a:spcAft>
                <a:spcPts val="0"/>
              </a:spcAft>
              <a:buClr>
                <a:prstClr val="black"/>
              </a:buClr>
              <a:buSzPts val="1200"/>
              <a:buFont typeface="Arial"/>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Arial"/>
                <a:ea typeface="Arial"/>
                <a:cs typeface="Arial"/>
                <a:sym typeface="Arial"/>
              </a:rPr>
              <a:pPr marL="0" marR="0" lvl="0" indent="0" algn="r" defTabSz="914400" rtl="0" eaLnBrk="1" fontAlgn="auto" latinLnBrk="1" hangingPunct="1">
                <a:lnSpc>
                  <a:spcPct val="100000"/>
                </a:lnSpc>
                <a:spcBef>
                  <a:spcPts val="0"/>
                </a:spcBef>
                <a:spcAft>
                  <a:spcPts val="0"/>
                </a:spcAft>
                <a:buClr>
                  <a:prstClr val="black"/>
                </a:buClr>
                <a:buSzPts val="1200"/>
                <a:buFont typeface="Arial"/>
                <a:buNone/>
                <a:tabLst/>
                <a:defRPr/>
              </a:pPr>
              <a:t>74</a:t>
            </a:fld>
            <a:endParaRPr kumimoji="0" sz="1200" b="0" i="0" u="none" strike="noStrike" kern="1200" cap="none" spc="0" normalizeH="0" baseline="0" noProof="0">
              <a:ln>
                <a:noFill/>
              </a:ln>
              <a:solidFill>
                <a:prstClr val="black"/>
              </a:solidFill>
              <a:effectLst/>
              <a:uLnTx/>
              <a:uFillTx/>
              <a:latin typeface="Arial"/>
              <a:ea typeface="Arial"/>
              <a:cs typeface="Arial"/>
              <a:sym typeface="Arial"/>
            </a:endParaRPr>
          </a:p>
        </p:txBody>
      </p:sp>
    </p:spTree>
    <p:extLst>
      <p:ext uri="{BB962C8B-B14F-4D97-AF65-F5344CB8AC3E}">
        <p14:creationId xmlns:p14="http://schemas.microsoft.com/office/powerpoint/2010/main" val="115630859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25074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9730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1865197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タイトル（中央）">
    <p:spTree>
      <p:nvGrpSpPr>
        <p:cNvPr id="1" name=""/>
        <p:cNvGrpSpPr/>
        <p:nvPr/>
      </p:nvGrpSpPr>
      <p:grpSpPr>
        <a:xfrm>
          <a:off x="0" y="0"/>
          <a:ext cx="0" cy="0"/>
          <a:chOff x="0" y="0"/>
          <a:chExt cx="0" cy="0"/>
        </a:xfrm>
      </p:grpSpPr>
      <p:sp>
        <p:nvSpPr>
          <p:cNvPr id="31" name="タイトルテキスト"/>
          <p:cNvSpPr txBox="1">
            <a:spLocks noGrp="1"/>
          </p:cNvSpPr>
          <p:nvPr>
            <p:ph type="title"/>
          </p:nvPr>
        </p:nvSpPr>
        <p:spPr>
          <a:xfrm>
            <a:off x="892969" y="2268141"/>
            <a:ext cx="7358063" cy="2321719"/>
          </a:xfrm>
          <a:prstGeom prst="rect">
            <a:avLst/>
          </a:prstGeom>
        </p:spPr>
        <p:txBody>
          <a:bodyPr/>
          <a:lstStyle/>
          <a:p>
            <a:r>
              <a:t>タイトルテキスト</a:t>
            </a:r>
          </a:p>
        </p:txBody>
      </p:sp>
      <p:sp>
        <p:nvSpPr>
          <p:cNvPr id="32"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4" name="Picture 2">
            <a:extLst>
              <a:ext uri="{FF2B5EF4-FFF2-40B4-BE49-F238E27FC236}">
                <a16:creationId xmlns:a16="http://schemas.microsoft.com/office/drawing/2014/main" id="{1ED130B8-99F3-4532-AFA1-884BC009BB6A}"/>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949287" y="0"/>
            <a:ext cx="1194713" cy="1151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10" descr="Picture 10">
            <a:extLst>
              <a:ext uri="{FF2B5EF4-FFF2-40B4-BE49-F238E27FC236}">
                <a16:creationId xmlns:a16="http://schemas.microsoft.com/office/drawing/2014/main" id="{BAF4DF1E-8A46-4339-ADE5-920F702C11B8}"/>
              </a:ext>
            </a:extLst>
          </p:cNvPr>
          <p:cNvPicPr>
            <a:picLocks noChangeAspect="1"/>
          </p:cNvPicPr>
          <p:nvPr userDrawn="1"/>
        </p:nvPicPr>
        <p:blipFill>
          <a:blip r:embed="rId3">
            <a:extLst/>
          </a:blip>
          <a:stretch>
            <a:fillRect/>
          </a:stretch>
        </p:blipFill>
        <p:spPr>
          <a:xfrm>
            <a:off x="17083" y="6600"/>
            <a:ext cx="1199366" cy="652935"/>
          </a:xfrm>
          <a:prstGeom prst="rect">
            <a:avLst/>
          </a:prstGeom>
          <a:ln w="12700">
            <a:miter lim="400000"/>
          </a:ln>
        </p:spPr>
      </p:pic>
    </p:spTree>
    <p:extLst>
      <p:ext uri="{BB962C8B-B14F-4D97-AF65-F5344CB8AC3E}">
        <p14:creationId xmlns:p14="http://schemas.microsoft.com/office/powerpoint/2010/main" val="1772141110"/>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11"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64119368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8544936-6D06-4F61-A2CD-1C350CBEFC04}"/>
              </a:ext>
            </a:extLst>
          </p:cNvPr>
          <p:cNvSpPr>
            <a:spLocks noGrp="1"/>
          </p:cNvSpPr>
          <p:nvPr>
            <p:ph type="title"/>
          </p:nvPr>
        </p:nvSpPr>
        <p:spPr/>
        <p:txBody>
          <a:bodyPr/>
          <a:lstStyle/>
          <a:p>
            <a:r>
              <a:rPr lang="ja-JP" altLang="en-US"/>
              <a:t>マスター タイトルの書式設定</a:t>
            </a:r>
            <a:endParaRPr lang="en-US"/>
          </a:p>
        </p:txBody>
      </p:sp>
      <p:sp>
        <p:nvSpPr>
          <p:cNvPr id="3" name="縦書きテキスト プレースホルダー 2">
            <a:extLst>
              <a:ext uri="{FF2B5EF4-FFF2-40B4-BE49-F238E27FC236}">
                <a16:creationId xmlns:a16="http://schemas.microsoft.com/office/drawing/2014/main" id="{CB4532DA-2109-4800-A1E1-22F3D5F300DD}"/>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57666DC6-E92C-4763-9ECC-61065E2669D6}"/>
              </a:ext>
            </a:extLst>
          </p:cNvPr>
          <p:cNvSpPr>
            <a:spLocks noGrp="1"/>
          </p:cNvSpPr>
          <p:nvPr>
            <p:ph type="dt" sz="half" idx="10"/>
          </p:nvPr>
        </p:nvSpPr>
        <p:spPr/>
        <p:txBody>
          <a:bodyPr/>
          <a:lstStyle/>
          <a:p>
            <a:fld id="{F43D333A-3FDA-4B43-B23C-A065F15CDC4A}" type="datetimeFigureOut">
              <a:rPr lang="en-US" smtClean="0"/>
              <a:t>10/16/2018</a:t>
            </a:fld>
            <a:endParaRPr lang="en-US"/>
          </a:p>
        </p:txBody>
      </p:sp>
      <p:sp>
        <p:nvSpPr>
          <p:cNvPr id="5" name="フッター プレースホルダー 4">
            <a:extLst>
              <a:ext uri="{FF2B5EF4-FFF2-40B4-BE49-F238E27FC236}">
                <a16:creationId xmlns:a16="http://schemas.microsoft.com/office/drawing/2014/main" id="{48CF2601-7EEC-46C3-8967-E1CA1637D64C}"/>
              </a:ext>
            </a:extLst>
          </p:cNvPr>
          <p:cNvSpPr>
            <a:spLocks noGrp="1"/>
          </p:cNvSpPr>
          <p:nvPr>
            <p:ph type="ftr" sz="quarter" idx="11"/>
          </p:nvPr>
        </p:nvSpPr>
        <p:spPr/>
        <p:txBody>
          <a:bodyPr/>
          <a:lstStyle/>
          <a:p>
            <a:endParaRPr lang="en-US"/>
          </a:p>
        </p:txBody>
      </p:sp>
      <p:sp>
        <p:nvSpPr>
          <p:cNvPr id="6" name="スライド番号プレースホルダー 5">
            <a:extLst>
              <a:ext uri="{FF2B5EF4-FFF2-40B4-BE49-F238E27FC236}">
                <a16:creationId xmlns:a16="http://schemas.microsoft.com/office/drawing/2014/main" id="{56CFAC28-3618-4B90-9A70-15EA92893C32}"/>
              </a:ext>
            </a:extLst>
          </p:cNvPr>
          <p:cNvSpPr>
            <a:spLocks noGrp="1"/>
          </p:cNvSpPr>
          <p:nvPr>
            <p:ph type="sldNum" sz="quarter" idx="12"/>
          </p:nvPr>
        </p:nvSpPr>
        <p:spPr/>
        <p:txBody>
          <a:bodyPr/>
          <a:lstStyle/>
          <a:p>
            <a:fld id="{86CB4B4D-7CA3-9044-876B-883B54F8677D}" type="slidenum">
              <a:rPr lang="en-US" smtClean="0"/>
              <a:t>‹#›</a:t>
            </a:fld>
            <a:endParaRPr lang="en-US"/>
          </a:p>
        </p:txBody>
      </p:sp>
    </p:spTree>
    <p:extLst>
      <p:ext uri="{BB962C8B-B14F-4D97-AF65-F5344CB8AC3E}">
        <p14:creationId xmlns:p14="http://schemas.microsoft.com/office/powerpoint/2010/main" val="3300045220"/>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pic>
        <p:nvPicPr>
          <p:cNvPr id="7" name="그림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251831" cy="6858000"/>
          </a:xfrm>
          <a:prstGeom prst="rect">
            <a:avLst/>
          </a:prstGeom>
        </p:spPr>
      </p:pic>
      <p:sp>
        <p:nvSpPr>
          <p:cNvPr id="2" name="제목 1"/>
          <p:cNvSpPr>
            <a:spLocks noGrp="1"/>
          </p:cNvSpPr>
          <p:nvPr>
            <p:ph type="ctrTitle"/>
          </p:nvPr>
        </p:nvSpPr>
        <p:spPr>
          <a:xfrm>
            <a:off x="1143000" y="1122363"/>
            <a:ext cx="6858000" cy="2387600"/>
          </a:xfrm>
        </p:spPr>
        <p:txBody>
          <a:bodyPr anchor="b"/>
          <a:lstStyle>
            <a:lvl1pPr algn="ctr">
              <a:defRPr sz="4500"/>
            </a:lvl1pPr>
          </a:lstStyle>
          <a:p>
            <a:r>
              <a:rPr lang="ko-KR" altLang="en-US" smtClean="0"/>
              <a:t>마스터 제목 스타일 편집</a:t>
            </a:r>
            <a:endParaRPr lang="ko-KR" altLang="en-US"/>
          </a:p>
        </p:txBody>
      </p:sp>
      <p:sp>
        <p:nvSpPr>
          <p:cNvPr id="3" name="부제목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ko-KR" altLang="en-US" smtClean="0"/>
              <a:t>클릭하여 마스터 부제목 스타일 편집</a:t>
            </a:r>
            <a:endParaRPr lang="ko-KR" altLang="en-US"/>
          </a:p>
        </p:txBody>
      </p:sp>
      <p:sp>
        <p:nvSpPr>
          <p:cNvPr id="4" name="날짜 개체 틀 3"/>
          <p:cNvSpPr>
            <a:spLocks noGrp="1"/>
          </p:cNvSpPr>
          <p:nvPr>
            <p:ph type="dt" sz="half" idx="10"/>
          </p:nvPr>
        </p:nvSpPr>
        <p:spPr/>
        <p:txBody>
          <a:bodyPr/>
          <a:lstStyle/>
          <a:p>
            <a:fld id="{05FB3273-8E66-4058-9C32-C3B9C7DB6AB7}" type="datetimeFigureOut">
              <a:rPr lang="ko-KR" altLang="en-US" smtClean="0">
                <a:solidFill>
                  <a:prstClr val="black">
                    <a:tint val="75000"/>
                  </a:prstClr>
                </a:solidFill>
              </a:rPr>
              <a:pPr/>
              <a:t>2018-10-16</a:t>
            </a:fld>
            <a:endParaRPr lang="ko-KR" altLang="en-US">
              <a:solidFill>
                <a:prstClr val="black">
                  <a:tint val="75000"/>
                </a:prstClr>
              </a:solidFill>
            </a:endParaRPr>
          </a:p>
        </p:txBody>
      </p:sp>
      <p:sp>
        <p:nvSpPr>
          <p:cNvPr id="5" name="바닥글 개체 틀 4"/>
          <p:cNvSpPr>
            <a:spLocks noGrp="1"/>
          </p:cNvSpPr>
          <p:nvPr>
            <p:ph type="ftr" sz="quarter" idx="11"/>
          </p:nvPr>
        </p:nvSpPr>
        <p:spPr/>
        <p:txBody>
          <a:bodyPr/>
          <a:lstStyle/>
          <a:p>
            <a:endParaRPr lang="ko-KR" altLang="en-US">
              <a:solidFill>
                <a:prstClr val="black">
                  <a:tint val="75000"/>
                </a:prstClr>
              </a:solidFill>
            </a:endParaRPr>
          </a:p>
        </p:txBody>
      </p:sp>
      <p:sp>
        <p:nvSpPr>
          <p:cNvPr id="6" name="슬라이드 번호 개체 틀 5"/>
          <p:cNvSpPr>
            <a:spLocks noGrp="1"/>
          </p:cNvSpPr>
          <p:nvPr>
            <p:ph type="sldNum" sz="quarter" idx="12"/>
          </p:nvPr>
        </p:nvSpPr>
        <p:spPr/>
        <p:txBody>
          <a:bodyPr/>
          <a:lstStyle/>
          <a:p>
            <a:fld id="{9899C478-44E5-4621-8198-B6DFEDDFD0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2454347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05FB3273-8E66-4058-9C32-C3B9C7DB6AB7}" type="datetimeFigureOut">
              <a:rPr lang="ko-KR" altLang="en-US" smtClean="0">
                <a:solidFill>
                  <a:prstClr val="black">
                    <a:tint val="75000"/>
                  </a:prstClr>
                </a:solidFill>
              </a:rPr>
              <a:pPr/>
              <a:t>2018-10-16</a:t>
            </a:fld>
            <a:endParaRPr lang="ko-KR" altLang="en-US">
              <a:solidFill>
                <a:prstClr val="black">
                  <a:tint val="75000"/>
                </a:prstClr>
              </a:solidFill>
            </a:endParaRPr>
          </a:p>
        </p:txBody>
      </p:sp>
      <p:sp>
        <p:nvSpPr>
          <p:cNvPr id="5" name="바닥글 개체 틀 4"/>
          <p:cNvSpPr>
            <a:spLocks noGrp="1"/>
          </p:cNvSpPr>
          <p:nvPr>
            <p:ph type="ftr" sz="quarter" idx="11"/>
          </p:nvPr>
        </p:nvSpPr>
        <p:spPr/>
        <p:txBody>
          <a:bodyPr/>
          <a:lstStyle/>
          <a:p>
            <a:endParaRPr lang="ko-KR" altLang="en-US">
              <a:solidFill>
                <a:prstClr val="black">
                  <a:tint val="75000"/>
                </a:prstClr>
              </a:solidFill>
            </a:endParaRPr>
          </a:p>
        </p:txBody>
      </p:sp>
      <p:sp>
        <p:nvSpPr>
          <p:cNvPr id="6" name="슬라이드 번호 개체 틀 5"/>
          <p:cNvSpPr>
            <a:spLocks noGrp="1"/>
          </p:cNvSpPr>
          <p:nvPr>
            <p:ph type="sldNum" sz="quarter" idx="12"/>
          </p:nvPr>
        </p:nvSpPr>
        <p:spPr/>
        <p:txBody>
          <a:bodyPr/>
          <a:lstStyle/>
          <a:p>
            <a:fld id="{9899C478-44E5-4621-8198-B6DFEDDFD0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8687270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623888" y="1709739"/>
            <a:ext cx="7886700" cy="2852737"/>
          </a:xfrm>
        </p:spPr>
        <p:txBody>
          <a:bodyPr anchor="b"/>
          <a:lstStyle>
            <a:lvl1pPr>
              <a:defRPr sz="4500"/>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ko-KR" altLang="en-US" smtClean="0"/>
              <a:t>마스터 텍스트 스타일 편집</a:t>
            </a:r>
          </a:p>
        </p:txBody>
      </p:sp>
      <p:sp>
        <p:nvSpPr>
          <p:cNvPr id="4" name="날짜 개체 틀 3"/>
          <p:cNvSpPr>
            <a:spLocks noGrp="1"/>
          </p:cNvSpPr>
          <p:nvPr>
            <p:ph type="dt" sz="half" idx="10"/>
          </p:nvPr>
        </p:nvSpPr>
        <p:spPr/>
        <p:txBody>
          <a:bodyPr/>
          <a:lstStyle/>
          <a:p>
            <a:fld id="{05FB3273-8E66-4058-9C32-C3B9C7DB6AB7}" type="datetimeFigureOut">
              <a:rPr lang="ko-KR" altLang="en-US" smtClean="0">
                <a:solidFill>
                  <a:prstClr val="black">
                    <a:tint val="75000"/>
                  </a:prstClr>
                </a:solidFill>
              </a:rPr>
              <a:pPr/>
              <a:t>2018-10-16</a:t>
            </a:fld>
            <a:endParaRPr lang="ko-KR" altLang="en-US">
              <a:solidFill>
                <a:prstClr val="black">
                  <a:tint val="75000"/>
                </a:prstClr>
              </a:solidFill>
            </a:endParaRPr>
          </a:p>
        </p:txBody>
      </p:sp>
      <p:sp>
        <p:nvSpPr>
          <p:cNvPr id="5" name="바닥글 개체 틀 4"/>
          <p:cNvSpPr>
            <a:spLocks noGrp="1"/>
          </p:cNvSpPr>
          <p:nvPr>
            <p:ph type="ftr" sz="quarter" idx="11"/>
          </p:nvPr>
        </p:nvSpPr>
        <p:spPr/>
        <p:txBody>
          <a:bodyPr/>
          <a:lstStyle/>
          <a:p>
            <a:endParaRPr lang="ko-KR" altLang="en-US">
              <a:solidFill>
                <a:prstClr val="black">
                  <a:tint val="75000"/>
                </a:prstClr>
              </a:solidFill>
            </a:endParaRPr>
          </a:p>
        </p:txBody>
      </p:sp>
      <p:sp>
        <p:nvSpPr>
          <p:cNvPr id="6" name="슬라이드 번호 개체 틀 5"/>
          <p:cNvSpPr>
            <a:spLocks noGrp="1"/>
          </p:cNvSpPr>
          <p:nvPr>
            <p:ph type="sldNum" sz="quarter" idx="12"/>
          </p:nvPr>
        </p:nvSpPr>
        <p:spPr/>
        <p:txBody>
          <a:bodyPr/>
          <a:lstStyle/>
          <a:p>
            <a:fld id="{9899C478-44E5-4621-8198-B6DFEDDFD0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070711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628650" y="1825625"/>
            <a:ext cx="3886200" cy="4351338"/>
          </a:xfrm>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29150" y="1825625"/>
            <a:ext cx="3886200" cy="4351338"/>
          </a:xfrm>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05FB3273-8E66-4058-9C32-C3B9C7DB6AB7}" type="datetimeFigureOut">
              <a:rPr lang="ko-KR" altLang="en-US" smtClean="0">
                <a:solidFill>
                  <a:prstClr val="black">
                    <a:tint val="75000"/>
                  </a:prstClr>
                </a:solidFill>
              </a:rPr>
              <a:pPr/>
              <a:t>2018-10-16</a:t>
            </a:fld>
            <a:endParaRPr lang="ko-KR" altLang="en-US">
              <a:solidFill>
                <a:prstClr val="black">
                  <a:tint val="75000"/>
                </a:prstClr>
              </a:solidFill>
            </a:endParaRPr>
          </a:p>
        </p:txBody>
      </p:sp>
      <p:sp>
        <p:nvSpPr>
          <p:cNvPr id="6" name="바닥글 개체 틀 5"/>
          <p:cNvSpPr>
            <a:spLocks noGrp="1"/>
          </p:cNvSpPr>
          <p:nvPr>
            <p:ph type="ftr" sz="quarter" idx="11"/>
          </p:nvPr>
        </p:nvSpPr>
        <p:spPr/>
        <p:txBody>
          <a:bodyPr/>
          <a:lstStyle/>
          <a:p>
            <a:endParaRPr lang="ko-KR" altLang="en-US">
              <a:solidFill>
                <a:prstClr val="black">
                  <a:tint val="75000"/>
                </a:prstClr>
              </a:solidFill>
            </a:endParaRPr>
          </a:p>
        </p:txBody>
      </p:sp>
      <p:sp>
        <p:nvSpPr>
          <p:cNvPr id="7" name="슬라이드 번호 개체 틀 6"/>
          <p:cNvSpPr>
            <a:spLocks noGrp="1"/>
          </p:cNvSpPr>
          <p:nvPr>
            <p:ph type="sldNum" sz="quarter" idx="12"/>
          </p:nvPr>
        </p:nvSpPr>
        <p:spPr/>
        <p:txBody>
          <a:bodyPr/>
          <a:lstStyle/>
          <a:p>
            <a:fld id="{9899C478-44E5-4621-8198-B6DFEDDFD0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2642803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629841" y="365126"/>
            <a:ext cx="7886700" cy="1325563"/>
          </a:xfrm>
        </p:spPr>
        <p:txBody>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smtClean="0"/>
              <a:t>마스터 텍스트 스타일 편집</a:t>
            </a:r>
          </a:p>
        </p:txBody>
      </p:sp>
      <p:sp>
        <p:nvSpPr>
          <p:cNvPr id="4" name="내용 개체 틀 3"/>
          <p:cNvSpPr>
            <a:spLocks noGrp="1"/>
          </p:cNvSpPr>
          <p:nvPr>
            <p:ph sz="half" idx="2"/>
          </p:nvPr>
        </p:nvSpPr>
        <p:spPr>
          <a:xfrm>
            <a:off x="629842" y="2505075"/>
            <a:ext cx="3868340" cy="3684588"/>
          </a:xfrm>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smtClean="0"/>
              <a:t>마스터 텍스트 스타일 편집</a:t>
            </a:r>
          </a:p>
        </p:txBody>
      </p:sp>
      <p:sp>
        <p:nvSpPr>
          <p:cNvPr id="6" name="내용 개체 틀 5"/>
          <p:cNvSpPr>
            <a:spLocks noGrp="1"/>
          </p:cNvSpPr>
          <p:nvPr>
            <p:ph sz="quarter" idx="4"/>
          </p:nvPr>
        </p:nvSpPr>
        <p:spPr>
          <a:xfrm>
            <a:off x="4629150" y="2505075"/>
            <a:ext cx="3887391" cy="3684588"/>
          </a:xfrm>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05FB3273-8E66-4058-9C32-C3B9C7DB6AB7}" type="datetimeFigureOut">
              <a:rPr lang="ko-KR" altLang="en-US" smtClean="0">
                <a:solidFill>
                  <a:prstClr val="black">
                    <a:tint val="75000"/>
                  </a:prstClr>
                </a:solidFill>
              </a:rPr>
              <a:pPr/>
              <a:t>2018-10-16</a:t>
            </a:fld>
            <a:endParaRPr lang="ko-KR" altLang="en-US">
              <a:solidFill>
                <a:prstClr val="black">
                  <a:tint val="75000"/>
                </a:prstClr>
              </a:solidFill>
            </a:endParaRPr>
          </a:p>
        </p:txBody>
      </p:sp>
      <p:sp>
        <p:nvSpPr>
          <p:cNvPr id="8" name="바닥글 개체 틀 7"/>
          <p:cNvSpPr>
            <a:spLocks noGrp="1"/>
          </p:cNvSpPr>
          <p:nvPr>
            <p:ph type="ftr" sz="quarter" idx="11"/>
          </p:nvPr>
        </p:nvSpPr>
        <p:spPr/>
        <p:txBody>
          <a:bodyPr/>
          <a:lstStyle/>
          <a:p>
            <a:endParaRPr lang="ko-KR" altLang="en-US">
              <a:solidFill>
                <a:prstClr val="black">
                  <a:tint val="75000"/>
                </a:prstClr>
              </a:solidFill>
            </a:endParaRPr>
          </a:p>
        </p:txBody>
      </p:sp>
      <p:sp>
        <p:nvSpPr>
          <p:cNvPr id="9" name="슬라이드 번호 개체 틀 8"/>
          <p:cNvSpPr>
            <a:spLocks noGrp="1"/>
          </p:cNvSpPr>
          <p:nvPr>
            <p:ph type="sldNum" sz="quarter" idx="12"/>
          </p:nvPr>
        </p:nvSpPr>
        <p:spPr/>
        <p:txBody>
          <a:bodyPr/>
          <a:lstStyle/>
          <a:p>
            <a:fld id="{9899C478-44E5-4621-8198-B6DFEDDFD0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41381194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05FB3273-8E66-4058-9C32-C3B9C7DB6AB7}" type="datetimeFigureOut">
              <a:rPr lang="ko-KR" altLang="en-US" smtClean="0">
                <a:solidFill>
                  <a:prstClr val="black">
                    <a:tint val="75000"/>
                  </a:prstClr>
                </a:solidFill>
              </a:rPr>
              <a:pPr/>
              <a:t>2018-10-16</a:t>
            </a:fld>
            <a:endParaRPr lang="ko-KR" altLang="en-US">
              <a:solidFill>
                <a:prstClr val="black">
                  <a:tint val="75000"/>
                </a:prstClr>
              </a:solidFill>
            </a:endParaRPr>
          </a:p>
        </p:txBody>
      </p:sp>
      <p:sp>
        <p:nvSpPr>
          <p:cNvPr id="4" name="바닥글 개체 틀 3"/>
          <p:cNvSpPr>
            <a:spLocks noGrp="1"/>
          </p:cNvSpPr>
          <p:nvPr>
            <p:ph type="ftr" sz="quarter" idx="11"/>
          </p:nvPr>
        </p:nvSpPr>
        <p:spPr/>
        <p:txBody>
          <a:bodyPr/>
          <a:lstStyle/>
          <a:p>
            <a:endParaRPr lang="ko-KR" altLang="en-US">
              <a:solidFill>
                <a:prstClr val="black">
                  <a:tint val="75000"/>
                </a:prstClr>
              </a:solidFill>
            </a:endParaRPr>
          </a:p>
        </p:txBody>
      </p:sp>
      <p:sp>
        <p:nvSpPr>
          <p:cNvPr id="5" name="슬라이드 번호 개체 틀 4"/>
          <p:cNvSpPr>
            <a:spLocks noGrp="1"/>
          </p:cNvSpPr>
          <p:nvPr>
            <p:ph type="sldNum" sz="quarter" idx="12"/>
          </p:nvPr>
        </p:nvSpPr>
        <p:spPr/>
        <p:txBody>
          <a:bodyPr/>
          <a:lstStyle/>
          <a:p>
            <a:fld id="{9899C478-44E5-4621-8198-B6DFEDDFD0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1022556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05FB3273-8E66-4058-9C32-C3B9C7DB6AB7}" type="datetimeFigureOut">
              <a:rPr lang="ko-KR" altLang="en-US" smtClean="0">
                <a:solidFill>
                  <a:prstClr val="black">
                    <a:tint val="75000"/>
                  </a:prstClr>
                </a:solidFill>
              </a:rPr>
              <a:pPr/>
              <a:t>2018-10-16</a:t>
            </a:fld>
            <a:endParaRPr lang="ko-KR" altLang="en-US">
              <a:solidFill>
                <a:prstClr val="black">
                  <a:tint val="75000"/>
                </a:prstClr>
              </a:solidFill>
            </a:endParaRPr>
          </a:p>
        </p:txBody>
      </p:sp>
      <p:sp>
        <p:nvSpPr>
          <p:cNvPr id="3" name="바닥글 개체 틀 2"/>
          <p:cNvSpPr>
            <a:spLocks noGrp="1"/>
          </p:cNvSpPr>
          <p:nvPr>
            <p:ph type="ftr" sz="quarter" idx="11"/>
          </p:nvPr>
        </p:nvSpPr>
        <p:spPr/>
        <p:txBody>
          <a:bodyPr/>
          <a:lstStyle/>
          <a:p>
            <a:endParaRPr lang="ko-KR" altLang="en-US">
              <a:solidFill>
                <a:prstClr val="black">
                  <a:tint val="75000"/>
                </a:prstClr>
              </a:solidFill>
            </a:endParaRPr>
          </a:p>
        </p:txBody>
      </p:sp>
      <p:sp>
        <p:nvSpPr>
          <p:cNvPr id="4" name="슬라이드 번호 개체 틀 3"/>
          <p:cNvSpPr>
            <a:spLocks noGrp="1"/>
          </p:cNvSpPr>
          <p:nvPr>
            <p:ph type="sldNum" sz="quarter" idx="12"/>
          </p:nvPr>
        </p:nvSpPr>
        <p:spPr/>
        <p:txBody>
          <a:bodyPr/>
          <a:lstStyle/>
          <a:p>
            <a:fld id="{9899C478-44E5-4621-8198-B6DFEDDFD0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28078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887592"/>
            <a:ext cx="8229600" cy="1143000"/>
          </a:xfrm>
        </p:spPr>
        <p:txBody>
          <a:bodyPr/>
          <a:lstStyle/>
          <a:p>
            <a:r>
              <a:rPr lang="en-US" dirty="0"/>
              <a:t>Click to edit Master title style</a:t>
            </a:r>
          </a:p>
        </p:txBody>
      </p:sp>
      <p:sp>
        <p:nvSpPr>
          <p:cNvPr id="3" name="Content Placeholder 2"/>
          <p:cNvSpPr>
            <a:spLocks noGrp="1"/>
          </p:cNvSpPr>
          <p:nvPr>
            <p:ph idx="1"/>
          </p:nvPr>
        </p:nvSpPr>
        <p:spPr>
          <a:xfrm>
            <a:off x="457200" y="2030592"/>
            <a:ext cx="8229600" cy="409557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654878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629841" y="457200"/>
            <a:ext cx="2949178" cy="1600200"/>
          </a:xfrm>
        </p:spPr>
        <p:txBody>
          <a:bodyPr anchor="b"/>
          <a:lstStyle>
            <a:lvl1pPr>
              <a:defRPr sz="2400"/>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smtClean="0"/>
              <a:t>마스터 텍스트 스타일 편집</a:t>
            </a:r>
          </a:p>
        </p:txBody>
      </p:sp>
      <p:sp>
        <p:nvSpPr>
          <p:cNvPr id="5" name="날짜 개체 틀 4"/>
          <p:cNvSpPr>
            <a:spLocks noGrp="1"/>
          </p:cNvSpPr>
          <p:nvPr>
            <p:ph type="dt" sz="half" idx="10"/>
          </p:nvPr>
        </p:nvSpPr>
        <p:spPr/>
        <p:txBody>
          <a:bodyPr/>
          <a:lstStyle/>
          <a:p>
            <a:fld id="{05FB3273-8E66-4058-9C32-C3B9C7DB6AB7}" type="datetimeFigureOut">
              <a:rPr lang="ko-KR" altLang="en-US" smtClean="0">
                <a:solidFill>
                  <a:prstClr val="black">
                    <a:tint val="75000"/>
                  </a:prstClr>
                </a:solidFill>
              </a:rPr>
              <a:pPr/>
              <a:t>2018-10-16</a:t>
            </a:fld>
            <a:endParaRPr lang="ko-KR" altLang="en-US">
              <a:solidFill>
                <a:prstClr val="black">
                  <a:tint val="75000"/>
                </a:prstClr>
              </a:solidFill>
            </a:endParaRPr>
          </a:p>
        </p:txBody>
      </p:sp>
      <p:sp>
        <p:nvSpPr>
          <p:cNvPr id="6" name="바닥글 개체 틀 5"/>
          <p:cNvSpPr>
            <a:spLocks noGrp="1"/>
          </p:cNvSpPr>
          <p:nvPr>
            <p:ph type="ftr" sz="quarter" idx="11"/>
          </p:nvPr>
        </p:nvSpPr>
        <p:spPr/>
        <p:txBody>
          <a:bodyPr/>
          <a:lstStyle/>
          <a:p>
            <a:endParaRPr lang="ko-KR" altLang="en-US">
              <a:solidFill>
                <a:prstClr val="black">
                  <a:tint val="75000"/>
                </a:prstClr>
              </a:solidFill>
            </a:endParaRPr>
          </a:p>
        </p:txBody>
      </p:sp>
      <p:sp>
        <p:nvSpPr>
          <p:cNvPr id="7" name="슬라이드 번호 개체 틀 6"/>
          <p:cNvSpPr>
            <a:spLocks noGrp="1"/>
          </p:cNvSpPr>
          <p:nvPr>
            <p:ph type="sldNum" sz="quarter" idx="12"/>
          </p:nvPr>
        </p:nvSpPr>
        <p:spPr/>
        <p:txBody>
          <a:bodyPr/>
          <a:lstStyle/>
          <a:p>
            <a:fld id="{9899C478-44E5-4621-8198-B6DFEDDFD0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1121632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629841" y="457200"/>
            <a:ext cx="2949178" cy="1600200"/>
          </a:xfrm>
        </p:spPr>
        <p:txBody>
          <a:bodyPr anchor="b"/>
          <a:lstStyle>
            <a:lvl1pPr>
              <a:defRPr sz="2400"/>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ko-KR" altLang="en-US"/>
          </a:p>
        </p:txBody>
      </p:sp>
      <p:sp>
        <p:nvSpPr>
          <p:cNvPr id="4" name="텍스트 개체 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smtClean="0"/>
              <a:t>마스터 텍스트 스타일 편집</a:t>
            </a:r>
          </a:p>
        </p:txBody>
      </p:sp>
      <p:sp>
        <p:nvSpPr>
          <p:cNvPr id="5" name="날짜 개체 틀 4"/>
          <p:cNvSpPr>
            <a:spLocks noGrp="1"/>
          </p:cNvSpPr>
          <p:nvPr>
            <p:ph type="dt" sz="half" idx="10"/>
          </p:nvPr>
        </p:nvSpPr>
        <p:spPr/>
        <p:txBody>
          <a:bodyPr/>
          <a:lstStyle/>
          <a:p>
            <a:fld id="{05FB3273-8E66-4058-9C32-C3B9C7DB6AB7}" type="datetimeFigureOut">
              <a:rPr lang="ko-KR" altLang="en-US" smtClean="0">
                <a:solidFill>
                  <a:prstClr val="black">
                    <a:tint val="75000"/>
                  </a:prstClr>
                </a:solidFill>
              </a:rPr>
              <a:pPr/>
              <a:t>2018-10-16</a:t>
            </a:fld>
            <a:endParaRPr lang="ko-KR" altLang="en-US">
              <a:solidFill>
                <a:prstClr val="black">
                  <a:tint val="75000"/>
                </a:prstClr>
              </a:solidFill>
            </a:endParaRPr>
          </a:p>
        </p:txBody>
      </p:sp>
      <p:sp>
        <p:nvSpPr>
          <p:cNvPr id="6" name="바닥글 개체 틀 5"/>
          <p:cNvSpPr>
            <a:spLocks noGrp="1"/>
          </p:cNvSpPr>
          <p:nvPr>
            <p:ph type="ftr" sz="quarter" idx="11"/>
          </p:nvPr>
        </p:nvSpPr>
        <p:spPr/>
        <p:txBody>
          <a:bodyPr/>
          <a:lstStyle/>
          <a:p>
            <a:endParaRPr lang="ko-KR" altLang="en-US">
              <a:solidFill>
                <a:prstClr val="black">
                  <a:tint val="75000"/>
                </a:prstClr>
              </a:solidFill>
            </a:endParaRPr>
          </a:p>
        </p:txBody>
      </p:sp>
      <p:sp>
        <p:nvSpPr>
          <p:cNvPr id="7" name="슬라이드 번호 개체 틀 6"/>
          <p:cNvSpPr>
            <a:spLocks noGrp="1"/>
          </p:cNvSpPr>
          <p:nvPr>
            <p:ph type="sldNum" sz="quarter" idx="12"/>
          </p:nvPr>
        </p:nvSpPr>
        <p:spPr/>
        <p:txBody>
          <a:bodyPr/>
          <a:lstStyle/>
          <a:p>
            <a:fld id="{9899C478-44E5-4621-8198-B6DFEDDFD0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8458392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05FB3273-8E66-4058-9C32-C3B9C7DB6AB7}" type="datetimeFigureOut">
              <a:rPr lang="ko-KR" altLang="en-US" smtClean="0">
                <a:solidFill>
                  <a:prstClr val="black">
                    <a:tint val="75000"/>
                  </a:prstClr>
                </a:solidFill>
              </a:rPr>
              <a:pPr/>
              <a:t>2018-10-16</a:t>
            </a:fld>
            <a:endParaRPr lang="ko-KR" altLang="en-US">
              <a:solidFill>
                <a:prstClr val="black">
                  <a:tint val="75000"/>
                </a:prstClr>
              </a:solidFill>
            </a:endParaRPr>
          </a:p>
        </p:txBody>
      </p:sp>
      <p:sp>
        <p:nvSpPr>
          <p:cNvPr id="5" name="바닥글 개체 틀 4"/>
          <p:cNvSpPr>
            <a:spLocks noGrp="1"/>
          </p:cNvSpPr>
          <p:nvPr>
            <p:ph type="ftr" sz="quarter" idx="11"/>
          </p:nvPr>
        </p:nvSpPr>
        <p:spPr/>
        <p:txBody>
          <a:bodyPr/>
          <a:lstStyle/>
          <a:p>
            <a:endParaRPr lang="ko-KR" altLang="en-US">
              <a:solidFill>
                <a:prstClr val="black">
                  <a:tint val="75000"/>
                </a:prstClr>
              </a:solidFill>
            </a:endParaRPr>
          </a:p>
        </p:txBody>
      </p:sp>
      <p:sp>
        <p:nvSpPr>
          <p:cNvPr id="6" name="슬라이드 번호 개체 틀 5"/>
          <p:cNvSpPr>
            <a:spLocks noGrp="1"/>
          </p:cNvSpPr>
          <p:nvPr>
            <p:ph type="sldNum" sz="quarter" idx="12"/>
          </p:nvPr>
        </p:nvSpPr>
        <p:spPr/>
        <p:txBody>
          <a:bodyPr/>
          <a:lstStyle/>
          <a:p>
            <a:fld id="{9899C478-44E5-4621-8198-B6DFEDDFD0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8676868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543675" y="365125"/>
            <a:ext cx="1971675" cy="5811838"/>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628650" y="365125"/>
            <a:ext cx="5800725" cy="5811838"/>
          </a:xfrm>
        </p:spPr>
        <p:txBody>
          <a:bodyPr vert="eaVert"/>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05FB3273-8E66-4058-9C32-C3B9C7DB6AB7}" type="datetimeFigureOut">
              <a:rPr lang="ko-KR" altLang="en-US" smtClean="0">
                <a:solidFill>
                  <a:prstClr val="black">
                    <a:tint val="75000"/>
                  </a:prstClr>
                </a:solidFill>
              </a:rPr>
              <a:pPr/>
              <a:t>2018-10-16</a:t>
            </a:fld>
            <a:endParaRPr lang="ko-KR" altLang="en-US">
              <a:solidFill>
                <a:prstClr val="black">
                  <a:tint val="75000"/>
                </a:prstClr>
              </a:solidFill>
            </a:endParaRPr>
          </a:p>
        </p:txBody>
      </p:sp>
      <p:sp>
        <p:nvSpPr>
          <p:cNvPr id="5" name="바닥글 개체 틀 4"/>
          <p:cNvSpPr>
            <a:spLocks noGrp="1"/>
          </p:cNvSpPr>
          <p:nvPr>
            <p:ph type="ftr" sz="quarter" idx="11"/>
          </p:nvPr>
        </p:nvSpPr>
        <p:spPr/>
        <p:txBody>
          <a:bodyPr/>
          <a:lstStyle/>
          <a:p>
            <a:endParaRPr lang="ko-KR" altLang="en-US">
              <a:solidFill>
                <a:prstClr val="black">
                  <a:tint val="75000"/>
                </a:prstClr>
              </a:solidFill>
            </a:endParaRPr>
          </a:p>
        </p:txBody>
      </p:sp>
      <p:sp>
        <p:nvSpPr>
          <p:cNvPr id="6" name="슬라이드 번호 개체 틀 5"/>
          <p:cNvSpPr>
            <a:spLocks noGrp="1"/>
          </p:cNvSpPr>
          <p:nvPr>
            <p:ph type="sldNum" sz="quarter" idx="12"/>
          </p:nvPr>
        </p:nvSpPr>
        <p:spPr/>
        <p:txBody>
          <a:bodyPr/>
          <a:lstStyle/>
          <a:p>
            <a:fld id="{9899C478-44E5-4621-8198-B6DFEDDFD0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991696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1143000" y="1122363"/>
            <a:ext cx="6858000" cy="2387600"/>
          </a:xfrm>
        </p:spPr>
        <p:txBody>
          <a:bodyPr anchor="b"/>
          <a:lstStyle>
            <a:lvl1pPr algn="ctr">
              <a:defRPr sz="4500"/>
            </a:lvl1pPr>
          </a:lstStyle>
          <a:p>
            <a:r>
              <a:rPr lang="ko-KR" altLang="en-US" smtClean="0"/>
              <a:t>마스터 제목 스타일 편집</a:t>
            </a:r>
            <a:endParaRPr lang="ko-KR" altLang="en-US"/>
          </a:p>
        </p:txBody>
      </p:sp>
      <p:sp>
        <p:nvSpPr>
          <p:cNvPr id="3" name="부제목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5A3420B1-E0D2-4081-B0B5-E0802FA6AF52}" type="datetimeFigureOut">
              <a:rPr lang="ko-KR" altLang="en-US" smtClean="0"/>
              <a:t>2018-10-16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8EBA0BD-EB44-4A2F-9024-01D85267349D}" type="slidenum">
              <a:rPr lang="ko-KR" altLang="en-US" smtClean="0"/>
              <a:t>‹#›</a:t>
            </a:fld>
            <a:endParaRPr lang="ko-KR" altLang="en-US"/>
          </a:p>
        </p:txBody>
      </p:sp>
    </p:spTree>
    <p:extLst>
      <p:ext uri="{BB962C8B-B14F-4D97-AF65-F5344CB8AC3E}">
        <p14:creationId xmlns:p14="http://schemas.microsoft.com/office/powerpoint/2010/main" val="26999603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5A3420B1-E0D2-4081-B0B5-E0802FA6AF52}" type="datetimeFigureOut">
              <a:rPr lang="ko-KR" altLang="en-US" smtClean="0"/>
              <a:t>2018-10-16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8EBA0BD-EB44-4A2F-9024-01D85267349D}" type="slidenum">
              <a:rPr lang="ko-KR" altLang="en-US" smtClean="0"/>
              <a:t>‹#›</a:t>
            </a:fld>
            <a:endParaRPr lang="ko-KR" altLang="en-US"/>
          </a:p>
        </p:txBody>
      </p:sp>
    </p:spTree>
    <p:extLst>
      <p:ext uri="{BB962C8B-B14F-4D97-AF65-F5344CB8AC3E}">
        <p14:creationId xmlns:p14="http://schemas.microsoft.com/office/powerpoint/2010/main" val="6700987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623888" y="1709739"/>
            <a:ext cx="7886700" cy="2852737"/>
          </a:xfrm>
        </p:spPr>
        <p:txBody>
          <a:bodyPr anchor="b"/>
          <a:lstStyle>
            <a:lvl1pPr>
              <a:defRPr sz="4500"/>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5A3420B1-E0D2-4081-B0B5-E0802FA6AF52}" type="datetimeFigureOut">
              <a:rPr lang="ko-KR" altLang="en-US" smtClean="0"/>
              <a:t>2018-10-16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8EBA0BD-EB44-4A2F-9024-01D85267349D}" type="slidenum">
              <a:rPr lang="ko-KR" altLang="en-US" smtClean="0"/>
              <a:t>‹#›</a:t>
            </a:fld>
            <a:endParaRPr lang="ko-KR" altLang="en-US"/>
          </a:p>
        </p:txBody>
      </p:sp>
    </p:spTree>
    <p:extLst>
      <p:ext uri="{BB962C8B-B14F-4D97-AF65-F5344CB8AC3E}">
        <p14:creationId xmlns:p14="http://schemas.microsoft.com/office/powerpoint/2010/main" val="25199889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628650" y="1825625"/>
            <a:ext cx="3886200" cy="435133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29150" y="1825625"/>
            <a:ext cx="3886200" cy="435133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5A3420B1-E0D2-4081-B0B5-E0802FA6AF52}" type="datetimeFigureOut">
              <a:rPr lang="ko-KR" altLang="en-US" smtClean="0"/>
              <a:t>2018-10-16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58EBA0BD-EB44-4A2F-9024-01D85267349D}" type="slidenum">
              <a:rPr lang="ko-KR" altLang="en-US" smtClean="0"/>
              <a:t>‹#›</a:t>
            </a:fld>
            <a:endParaRPr lang="ko-KR" altLang="en-US"/>
          </a:p>
        </p:txBody>
      </p:sp>
    </p:spTree>
    <p:extLst>
      <p:ext uri="{BB962C8B-B14F-4D97-AF65-F5344CB8AC3E}">
        <p14:creationId xmlns:p14="http://schemas.microsoft.com/office/powerpoint/2010/main" val="15252567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629841" y="365126"/>
            <a:ext cx="7886700" cy="1325563"/>
          </a:xfrm>
        </p:spPr>
        <p:txBody>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629842" y="2505075"/>
            <a:ext cx="3868340" cy="368458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29150" y="2505075"/>
            <a:ext cx="3887391" cy="368458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5A3420B1-E0D2-4081-B0B5-E0802FA6AF52}" type="datetimeFigureOut">
              <a:rPr lang="ko-KR" altLang="en-US" smtClean="0"/>
              <a:t>2018-10-16</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58EBA0BD-EB44-4A2F-9024-01D85267349D}" type="slidenum">
              <a:rPr lang="ko-KR" altLang="en-US" smtClean="0"/>
              <a:t>‹#›</a:t>
            </a:fld>
            <a:endParaRPr lang="ko-KR" altLang="en-US"/>
          </a:p>
        </p:txBody>
      </p:sp>
    </p:spTree>
    <p:extLst>
      <p:ext uri="{BB962C8B-B14F-4D97-AF65-F5344CB8AC3E}">
        <p14:creationId xmlns:p14="http://schemas.microsoft.com/office/powerpoint/2010/main" val="14267538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5A3420B1-E0D2-4081-B0B5-E0802FA6AF52}" type="datetimeFigureOut">
              <a:rPr lang="ko-KR" altLang="en-US" smtClean="0"/>
              <a:t>2018-10-16</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58EBA0BD-EB44-4A2F-9024-01D85267349D}" type="slidenum">
              <a:rPr lang="ko-KR" altLang="en-US" smtClean="0"/>
              <a:t>‹#›</a:t>
            </a:fld>
            <a:endParaRPr lang="ko-KR" altLang="en-US"/>
          </a:p>
        </p:txBody>
      </p:sp>
    </p:spTree>
    <p:extLst>
      <p:ext uri="{BB962C8B-B14F-4D97-AF65-F5344CB8AC3E}">
        <p14:creationId xmlns:p14="http://schemas.microsoft.com/office/powerpoint/2010/main" val="757591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9615538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5A3420B1-E0D2-4081-B0B5-E0802FA6AF52}" type="datetimeFigureOut">
              <a:rPr lang="ko-KR" altLang="en-US" smtClean="0"/>
              <a:t>2018-10-16</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58EBA0BD-EB44-4A2F-9024-01D85267349D}" type="slidenum">
              <a:rPr lang="ko-KR" altLang="en-US" smtClean="0"/>
              <a:t>‹#›</a:t>
            </a:fld>
            <a:endParaRPr lang="ko-KR" altLang="en-US"/>
          </a:p>
        </p:txBody>
      </p:sp>
    </p:spTree>
    <p:extLst>
      <p:ext uri="{BB962C8B-B14F-4D97-AF65-F5344CB8AC3E}">
        <p14:creationId xmlns:p14="http://schemas.microsoft.com/office/powerpoint/2010/main" val="37741497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629841" y="457200"/>
            <a:ext cx="2949178" cy="1600200"/>
          </a:xfrm>
        </p:spPr>
        <p:txBody>
          <a:bodyPr anchor="b"/>
          <a:lstStyle>
            <a:lvl1pPr>
              <a:defRPr sz="2400"/>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5A3420B1-E0D2-4081-B0B5-E0802FA6AF52}" type="datetimeFigureOut">
              <a:rPr lang="ko-KR" altLang="en-US" smtClean="0"/>
              <a:t>2018-10-16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58EBA0BD-EB44-4A2F-9024-01D85267349D}" type="slidenum">
              <a:rPr lang="ko-KR" altLang="en-US" smtClean="0"/>
              <a:t>‹#›</a:t>
            </a:fld>
            <a:endParaRPr lang="ko-KR" altLang="en-US"/>
          </a:p>
        </p:txBody>
      </p:sp>
    </p:spTree>
    <p:extLst>
      <p:ext uri="{BB962C8B-B14F-4D97-AF65-F5344CB8AC3E}">
        <p14:creationId xmlns:p14="http://schemas.microsoft.com/office/powerpoint/2010/main" val="25103805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629841" y="457200"/>
            <a:ext cx="2949178" cy="1600200"/>
          </a:xfrm>
        </p:spPr>
        <p:txBody>
          <a:bodyPr anchor="b"/>
          <a:lstStyle>
            <a:lvl1pPr>
              <a:defRPr sz="2400"/>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ko-KR" altLang="en-US"/>
          </a:p>
        </p:txBody>
      </p:sp>
      <p:sp>
        <p:nvSpPr>
          <p:cNvPr id="4" name="텍스트 개체 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5A3420B1-E0D2-4081-B0B5-E0802FA6AF52}" type="datetimeFigureOut">
              <a:rPr lang="ko-KR" altLang="en-US" smtClean="0"/>
              <a:t>2018-10-16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58EBA0BD-EB44-4A2F-9024-01D85267349D}" type="slidenum">
              <a:rPr lang="ko-KR" altLang="en-US" smtClean="0"/>
              <a:t>‹#›</a:t>
            </a:fld>
            <a:endParaRPr lang="ko-KR" altLang="en-US"/>
          </a:p>
        </p:txBody>
      </p:sp>
    </p:spTree>
    <p:extLst>
      <p:ext uri="{BB962C8B-B14F-4D97-AF65-F5344CB8AC3E}">
        <p14:creationId xmlns:p14="http://schemas.microsoft.com/office/powerpoint/2010/main" val="34881430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5A3420B1-E0D2-4081-B0B5-E0802FA6AF52}" type="datetimeFigureOut">
              <a:rPr lang="ko-KR" altLang="en-US" smtClean="0"/>
              <a:t>2018-10-16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8EBA0BD-EB44-4A2F-9024-01D85267349D}" type="slidenum">
              <a:rPr lang="ko-KR" altLang="en-US" smtClean="0"/>
              <a:t>‹#›</a:t>
            </a:fld>
            <a:endParaRPr lang="ko-KR" altLang="en-US"/>
          </a:p>
        </p:txBody>
      </p:sp>
    </p:spTree>
    <p:extLst>
      <p:ext uri="{BB962C8B-B14F-4D97-AF65-F5344CB8AC3E}">
        <p14:creationId xmlns:p14="http://schemas.microsoft.com/office/powerpoint/2010/main" val="29727450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543675" y="365125"/>
            <a:ext cx="1971675" cy="5811838"/>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628650" y="365125"/>
            <a:ext cx="5800725" cy="5811838"/>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5A3420B1-E0D2-4081-B0B5-E0802FA6AF52}" type="datetimeFigureOut">
              <a:rPr lang="ko-KR" altLang="en-US" smtClean="0"/>
              <a:t>2018-10-16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8EBA0BD-EB44-4A2F-9024-01D85267349D}" type="slidenum">
              <a:rPr lang="ko-KR" altLang="en-US" smtClean="0"/>
              <a:t>‹#›</a:t>
            </a:fld>
            <a:endParaRPr lang="ko-KR" altLang="en-US"/>
          </a:p>
        </p:txBody>
      </p:sp>
    </p:spTree>
    <p:extLst>
      <p:ext uri="{BB962C8B-B14F-4D97-AF65-F5344CB8AC3E}">
        <p14:creationId xmlns:p14="http://schemas.microsoft.com/office/powerpoint/2010/main" val="2050733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1_제목 및 내용">
    <p:spTree>
      <p:nvGrpSpPr>
        <p:cNvPr id="1" name="Shape 31"/>
        <p:cNvGrpSpPr/>
        <p:nvPr/>
      </p:nvGrpSpPr>
      <p:grpSpPr>
        <a:xfrm>
          <a:off x="0" y="0"/>
          <a:ext cx="0" cy="0"/>
          <a:chOff x="0" y="0"/>
          <a:chExt cx="0" cy="0"/>
        </a:xfrm>
      </p:grpSpPr>
      <p:sp>
        <p:nvSpPr>
          <p:cNvPr id="33" name="Shape 33"/>
          <p:cNvSpPr txBox="1">
            <a:spLocks noGrp="1"/>
          </p:cNvSpPr>
          <p:nvPr>
            <p:ph type="ftr" idx="11"/>
          </p:nvPr>
        </p:nvSpPr>
        <p:spPr>
          <a:xfrm>
            <a:off x="3028950" y="6356351"/>
            <a:ext cx="3086100" cy="365125"/>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888888"/>
              </a:buClr>
              <a:buSzPts val="1400"/>
              <a:buFont typeface="Arial"/>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432922131"/>
      </p:ext>
    </p:extLst>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bl">
  <p:cSld name="제목 및 표">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400"/>
              <a:buFont typeface="Arial"/>
              <a:buNone/>
              <a:defRPr sz="3300" b="0" i="0" u="none" strike="noStrike" cap="none">
                <a:solidFill>
                  <a:schemeClr val="dk1"/>
                </a:solidFill>
                <a:latin typeface="Arial"/>
                <a:ea typeface="Arial"/>
                <a:cs typeface="Arial"/>
                <a:sym typeface="Arial"/>
              </a:defRPr>
            </a:lvl1pPr>
            <a:lvl2pPr lvl="1">
              <a:spcBef>
                <a:spcPts val="0"/>
              </a:spcBef>
              <a:spcAft>
                <a:spcPts val="0"/>
              </a:spcAft>
              <a:buSzPts val="1400"/>
              <a:buFont typeface="Arial"/>
              <a:buNone/>
              <a:defRPr sz="1350"/>
            </a:lvl2pPr>
            <a:lvl3pPr lvl="2">
              <a:spcBef>
                <a:spcPts val="0"/>
              </a:spcBef>
              <a:spcAft>
                <a:spcPts val="0"/>
              </a:spcAft>
              <a:buSzPts val="1400"/>
              <a:buFont typeface="Arial"/>
              <a:buNone/>
              <a:defRPr sz="1350"/>
            </a:lvl3pPr>
            <a:lvl4pPr lvl="3">
              <a:spcBef>
                <a:spcPts val="0"/>
              </a:spcBef>
              <a:spcAft>
                <a:spcPts val="0"/>
              </a:spcAft>
              <a:buSzPts val="1400"/>
              <a:buFont typeface="Arial"/>
              <a:buNone/>
              <a:defRPr sz="1350"/>
            </a:lvl4pPr>
            <a:lvl5pPr lvl="4">
              <a:spcBef>
                <a:spcPts val="0"/>
              </a:spcBef>
              <a:spcAft>
                <a:spcPts val="0"/>
              </a:spcAft>
              <a:buSzPts val="1400"/>
              <a:buFont typeface="Arial"/>
              <a:buNone/>
              <a:defRPr sz="1350"/>
            </a:lvl5pPr>
            <a:lvl6pPr lvl="5">
              <a:spcBef>
                <a:spcPts val="0"/>
              </a:spcBef>
              <a:spcAft>
                <a:spcPts val="0"/>
              </a:spcAft>
              <a:buSzPts val="1400"/>
              <a:buFont typeface="Arial"/>
              <a:buNone/>
              <a:defRPr sz="1350"/>
            </a:lvl6pPr>
            <a:lvl7pPr lvl="6">
              <a:spcBef>
                <a:spcPts val="0"/>
              </a:spcBef>
              <a:spcAft>
                <a:spcPts val="0"/>
              </a:spcAft>
              <a:buSzPts val="1400"/>
              <a:buFont typeface="Arial"/>
              <a:buNone/>
              <a:defRPr sz="1350"/>
            </a:lvl7pPr>
            <a:lvl8pPr lvl="7">
              <a:spcBef>
                <a:spcPts val="0"/>
              </a:spcBef>
              <a:spcAft>
                <a:spcPts val="0"/>
              </a:spcAft>
              <a:buSzPts val="1400"/>
              <a:buFont typeface="Arial"/>
              <a:buNone/>
              <a:defRPr sz="1350"/>
            </a:lvl8pPr>
            <a:lvl9pPr lvl="8">
              <a:spcBef>
                <a:spcPts val="0"/>
              </a:spcBef>
              <a:spcAft>
                <a:spcPts val="0"/>
              </a:spcAft>
              <a:buSzPts val="1400"/>
              <a:buFont typeface="Arial"/>
              <a:buNone/>
              <a:defRPr sz="1350"/>
            </a:lvl9pPr>
          </a:lstStyle>
          <a:p>
            <a:endParaRPr/>
          </a:p>
        </p:txBody>
      </p:sp>
      <p:sp>
        <p:nvSpPr>
          <p:cNvPr id="45" name="Shape 45"/>
          <p:cNvSpPr txBox="1">
            <a:spLocks noGrp="1"/>
          </p:cNvSpPr>
          <p:nvPr>
            <p:ph type="dt" idx="10"/>
          </p:nvPr>
        </p:nvSpPr>
        <p:spPr>
          <a:xfrm>
            <a:off x="457200" y="6245225"/>
            <a:ext cx="2133600" cy="4762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888888"/>
              </a:buClr>
              <a:buSzPts val="1400"/>
              <a:buFont typeface="Arial"/>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9pPr>
          </a:lstStyle>
          <a:p>
            <a:endParaRPr/>
          </a:p>
        </p:txBody>
      </p:sp>
      <p:sp>
        <p:nvSpPr>
          <p:cNvPr id="46" name="Shape 46"/>
          <p:cNvSpPr txBox="1">
            <a:spLocks noGrp="1"/>
          </p:cNvSpPr>
          <p:nvPr>
            <p:ph type="ftr" idx="11"/>
          </p:nvPr>
        </p:nvSpPr>
        <p:spPr>
          <a:xfrm>
            <a:off x="3124200" y="6245225"/>
            <a:ext cx="2895600" cy="47625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888888"/>
              </a:buClr>
              <a:buSzPts val="1400"/>
              <a:buFont typeface="Arial"/>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400"/>
              <a:buFont typeface="Arial"/>
              <a:buNone/>
              <a:defRPr sz="1350" b="0" i="0" u="none" strike="noStrike" cap="none">
                <a:solidFill>
                  <a:schemeClr val="dk1"/>
                </a:solidFill>
                <a:latin typeface="Arial"/>
                <a:ea typeface="Arial"/>
                <a:cs typeface="Arial"/>
                <a:sym typeface="Arial"/>
              </a:defRPr>
            </a:lvl9pPr>
          </a:lstStyle>
          <a:p>
            <a:endParaRPr/>
          </a:p>
        </p:txBody>
      </p:sp>
      <p:sp>
        <p:nvSpPr>
          <p:cNvPr id="47" name="Shape 47"/>
          <p:cNvSpPr txBox="1">
            <a:spLocks noGrp="1"/>
          </p:cNvSpPr>
          <p:nvPr>
            <p:ph type="sldNum" idx="12"/>
          </p:nvPr>
        </p:nvSpPr>
        <p:spPr>
          <a:xfrm>
            <a:off x="6553200" y="6356352"/>
            <a:ext cx="2133600" cy="365125"/>
          </a:xfrm>
          <a:prstGeom prst="rect">
            <a:avLst/>
          </a:prstGeom>
          <a:noFill/>
          <a:ln>
            <a:noFill/>
          </a:ln>
        </p:spPr>
        <p:txBody>
          <a:bodyPr spcFirstLastPara="1" wrap="square" lIns="91425" tIns="45700" rIns="91425" bIns="45700" anchor="ctr" anchorCtr="0">
            <a:noAutofit/>
          </a:bodyPr>
          <a:lstStyle/>
          <a:p>
            <a:pPr>
              <a:buClr>
                <a:srgbClr val="888888"/>
              </a:buClr>
              <a:buSzPts val="1200"/>
            </a:pPr>
            <a:fld id="{00000000-1234-1234-1234-123412341234}" type="slidenum">
              <a:rPr lang="en-US" smtClean="0">
                <a:solidFill>
                  <a:srgbClr val="888888"/>
                </a:solidFill>
                <a:latin typeface="Arial"/>
                <a:ea typeface="Arial"/>
                <a:cs typeface="Arial"/>
                <a:sym typeface="Arial"/>
              </a:rPr>
              <a:pPr>
                <a:buClr>
                  <a:srgbClr val="888888"/>
                </a:buClr>
                <a:buSzPts val="1200"/>
              </a:pPr>
              <a:t>‹#›</a:t>
            </a:fld>
            <a:endParaRPr lang="en-US">
              <a:solidFill>
                <a:srgbClr val="888888"/>
              </a:solidFill>
              <a:latin typeface="Arial"/>
              <a:ea typeface="Arial"/>
              <a:cs typeface="Arial"/>
              <a:sym typeface="Arial"/>
            </a:endParaRPr>
          </a:p>
        </p:txBody>
      </p:sp>
    </p:spTree>
    <p:extLst>
      <p:ext uri="{BB962C8B-B14F-4D97-AF65-F5344CB8AC3E}">
        <p14:creationId xmlns:p14="http://schemas.microsoft.com/office/powerpoint/2010/main" val="3778194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F4B0F6BA-657C-4B01-AD13-19AC28533CA8}" type="slidenum">
              <a:rPr lang="en-US"/>
              <a:pPr>
                <a:defRPr/>
              </a:pPr>
              <a:t>‹#›</a:t>
            </a:fld>
            <a:endParaRPr lang="en-US" dirty="0"/>
          </a:p>
        </p:txBody>
      </p:sp>
    </p:spTree>
    <p:extLst>
      <p:ext uri="{BB962C8B-B14F-4D97-AF65-F5344CB8AC3E}">
        <p14:creationId xmlns:p14="http://schemas.microsoft.com/office/powerpoint/2010/main" val="3438593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idx="1"/>
          </p:nvPr>
        </p:nvSpPr>
        <p:spPr>
          <a:xfrm>
            <a:off x="2590800" y="2560638"/>
            <a:ext cx="6096000" cy="3565525"/>
          </a:xfrm>
          <a:prstGeom prst="rect">
            <a:avLst/>
          </a:prstGeom>
        </p:spPr>
        <p:txBody>
          <a:bodyPr rtlCol="0">
            <a:normAutofit/>
          </a:bodyPr>
          <a:lstStyle>
            <a:lvl1pPr>
              <a:defRPr b="0" i="0">
                <a:solidFill>
                  <a:srgbClr val="B9CDE5"/>
                </a:solidFill>
                <a:latin typeface="Helvetica Neue Light"/>
                <a:cs typeface="Helvetica Neue Light"/>
              </a:defRPr>
            </a:lvl1pPr>
            <a:lvl2pPr>
              <a:defRPr b="0" i="0">
                <a:solidFill>
                  <a:srgbClr val="B9CDE5"/>
                </a:solidFill>
                <a:latin typeface="Helvetica Neue Light"/>
                <a:cs typeface="Helvetica Neue Light"/>
              </a:defRPr>
            </a:lvl2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3392314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1_제목 및 내용">
    <p:spTree>
      <p:nvGrpSpPr>
        <p:cNvPr id="1" name="Shape 31"/>
        <p:cNvGrpSpPr/>
        <p:nvPr/>
      </p:nvGrpSpPr>
      <p:grpSpPr>
        <a:xfrm>
          <a:off x="0" y="0"/>
          <a:ext cx="0" cy="0"/>
          <a:chOff x="0" y="0"/>
          <a:chExt cx="0" cy="0"/>
        </a:xfrm>
      </p:grpSpPr>
      <p:sp>
        <p:nvSpPr>
          <p:cNvPr id="33" name="Shape 33"/>
          <p:cNvSpPr txBox="1">
            <a:spLocks noGrp="1"/>
          </p:cNvSpPr>
          <p:nvPr>
            <p:ph type="ftr" idx="11"/>
          </p:nvPr>
        </p:nvSpPr>
        <p:spPr>
          <a:xfrm>
            <a:off x="3028950" y="6356351"/>
            <a:ext cx="3086100" cy="365125"/>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888888"/>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331753534"/>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bl">
  <p:cSld name="제목 및 표">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Font typeface="Arial"/>
              <a:buNone/>
              <a:defRPr sz="1800"/>
            </a:lvl2pPr>
            <a:lvl3pPr lvl="2">
              <a:spcBef>
                <a:spcPts val="0"/>
              </a:spcBef>
              <a:spcAft>
                <a:spcPts val="0"/>
              </a:spcAft>
              <a:buSzPts val="1400"/>
              <a:buFont typeface="Arial"/>
              <a:buNone/>
              <a:defRPr sz="1800"/>
            </a:lvl3pPr>
            <a:lvl4pPr lvl="3">
              <a:spcBef>
                <a:spcPts val="0"/>
              </a:spcBef>
              <a:spcAft>
                <a:spcPts val="0"/>
              </a:spcAft>
              <a:buSzPts val="1400"/>
              <a:buFont typeface="Arial"/>
              <a:buNone/>
              <a:defRPr sz="1800"/>
            </a:lvl4pPr>
            <a:lvl5pPr lvl="4">
              <a:spcBef>
                <a:spcPts val="0"/>
              </a:spcBef>
              <a:spcAft>
                <a:spcPts val="0"/>
              </a:spcAft>
              <a:buSzPts val="1400"/>
              <a:buFont typeface="Arial"/>
              <a:buNone/>
              <a:defRPr sz="1800"/>
            </a:lvl5pPr>
            <a:lvl6pPr lvl="5">
              <a:spcBef>
                <a:spcPts val="0"/>
              </a:spcBef>
              <a:spcAft>
                <a:spcPts val="0"/>
              </a:spcAft>
              <a:buSzPts val="1400"/>
              <a:buFont typeface="Arial"/>
              <a:buNone/>
              <a:defRPr sz="1800"/>
            </a:lvl6pPr>
            <a:lvl7pPr lvl="6">
              <a:spcBef>
                <a:spcPts val="0"/>
              </a:spcBef>
              <a:spcAft>
                <a:spcPts val="0"/>
              </a:spcAft>
              <a:buSzPts val="1400"/>
              <a:buFont typeface="Arial"/>
              <a:buNone/>
              <a:defRPr sz="1800"/>
            </a:lvl7pPr>
            <a:lvl8pPr lvl="7">
              <a:spcBef>
                <a:spcPts val="0"/>
              </a:spcBef>
              <a:spcAft>
                <a:spcPts val="0"/>
              </a:spcAft>
              <a:buSzPts val="1400"/>
              <a:buFont typeface="Arial"/>
              <a:buNone/>
              <a:defRPr sz="1800"/>
            </a:lvl8pPr>
            <a:lvl9pPr lvl="8">
              <a:spcBef>
                <a:spcPts val="0"/>
              </a:spcBef>
              <a:spcAft>
                <a:spcPts val="0"/>
              </a:spcAft>
              <a:buSzPts val="1400"/>
              <a:buFont typeface="Arial"/>
              <a:buNone/>
              <a:defRPr sz="1800"/>
            </a:lvl9pPr>
          </a:lstStyle>
          <a:p>
            <a:endParaRPr/>
          </a:p>
        </p:txBody>
      </p:sp>
      <p:sp>
        <p:nvSpPr>
          <p:cNvPr id="45" name="Shape 45"/>
          <p:cNvSpPr txBox="1">
            <a:spLocks noGrp="1"/>
          </p:cNvSpPr>
          <p:nvPr>
            <p:ph type="dt" idx="10"/>
          </p:nvPr>
        </p:nvSpPr>
        <p:spPr>
          <a:xfrm>
            <a:off x="457200" y="6245225"/>
            <a:ext cx="2133600" cy="4762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888888"/>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6" name="Shape 46"/>
          <p:cNvSpPr txBox="1">
            <a:spLocks noGrp="1"/>
          </p:cNvSpPr>
          <p:nvPr>
            <p:ph type="ftr" idx="11"/>
          </p:nvPr>
        </p:nvSpPr>
        <p:spPr>
          <a:xfrm>
            <a:off x="3124200" y="6245225"/>
            <a:ext cx="2895600" cy="47625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888888"/>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7" name="Shape 47"/>
          <p:cNvSpPr txBox="1">
            <a:spLocks noGrp="1"/>
          </p:cNvSpPr>
          <p:nvPr>
            <p:ph type="sldNum" idx="12"/>
          </p:nvPr>
        </p:nvSpPr>
        <p:spPr>
          <a:xfrm>
            <a:off x="6553200" y="6356352"/>
            <a:ext cx="21336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Arial"/>
              <a:buNone/>
            </a:pPr>
            <a:fld id="{00000000-1234-1234-1234-123412341234}" type="slidenum">
              <a:rPr lang="en-US" sz="1200" b="0" i="0" u="none" strike="noStrike" cap="none">
                <a:solidFill>
                  <a:srgbClr val="888888"/>
                </a:solidFill>
                <a:latin typeface="Arial"/>
                <a:ea typeface="Arial"/>
                <a:cs typeface="Arial"/>
                <a:sym typeface="Arial"/>
              </a:rPr>
              <a:t>‹#›</a:t>
            </a:fld>
            <a:endParaRPr sz="1200" b="0" i="0" u="none" strike="noStrike" cap="none">
              <a:solidFill>
                <a:srgbClr val="888888"/>
              </a:solidFill>
              <a:latin typeface="Arial"/>
              <a:ea typeface="Arial"/>
              <a:cs typeface="Arial"/>
              <a:sym typeface="Arial"/>
            </a:endParaRPr>
          </a:p>
        </p:txBody>
      </p:sp>
    </p:spTree>
    <p:extLst>
      <p:ext uri="{BB962C8B-B14F-4D97-AF65-F5344CB8AC3E}">
        <p14:creationId xmlns:p14="http://schemas.microsoft.com/office/powerpoint/2010/main" val="1656008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タイトル&amp;箇条書き">
    <p:spTree>
      <p:nvGrpSpPr>
        <p:cNvPr id="1" name=""/>
        <p:cNvGrpSpPr/>
        <p:nvPr/>
      </p:nvGrpSpPr>
      <p:grpSpPr>
        <a:xfrm>
          <a:off x="0" y="0"/>
          <a:ext cx="0" cy="0"/>
          <a:chOff x="0" y="0"/>
          <a:chExt cx="0" cy="0"/>
        </a:xfrm>
      </p:grpSpPr>
      <p:sp>
        <p:nvSpPr>
          <p:cNvPr id="57" name="タイトルテキスト"/>
          <p:cNvSpPr txBox="1">
            <a:spLocks noGrp="1"/>
          </p:cNvSpPr>
          <p:nvPr>
            <p:ph type="title"/>
          </p:nvPr>
        </p:nvSpPr>
        <p:spPr>
          <a:prstGeom prst="rect">
            <a:avLst/>
          </a:prstGeom>
        </p:spPr>
        <p:txBody>
          <a:bodyPr/>
          <a:lstStyle/>
          <a:p>
            <a:r>
              <a:t>タイトルテキスト</a:t>
            </a:r>
          </a:p>
        </p:txBody>
      </p:sp>
      <p:sp>
        <p:nvSpPr>
          <p:cNvPr id="58" name="本文レベル1…"/>
          <p:cNvSpPr txBox="1">
            <a:spLocks noGrp="1"/>
          </p:cNvSpPr>
          <p:nvPr>
            <p:ph type="body" idx="1"/>
          </p:nvPr>
        </p:nvSpPr>
        <p:spPr>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59"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5" name="Picture 2">
            <a:extLst>
              <a:ext uri="{FF2B5EF4-FFF2-40B4-BE49-F238E27FC236}">
                <a16:creationId xmlns:a16="http://schemas.microsoft.com/office/drawing/2014/main" id="{DFCBFA60-59F8-4393-8FE0-1FF0C455405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949287" y="0"/>
            <a:ext cx="1194713" cy="1151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10" descr="Picture 10">
            <a:extLst>
              <a:ext uri="{FF2B5EF4-FFF2-40B4-BE49-F238E27FC236}">
                <a16:creationId xmlns:a16="http://schemas.microsoft.com/office/drawing/2014/main" id="{04EBFCAC-7D12-4630-A674-27AADDA8C277}"/>
              </a:ext>
            </a:extLst>
          </p:cNvPr>
          <p:cNvPicPr>
            <a:picLocks noChangeAspect="1"/>
          </p:cNvPicPr>
          <p:nvPr userDrawn="1"/>
        </p:nvPicPr>
        <p:blipFill>
          <a:blip r:embed="rId3">
            <a:extLst/>
          </a:blip>
          <a:stretch>
            <a:fillRect/>
          </a:stretch>
        </p:blipFill>
        <p:spPr>
          <a:xfrm>
            <a:off x="17083" y="6600"/>
            <a:ext cx="1199366" cy="652935"/>
          </a:xfrm>
          <a:prstGeom prst="rect">
            <a:avLst/>
          </a:prstGeom>
          <a:ln w="12700">
            <a:miter lim="400000"/>
          </a:ln>
        </p:spPr>
      </p:pic>
    </p:spTree>
    <p:extLst>
      <p:ext uri="{BB962C8B-B14F-4D97-AF65-F5344CB8AC3E}">
        <p14:creationId xmlns:p14="http://schemas.microsoft.com/office/powerpoint/2010/main" val="3582775362"/>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タイトル、箇条書き、画像">
    <p:spTree>
      <p:nvGrpSpPr>
        <p:cNvPr id="1" name=""/>
        <p:cNvGrpSpPr/>
        <p:nvPr/>
      </p:nvGrpSpPr>
      <p:grpSpPr>
        <a:xfrm>
          <a:off x="0" y="0"/>
          <a:ext cx="0" cy="0"/>
          <a:chOff x="0" y="0"/>
          <a:chExt cx="0" cy="0"/>
        </a:xfrm>
      </p:grpSpPr>
      <p:sp>
        <p:nvSpPr>
          <p:cNvPr id="66" name="イメージ"/>
          <p:cNvSpPr>
            <a:spLocks noGrp="1"/>
          </p:cNvSpPr>
          <p:nvPr>
            <p:ph type="pic" sz="half" idx="13"/>
          </p:nvPr>
        </p:nvSpPr>
        <p:spPr>
          <a:xfrm>
            <a:off x="4723805" y="1821656"/>
            <a:ext cx="3750469" cy="4420195"/>
          </a:xfrm>
          <a:prstGeom prst="rect">
            <a:avLst/>
          </a:prstGeom>
        </p:spPr>
        <p:txBody>
          <a:bodyPr lIns="91439" tIns="45719" rIns="91439" bIns="45719" anchor="t">
            <a:noAutofit/>
          </a:bodyPr>
          <a:lstStyle/>
          <a:p>
            <a:endParaRPr/>
          </a:p>
        </p:txBody>
      </p:sp>
      <p:sp>
        <p:nvSpPr>
          <p:cNvPr id="67" name="タイトルテキスト"/>
          <p:cNvSpPr txBox="1">
            <a:spLocks noGrp="1"/>
          </p:cNvSpPr>
          <p:nvPr>
            <p:ph type="title"/>
          </p:nvPr>
        </p:nvSpPr>
        <p:spPr>
          <a:prstGeom prst="rect">
            <a:avLst/>
          </a:prstGeom>
        </p:spPr>
        <p:txBody>
          <a:bodyPr/>
          <a:lstStyle/>
          <a:p>
            <a:r>
              <a:t>タイトルテキスト</a:t>
            </a:r>
          </a:p>
        </p:txBody>
      </p:sp>
      <p:sp>
        <p:nvSpPr>
          <p:cNvPr id="68" name="本文レベル1…"/>
          <p:cNvSpPr txBox="1">
            <a:spLocks noGrp="1"/>
          </p:cNvSpPr>
          <p:nvPr>
            <p:ph type="body" sz="half" idx="1"/>
          </p:nvPr>
        </p:nvSpPr>
        <p:spPr>
          <a:xfrm>
            <a:off x="669726" y="1821656"/>
            <a:ext cx="3750469" cy="4420195"/>
          </a:xfrm>
          <a:prstGeom prst="rect">
            <a:avLst/>
          </a:prstGeom>
        </p:spPr>
        <p:txBody>
          <a:bodyPr/>
          <a:lstStyle>
            <a:lvl1pPr marL="241093" indent="-241093">
              <a:spcBef>
                <a:spcPts val="2250"/>
              </a:spcBef>
              <a:defRPr sz="1969"/>
            </a:lvl1pPr>
            <a:lvl2pPr marL="482186" indent="-241093">
              <a:spcBef>
                <a:spcPts val="2250"/>
              </a:spcBef>
              <a:defRPr sz="1969"/>
            </a:lvl2pPr>
            <a:lvl3pPr marL="723279" indent="-241093">
              <a:spcBef>
                <a:spcPts val="2250"/>
              </a:spcBef>
              <a:defRPr sz="1969"/>
            </a:lvl3pPr>
            <a:lvl4pPr marL="964372" indent="-241093">
              <a:spcBef>
                <a:spcPts val="2250"/>
              </a:spcBef>
              <a:defRPr sz="1969"/>
            </a:lvl4pPr>
            <a:lvl5pPr marL="1205465" indent="-241093">
              <a:spcBef>
                <a:spcPts val="2250"/>
              </a:spcBef>
              <a:defRPr sz="1969"/>
            </a:lvl5pPr>
          </a:lstStyle>
          <a:p>
            <a:r>
              <a:t>本文レベル1</a:t>
            </a:r>
          </a:p>
          <a:p>
            <a:pPr lvl="1"/>
            <a:r>
              <a:t>本文レベル2</a:t>
            </a:r>
          </a:p>
          <a:p>
            <a:pPr lvl="2"/>
            <a:r>
              <a:t>本文レベル3</a:t>
            </a:r>
          </a:p>
          <a:p>
            <a:pPr lvl="3"/>
            <a:r>
              <a:t>本文レベル4</a:t>
            </a:r>
          </a:p>
          <a:p>
            <a:pPr lvl="4"/>
            <a:r>
              <a:t>本文レベル5</a:t>
            </a:r>
          </a:p>
        </p:txBody>
      </p:sp>
      <p:sp>
        <p:nvSpPr>
          <p:cNvPr id="69" name="スライド番号"/>
          <p:cNvSpPr txBox="1">
            <a:spLocks noGrp="1"/>
          </p:cNvSpPr>
          <p:nvPr>
            <p:ph type="sldNum" sz="quarter" idx="2"/>
          </p:nvPr>
        </p:nvSpPr>
        <p:spPr>
          <a:xfrm>
            <a:off x="4435566" y="6536531"/>
            <a:ext cx="268106" cy="214313"/>
          </a:xfrm>
          <a:prstGeom prst="rect">
            <a:avLst/>
          </a:prstGeom>
        </p:spPr>
        <p:txBody>
          <a:bodyPr/>
          <a:lstStyle>
            <a:lvl1pPr>
              <a:defRPr>
                <a:latin typeface="+mn-lt"/>
                <a:ea typeface="+mn-ea"/>
                <a:cs typeface="+mn-cs"/>
                <a:sym typeface="ヒラギノ角ゴ ProN W3"/>
              </a:defRPr>
            </a:lvl1pPr>
          </a:lstStyle>
          <a:p>
            <a:fld id="{86CB4B4D-7CA3-9044-876B-883B54F8677D}" type="slidenum">
              <a:t>‹#›</a:t>
            </a:fld>
            <a:endParaRPr/>
          </a:p>
        </p:txBody>
      </p:sp>
      <p:pic>
        <p:nvPicPr>
          <p:cNvPr id="6" name="Picture 2">
            <a:extLst>
              <a:ext uri="{FF2B5EF4-FFF2-40B4-BE49-F238E27FC236}">
                <a16:creationId xmlns:a16="http://schemas.microsoft.com/office/drawing/2014/main" id="{6C534128-EBA2-4803-B915-A966E8A1C243}"/>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949287" y="0"/>
            <a:ext cx="1194713" cy="1151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0" descr="Picture 10">
            <a:extLst>
              <a:ext uri="{FF2B5EF4-FFF2-40B4-BE49-F238E27FC236}">
                <a16:creationId xmlns:a16="http://schemas.microsoft.com/office/drawing/2014/main" id="{57AD906E-A78B-4785-9545-B347415CCB34}"/>
              </a:ext>
            </a:extLst>
          </p:cNvPr>
          <p:cNvPicPr>
            <a:picLocks noChangeAspect="1"/>
          </p:cNvPicPr>
          <p:nvPr userDrawn="1"/>
        </p:nvPicPr>
        <p:blipFill>
          <a:blip r:embed="rId3">
            <a:extLst/>
          </a:blip>
          <a:stretch>
            <a:fillRect/>
          </a:stretch>
        </p:blipFill>
        <p:spPr>
          <a:xfrm>
            <a:off x="17083" y="6600"/>
            <a:ext cx="1199366" cy="652935"/>
          </a:xfrm>
          <a:prstGeom prst="rect">
            <a:avLst/>
          </a:prstGeom>
          <a:ln w="12700">
            <a:miter lim="400000"/>
          </a:ln>
        </p:spPr>
      </p:pic>
    </p:spTree>
    <p:extLst>
      <p:ext uri="{BB962C8B-B14F-4D97-AF65-F5344CB8AC3E}">
        <p14:creationId xmlns:p14="http://schemas.microsoft.com/office/powerpoint/2010/main" val="2811155727"/>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cstate="prin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a:xfrm>
            <a:off x="6858000" y="5562600"/>
            <a:ext cx="2133600" cy="365125"/>
          </a:xfrm>
          <a:prstGeom prst="rect">
            <a:avLst/>
          </a:prstGeom>
        </p:spPr>
        <p:txBody>
          <a:bodyPr vert="horz" lIns="91440" tIns="45720" rIns="91440" bIns="45720" rtlCol="0" anchor="ctr"/>
          <a:lstStyle>
            <a:lvl1pPr algn="r">
              <a:defRPr sz="1600">
                <a:solidFill>
                  <a:schemeClr val="tx1"/>
                </a:solidFill>
              </a:defRPr>
            </a:lvl1pPr>
          </a:lstStyle>
          <a:p>
            <a:pPr defTabSz="457200"/>
            <a:fld id="{47C5C88E-DD74-3749-A6CB-A855C5DAE8DD}" type="slidenum">
              <a:rPr lang="en-US" smtClean="0"/>
              <a:pPr defTabSz="457200"/>
              <a:t>‹#›</a:t>
            </a:fld>
            <a:endParaRPr lang="en-US" dirty="0"/>
          </a:p>
        </p:txBody>
      </p:sp>
    </p:spTree>
    <p:extLst>
      <p:ext uri="{BB962C8B-B14F-4D97-AF65-F5344CB8AC3E}">
        <p14:creationId xmlns:p14="http://schemas.microsoft.com/office/powerpoint/2010/main" val="25907726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8"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그림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제목 개체 틀 1"/>
          <p:cNvSpPr>
            <a:spLocks noGrp="1"/>
          </p:cNvSpPr>
          <p:nvPr>
            <p:ph type="title"/>
          </p:nvPr>
        </p:nvSpPr>
        <p:spPr>
          <a:xfrm>
            <a:off x="421616" y="278862"/>
            <a:ext cx="7886700" cy="756309"/>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5FB3273-8E66-4058-9C32-C3B9C7DB6AB7}" type="datetimeFigureOut">
              <a:rPr lang="ko-KR" altLang="en-US" smtClean="0">
                <a:solidFill>
                  <a:prstClr val="black">
                    <a:tint val="75000"/>
                  </a:prstClr>
                </a:solidFill>
              </a:rPr>
              <a:pPr/>
              <a:t>2018-10-16</a:t>
            </a:fld>
            <a:endParaRPr lang="ko-KR" altLang="en-US">
              <a:solidFill>
                <a:prstClr val="black">
                  <a:tint val="75000"/>
                </a:prstClr>
              </a:solidFill>
            </a:endParaRPr>
          </a:p>
        </p:txBody>
      </p:sp>
      <p:sp>
        <p:nvSpPr>
          <p:cNvPr id="5" name="바닥글 개체 틀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ko-KR" altLang="en-US">
              <a:solidFill>
                <a:prstClr val="black">
                  <a:tint val="75000"/>
                </a:prstClr>
              </a:solidFill>
            </a:endParaRPr>
          </a:p>
        </p:txBody>
      </p:sp>
      <p:sp>
        <p:nvSpPr>
          <p:cNvPr id="6" name="슬라이드 번호 개체 틀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899C478-44E5-4621-8198-B6DFEDDFD0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52417018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685800" rtl="0" eaLnBrk="1" latinLnBrk="1" hangingPunct="1">
        <a:lnSpc>
          <a:spcPct val="90000"/>
        </a:lnSpc>
        <a:spcBef>
          <a:spcPct val="0"/>
        </a:spcBef>
        <a:buNone/>
        <a:defRPr sz="3000" b="1" kern="1200">
          <a:solidFill>
            <a:schemeClr val="bg1"/>
          </a:solidFill>
          <a:effectLst>
            <a:outerShdw blurRad="38100" dist="38100" dir="2700000" algn="tl">
              <a:srgbClr val="000000">
                <a:alpha val="43137"/>
              </a:srgbClr>
            </a:outerShdw>
          </a:effectLst>
          <a:latin typeface="+mj-lt"/>
          <a:ea typeface="+mj-ea"/>
          <a:cs typeface="+mj-cs"/>
        </a:defRPr>
      </a:lvl1pPr>
    </p:titleStyle>
    <p:bodyStyle>
      <a:lvl1pPr marL="171450" indent="-171450" algn="l" defTabSz="685800" rtl="0" eaLnBrk="1" latinLnBrk="1"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1"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1"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ko-KR"/>
      </a:defPPr>
      <a:lvl1pPr marL="0" algn="l" defTabSz="685800" rtl="0" eaLnBrk="1" latinLnBrk="1" hangingPunct="1">
        <a:defRPr sz="1350" kern="1200">
          <a:solidFill>
            <a:schemeClr val="tx1"/>
          </a:solidFill>
          <a:latin typeface="+mn-lt"/>
          <a:ea typeface="+mn-ea"/>
          <a:cs typeface="+mn-cs"/>
        </a:defRPr>
      </a:lvl1pPr>
      <a:lvl2pPr marL="342900" algn="l" defTabSz="685800" rtl="0" eaLnBrk="1" latinLnBrk="1" hangingPunct="1">
        <a:defRPr sz="1350" kern="1200">
          <a:solidFill>
            <a:schemeClr val="tx1"/>
          </a:solidFill>
          <a:latin typeface="+mn-lt"/>
          <a:ea typeface="+mn-ea"/>
          <a:cs typeface="+mn-cs"/>
        </a:defRPr>
      </a:lvl2pPr>
      <a:lvl3pPr marL="685800" algn="l" defTabSz="685800" rtl="0" eaLnBrk="1" latinLnBrk="1" hangingPunct="1">
        <a:defRPr sz="1350" kern="1200">
          <a:solidFill>
            <a:schemeClr val="tx1"/>
          </a:solidFill>
          <a:latin typeface="+mn-lt"/>
          <a:ea typeface="+mn-ea"/>
          <a:cs typeface="+mn-cs"/>
        </a:defRPr>
      </a:lvl3pPr>
      <a:lvl4pPr marL="1028700" algn="l" defTabSz="685800" rtl="0" eaLnBrk="1" latinLnBrk="1" hangingPunct="1">
        <a:defRPr sz="1350" kern="1200">
          <a:solidFill>
            <a:schemeClr val="tx1"/>
          </a:solidFill>
          <a:latin typeface="+mn-lt"/>
          <a:ea typeface="+mn-ea"/>
          <a:cs typeface="+mn-cs"/>
        </a:defRPr>
      </a:lvl4pPr>
      <a:lvl5pPr marL="1371600" algn="l" defTabSz="685800" rtl="0" eaLnBrk="1" latinLnBrk="1" hangingPunct="1">
        <a:defRPr sz="1350" kern="1200">
          <a:solidFill>
            <a:schemeClr val="tx1"/>
          </a:solidFill>
          <a:latin typeface="+mn-lt"/>
          <a:ea typeface="+mn-ea"/>
          <a:cs typeface="+mn-cs"/>
        </a:defRPr>
      </a:lvl5pPr>
      <a:lvl6pPr marL="1714500" algn="l" defTabSz="685800" rtl="0" eaLnBrk="1" latinLnBrk="1" hangingPunct="1">
        <a:defRPr sz="1350" kern="1200">
          <a:solidFill>
            <a:schemeClr val="tx1"/>
          </a:solidFill>
          <a:latin typeface="+mn-lt"/>
          <a:ea typeface="+mn-ea"/>
          <a:cs typeface="+mn-cs"/>
        </a:defRPr>
      </a:lvl6pPr>
      <a:lvl7pPr marL="2057400" algn="l" defTabSz="685800" rtl="0" eaLnBrk="1" latinLnBrk="1" hangingPunct="1">
        <a:defRPr sz="1350" kern="1200">
          <a:solidFill>
            <a:schemeClr val="tx1"/>
          </a:solidFill>
          <a:latin typeface="+mn-lt"/>
          <a:ea typeface="+mn-ea"/>
          <a:cs typeface="+mn-cs"/>
        </a:defRPr>
      </a:lvl7pPr>
      <a:lvl8pPr marL="2400300" algn="l" defTabSz="685800" rtl="0" eaLnBrk="1" latinLnBrk="1" hangingPunct="1">
        <a:defRPr sz="1350" kern="1200">
          <a:solidFill>
            <a:schemeClr val="tx1"/>
          </a:solidFill>
          <a:latin typeface="+mn-lt"/>
          <a:ea typeface="+mn-ea"/>
          <a:cs typeface="+mn-cs"/>
        </a:defRPr>
      </a:lvl8pPr>
      <a:lvl9pPr marL="2743200" algn="l" defTabSz="685800" rtl="0" eaLnBrk="1" latinLnBrk="1"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A3420B1-E0D2-4081-B0B5-E0802FA6AF52}" type="datetimeFigureOut">
              <a:rPr lang="ko-KR" altLang="en-US" smtClean="0"/>
              <a:t>2018-10-16</a:t>
            </a:fld>
            <a:endParaRPr lang="ko-KR" altLang="en-US"/>
          </a:p>
        </p:txBody>
      </p:sp>
      <p:sp>
        <p:nvSpPr>
          <p:cNvPr id="5" name="바닥글 개체 틀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8EBA0BD-EB44-4A2F-9024-01D85267349D}" type="slidenum">
              <a:rPr lang="ko-KR" altLang="en-US" smtClean="0"/>
              <a:t>‹#›</a:t>
            </a:fld>
            <a:endParaRPr lang="ko-KR" altLang="en-US"/>
          </a:p>
        </p:txBody>
      </p:sp>
    </p:spTree>
    <p:extLst>
      <p:ext uri="{BB962C8B-B14F-4D97-AF65-F5344CB8AC3E}">
        <p14:creationId xmlns:p14="http://schemas.microsoft.com/office/powerpoint/2010/main" val="35123938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Lst>
  <p:txStyles>
    <p:titleStyle>
      <a:lvl1pPr algn="l" defTabSz="685800" rtl="0" eaLnBrk="1" latinLnBrk="1"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1"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1"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1"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ko-KR"/>
      </a:defPPr>
      <a:lvl1pPr marL="0" algn="l" defTabSz="685800" rtl="0" eaLnBrk="1" latinLnBrk="1" hangingPunct="1">
        <a:defRPr sz="1350" kern="1200">
          <a:solidFill>
            <a:schemeClr val="tx1"/>
          </a:solidFill>
          <a:latin typeface="+mn-lt"/>
          <a:ea typeface="+mn-ea"/>
          <a:cs typeface="+mn-cs"/>
        </a:defRPr>
      </a:lvl1pPr>
      <a:lvl2pPr marL="342900" algn="l" defTabSz="685800" rtl="0" eaLnBrk="1" latinLnBrk="1" hangingPunct="1">
        <a:defRPr sz="1350" kern="1200">
          <a:solidFill>
            <a:schemeClr val="tx1"/>
          </a:solidFill>
          <a:latin typeface="+mn-lt"/>
          <a:ea typeface="+mn-ea"/>
          <a:cs typeface="+mn-cs"/>
        </a:defRPr>
      </a:lvl2pPr>
      <a:lvl3pPr marL="685800" algn="l" defTabSz="685800" rtl="0" eaLnBrk="1" latinLnBrk="1" hangingPunct="1">
        <a:defRPr sz="1350" kern="1200">
          <a:solidFill>
            <a:schemeClr val="tx1"/>
          </a:solidFill>
          <a:latin typeface="+mn-lt"/>
          <a:ea typeface="+mn-ea"/>
          <a:cs typeface="+mn-cs"/>
        </a:defRPr>
      </a:lvl3pPr>
      <a:lvl4pPr marL="1028700" algn="l" defTabSz="685800" rtl="0" eaLnBrk="1" latinLnBrk="1" hangingPunct="1">
        <a:defRPr sz="1350" kern="1200">
          <a:solidFill>
            <a:schemeClr val="tx1"/>
          </a:solidFill>
          <a:latin typeface="+mn-lt"/>
          <a:ea typeface="+mn-ea"/>
          <a:cs typeface="+mn-cs"/>
        </a:defRPr>
      </a:lvl4pPr>
      <a:lvl5pPr marL="1371600" algn="l" defTabSz="685800" rtl="0" eaLnBrk="1" latinLnBrk="1" hangingPunct="1">
        <a:defRPr sz="1350" kern="1200">
          <a:solidFill>
            <a:schemeClr val="tx1"/>
          </a:solidFill>
          <a:latin typeface="+mn-lt"/>
          <a:ea typeface="+mn-ea"/>
          <a:cs typeface="+mn-cs"/>
        </a:defRPr>
      </a:lvl5pPr>
      <a:lvl6pPr marL="1714500" algn="l" defTabSz="685800" rtl="0" eaLnBrk="1" latinLnBrk="1" hangingPunct="1">
        <a:defRPr sz="1350" kern="1200">
          <a:solidFill>
            <a:schemeClr val="tx1"/>
          </a:solidFill>
          <a:latin typeface="+mn-lt"/>
          <a:ea typeface="+mn-ea"/>
          <a:cs typeface="+mn-cs"/>
        </a:defRPr>
      </a:lvl6pPr>
      <a:lvl7pPr marL="2057400" algn="l" defTabSz="685800" rtl="0" eaLnBrk="1" latinLnBrk="1" hangingPunct="1">
        <a:defRPr sz="1350" kern="1200">
          <a:solidFill>
            <a:schemeClr val="tx1"/>
          </a:solidFill>
          <a:latin typeface="+mn-lt"/>
          <a:ea typeface="+mn-ea"/>
          <a:cs typeface="+mn-cs"/>
        </a:defRPr>
      </a:lvl7pPr>
      <a:lvl8pPr marL="2400300" algn="l" defTabSz="685800" rtl="0" eaLnBrk="1" latinLnBrk="1" hangingPunct="1">
        <a:defRPr sz="1350" kern="1200">
          <a:solidFill>
            <a:schemeClr val="tx1"/>
          </a:solidFill>
          <a:latin typeface="+mn-lt"/>
          <a:ea typeface="+mn-ea"/>
          <a:cs typeface="+mn-cs"/>
        </a:defRPr>
      </a:lvl8pPr>
      <a:lvl9pPr marL="2743200" algn="l" defTabSz="685800" rtl="0" eaLnBrk="1" latinLnBrk="1"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hyperlink" Target="http://actionallianceforsuicideprevention.org/task-force/workplace"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actionallianceforsuicideprevention.org/task-force/workplace"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hyperlink" Target="http://actionallianceforsuicideprevention.org/task-force/workplace"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hyperlink" Target="http://actionallianceforsuicideprevention.org/task-force/workplace"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8" Type="http://schemas.openxmlformats.org/officeDocument/2006/relationships/hyperlink" Target="https://youtu.be/jWJQ-aBVA4o" TargetMode="External"/><Relationship Id="rId3" Type="http://schemas.openxmlformats.org/officeDocument/2006/relationships/hyperlink" Target="http://actionallianceforsuicideprevention.org/task-force/workplace" TargetMode="External"/><Relationship Id="rId7" Type="http://schemas.openxmlformats.org/officeDocument/2006/relationships/hyperlink" Target="https://youtu.be/NhIRFA67bUc"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youtu.be/Ryy7EyAiyeQ" TargetMode="External"/><Relationship Id="rId5" Type="http://schemas.openxmlformats.org/officeDocument/2006/relationships/hyperlink" Target="https://youtu.be/u-mDvJIU9RI" TargetMode="Externa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23.xml.rels><?xml version="1.0" encoding="UTF-8" standalone="yes"?>
<Relationships xmlns="http://schemas.openxmlformats.org/package/2006/relationships"><Relationship Id="rId3" Type="http://schemas.openxmlformats.org/officeDocument/2006/relationships/hyperlink" Target="http://www.mantherapy.org/"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3" Type="http://schemas.openxmlformats.org/officeDocument/2006/relationships/hyperlink" Target="https://www.bing.com/images/search?q=chuch+icon&amp;view=detailv2&amp;&amp;id=A3966F089F4500F7C2BDC5C0CC1D621F3E0E3A6E&amp;selectedIndex=35&amp;ccid=pUb2iXtM&amp;simid=607994510507901504&amp;thid=OIP.Ma546f6897b4c17d95925579a4a8faad2H0" TargetMode="External"/><Relationship Id="rId18" Type="http://schemas.openxmlformats.org/officeDocument/2006/relationships/image" Target="../media/image44.jpeg"/><Relationship Id="rId26" Type="http://schemas.openxmlformats.org/officeDocument/2006/relationships/image" Target="../media/image48.jpeg"/><Relationship Id="rId39" Type="http://schemas.openxmlformats.org/officeDocument/2006/relationships/image" Target="../media/image61.png"/><Relationship Id="rId21" Type="http://schemas.openxmlformats.org/officeDocument/2006/relationships/hyperlink" Target="https://www.bing.com/images/search?q=detroit+lions&amp;view=detailv2&amp;&amp;id=D8B7091448933B789C2C0BE9D76E26A1F02D8D4E&amp;selectedIndex=6&amp;ccid=lBuLvTJg&amp;simid=607999419654472155&amp;thid=OIP.M941b8bbd32605556337653f4598aed75H0" TargetMode="External"/><Relationship Id="rId34" Type="http://schemas.openxmlformats.org/officeDocument/2006/relationships/image" Target="../media/image56.jpg"/><Relationship Id="rId42" Type="http://schemas.openxmlformats.org/officeDocument/2006/relationships/image" Target="../media/image64.png"/><Relationship Id="rId7" Type="http://schemas.openxmlformats.org/officeDocument/2006/relationships/hyperlink" Target="https://www.bing.com/images/search?q=golf+clubs&amp;view=detailv2&amp;&amp;id=8D94E30AD07A3A06A773CBDB95B62583D41F60A1&amp;selectedIndex=60&amp;ccid=kC8ncpM3&amp;simid=608052337944888096&amp;thid=OIP.M902f2772933714793fce37d012b2452aH0" TargetMode="External"/><Relationship Id="rId2" Type="http://schemas.openxmlformats.org/officeDocument/2006/relationships/notesSlide" Target="../notesSlides/notesSlide26.xml"/><Relationship Id="rId16" Type="http://schemas.openxmlformats.org/officeDocument/2006/relationships/image" Target="../media/image43.jpeg"/><Relationship Id="rId20" Type="http://schemas.openxmlformats.org/officeDocument/2006/relationships/image" Target="../media/image45.jpeg"/><Relationship Id="rId29" Type="http://schemas.openxmlformats.org/officeDocument/2006/relationships/image" Target="../media/image51.png"/><Relationship Id="rId41" Type="http://schemas.openxmlformats.org/officeDocument/2006/relationships/image" Target="../media/image63.png"/><Relationship Id="rId1" Type="http://schemas.openxmlformats.org/officeDocument/2006/relationships/slideLayout" Target="../slideLayouts/slideLayout2.xml"/><Relationship Id="rId6" Type="http://schemas.openxmlformats.org/officeDocument/2006/relationships/image" Target="../media/image38.jpeg"/><Relationship Id="rId11" Type="http://schemas.openxmlformats.org/officeDocument/2006/relationships/hyperlink" Target="https://www.bing.com/images/search?q=michigan+boating+clubs+icon&amp;view=detailv2&amp;&amp;id=ED7C9E1A61931E3049E4D35229753AE8ACF48092&amp;selectedIndex=30&amp;ccid=7sN2Rjqq&amp;simid=608042820288447166&amp;thid=OIP.Meec376463aaa028f4f5c4322dbc498b4o0" TargetMode="External"/><Relationship Id="rId24" Type="http://schemas.openxmlformats.org/officeDocument/2006/relationships/image" Target="../media/image47.jpeg"/><Relationship Id="rId32" Type="http://schemas.openxmlformats.org/officeDocument/2006/relationships/image" Target="../media/image54.jpg"/><Relationship Id="rId37" Type="http://schemas.openxmlformats.org/officeDocument/2006/relationships/image" Target="../media/image59.png"/><Relationship Id="rId40" Type="http://schemas.openxmlformats.org/officeDocument/2006/relationships/image" Target="../media/image62.jpg"/><Relationship Id="rId5" Type="http://schemas.openxmlformats.org/officeDocument/2006/relationships/image" Target="../media/image37.jpeg"/><Relationship Id="rId15" Type="http://schemas.openxmlformats.org/officeDocument/2006/relationships/hyperlink" Target="https://www.bing.com/images/search?q=employee+program+assistance&amp;view=detailv2&amp;&amp;id=6DE16C228D547FB56AAD3E4D88085B0A4E834EC2&amp;selectedIndex=4&amp;ccid=RW93BPKv&amp;simid=608024390581161113&amp;thid=OIP.M456f7704f2af66b447ac826af132b1cbH0" TargetMode="External"/><Relationship Id="rId23" Type="http://schemas.openxmlformats.org/officeDocument/2006/relationships/hyperlink" Target="https://www.bing.com/images/search?q=detroit+tigers&amp;view=detailv2&amp;&amp;id=B847B148D0C7F5B4CBA6465375234FB574842300&amp;selectedIndex=1&amp;ccid=53NVHVBZ&amp;simid=608019399839451204&amp;thid=OIP.Me773551d5059c16caed94d4244c5aafcH0" TargetMode="External"/><Relationship Id="rId28" Type="http://schemas.openxmlformats.org/officeDocument/2006/relationships/image" Target="../media/image50.jpeg"/><Relationship Id="rId36" Type="http://schemas.openxmlformats.org/officeDocument/2006/relationships/image" Target="../media/image58.jpg"/><Relationship Id="rId10" Type="http://schemas.openxmlformats.org/officeDocument/2006/relationships/image" Target="../media/image40.jpeg"/><Relationship Id="rId19" Type="http://schemas.openxmlformats.org/officeDocument/2006/relationships/hyperlink" Target="https://www.bing.com/images/search?q=men's+sports+clubs&amp;view=detailv2&amp;&amp;id=E478E7DE0F312B84CF1C397C50C8C7C99CB2D049&amp;selectedIndex=69&amp;ccid=jot1f6eH&amp;simid=608003783341246416&amp;thid=OIP.M8e8b757fa787fbd5665d455fb47bcf07o0" TargetMode="External"/><Relationship Id="rId31" Type="http://schemas.openxmlformats.org/officeDocument/2006/relationships/image" Target="../media/image53.png"/><Relationship Id="rId4" Type="http://schemas.openxmlformats.org/officeDocument/2006/relationships/hyperlink" Target="https://www.bing.com/images/search?q=michigan+knights+of+columbus&amp;view=detailv2&amp;&amp;id=84C9A9269F3596F55CAB68FF791335C1AAEB7F31&amp;selectedIndex=12&amp;ccid=J+UyeRIL&amp;simid=608002189911785696&amp;thid=OIP.M27e53279120be07181140e3db767b77ao0" TargetMode="External"/><Relationship Id="rId9" Type="http://schemas.openxmlformats.org/officeDocument/2006/relationships/hyperlink" Target="https://www.bing.com/images/search?q=american+indian+tribes,+michigan&amp;view=detailv2&amp;&amp;id=88CA20EFDACCE6B80CBC8112EBC621054D5C44E8&amp;selectedIndex=173&amp;ccid=eF1jgSkN&amp;simid=607989201925834435&amp;thid=OIP.M785d6381290d8dbdf743e84a4fe5ad21o0" TargetMode="External"/><Relationship Id="rId14" Type="http://schemas.openxmlformats.org/officeDocument/2006/relationships/image" Target="../media/image42.jpeg"/><Relationship Id="rId22" Type="http://schemas.openxmlformats.org/officeDocument/2006/relationships/image" Target="../media/image46.jpeg"/><Relationship Id="rId27" Type="http://schemas.openxmlformats.org/officeDocument/2006/relationships/image" Target="../media/image49.jpeg"/><Relationship Id="rId30" Type="http://schemas.openxmlformats.org/officeDocument/2006/relationships/image" Target="../media/image52.jpg"/><Relationship Id="rId35" Type="http://schemas.openxmlformats.org/officeDocument/2006/relationships/image" Target="../media/image57.gif"/><Relationship Id="rId8" Type="http://schemas.openxmlformats.org/officeDocument/2006/relationships/image" Target="../media/image39.jpeg"/><Relationship Id="rId3" Type="http://schemas.openxmlformats.org/officeDocument/2006/relationships/image" Target="../media/image31.jpeg"/><Relationship Id="rId12" Type="http://schemas.openxmlformats.org/officeDocument/2006/relationships/image" Target="../media/image41.jpeg"/><Relationship Id="rId17" Type="http://schemas.openxmlformats.org/officeDocument/2006/relationships/hyperlink" Target="https://www.bing.com/images/search?q=barber+shop+icon&amp;view=detailv2&amp;&amp;id=BFAF96B0C92BD1950F8B8796A234802CC808F8FA&amp;selectedIndex=0&amp;ccid=HA4dGUTI&amp;simid=607989640007779512&amp;thid=OIP.M1c0e1d1944c8692c4e636621d8b96d3do0" TargetMode="External"/><Relationship Id="rId25" Type="http://schemas.openxmlformats.org/officeDocument/2006/relationships/hyperlink" Target="https://www.bing.com/images/search?q=detroit+pistons&amp;view=detailv2&amp;&amp;id=DFC635096BBAB8624B47746F5950AD95425E1A5F&amp;selectedIndex=2&amp;ccid=NRrvsCje&amp;simid=608031430042455873&amp;thid=OIP.M351aefb028dec8cd2adb4217b44ed37eo0" TargetMode="External"/><Relationship Id="rId33" Type="http://schemas.openxmlformats.org/officeDocument/2006/relationships/image" Target="../media/image55.jpg"/><Relationship Id="rId38" Type="http://schemas.openxmlformats.org/officeDocument/2006/relationships/image" Target="../media/image60.png"/></Relationships>
</file>

<file path=ppt/slides/_rels/slide27.xml.rels><?xml version="1.0" encoding="UTF-8" standalone="yes"?>
<Relationships xmlns="http://schemas.openxmlformats.org/package/2006/relationships"><Relationship Id="rId3" Type="http://schemas.openxmlformats.org/officeDocument/2006/relationships/image" Target="../media/image65.jpeg"/><Relationship Id="rId7" Type="http://schemas.openxmlformats.org/officeDocument/2006/relationships/image" Target="../media/image68.gif"/><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17.jpg"/><Relationship Id="rId4" Type="http://schemas.openxmlformats.org/officeDocument/2006/relationships/image" Target="../media/image66.png"/></Relationships>
</file>

<file path=ppt/slides/_rels/slide28.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3.jpe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2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hyperlink" Target="mailto:healthymenmichigan@gmail.com" TargetMode="External"/><Relationship Id="rId5" Type="http://schemas.openxmlformats.org/officeDocument/2006/relationships/hyperlink" Target="http://www.healthymenmichigan.org/" TargetMode="External"/><Relationship Id="rId4" Type="http://schemas.openxmlformats.org/officeDocument/2006/relationships/hyperlink" Target="http://www.ssw.umaryland.edu/healthymenmichigan/downloadable-resource-center/"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hyperlink" Target="http://healthymenmichigan.org/" TargetMode="External"/><Relationship Id="rId5" Type="http://schemas.openxmlformats.org/officeDocument/2006/relationships/hyperlink" Target="https://twitter.com/HealthyMenMI" TargetMode="External"/><Relationship Id="rId4" Type="http://schemas.openxmlformats.org/officeDocument/2006/relationships/hyperlink" Target="https://www.facebook.com/HealthyMenMichigan/"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7.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2.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84.tif"/><Relationship Id="rId2" Type="http://schemas.openxmlformats.org/officeDocument/2006/relationships/image" Target="../media/image83.ti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5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 Id="rId4" Type="http://schemas.openxmlformats.org/officeDocument/2006/relationships/image" Target="../media/image88.png"/></Relationships>
</file>

<file path=ppt/slides/_rels/slide51.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7.xml"/><Relationship Id="rId1" Type="http://schemas.openxmlformats.org/officeDocument/2006/relationships/slideLayout" Target="../slideLayouts/slideLayout30.xml"/></Relationships>
</file>

<file path=ppt/slides/_rels/slide5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8.xml"/><Relationship Id="rId1" Type="http://schemas.openxmlformats.org/officeDocument/2006/relationships/slideLayout" Target="../slideLayouts/slideLayout2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5.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30.xml"/><Relationship Id="rId1" Type="http://schemas.openxmlformats.org/officeDocument/2006/relationships/vmlDrawing" Target="../drawings/vmlDrawing1.vml"/><Relationship Id="rId5" Type="http://schemas.openxmlformats.org/officeDocument/2006/relationships/image" Target="../media/image93.emf"/><Relationship Id="rId4" Type="http://schemas.openxmlformats.org/officeDocument/2006/relationships/oleObject" Target="../embeddings/oleObject1.bin"/></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35.xml"/><Relationship Id="rId1" Type="http://schemas.openxmlformats.org/officeDocument/2006/relationships/vmlDrawing" Target="../drawings/vmlDrawing2.vml"/><Relationship Id="rId5" Type="http://schemas.openxmlformats.org/officeDocument/2006/relationships/image" Target="../media/image94.emf"/><Relationship Id="rId4" Type="http://schemas.openxmlformats.org/officeDocument/2006/relationships/oleObject" Target="../embeddings/oleObject2.bin"/></Relationships>
</file>

<file path=ppt/slides/_rels/slide63.xml.rels><?xml version="1.0" encoding="UTF-8" standalone="yes"?>
<Relationships xmlns="http://schemas.openxmlformats.org/package/2006/relationships"><Relationship Id="rId2" Type="http://schemas.openxmlformats.org/officeDocument/2006/relationships/image" Target="../media/image95.emf"/><Relationship Id="rId1" Type="http://schemas.openxmlformats.org/officeDocument/2006/relationships/slideLayout" Target="../slideLayouts/slideLayout2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5.xml"/></Relationships>
</file>

<file path=ppt/slides/_rels/slide6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2.xml"/><Relationship Id="rId1" Type="http://schemas.openxmlformats.org/officeDocument/2006/relationships/slideLayout" Target="../slideLayouts/slideLayout25.xml"/></Relationships>
</file>

<file path=ppt/slides/_rels/slide67.xml.rels><?xml version="1.0" encoding="UTF-8" standalone="yes"?>
<Relationships xmlns="http://schemas.openxmlformats.org/package/2006/relationships"><Relationship Id="rId2" Type="http://schemas.openxmlformats.org/officeDocument/2006/relationships/image" Target="../media/image96.emf"/><Relationship Id="rId1" Type="http://schemas.openxmlformats.org/officeDocument/2006/relationships/slideLayout" Target="../slideLayouts/slideLayout2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6.xml"/></Relationships>
</file>

<file path=ppt/slides/_rels/slide69.xml.rels><?xml version="1.0" encoding="UTF-8" standalone="yes"?>
<Relationships xmlns="http://schemas.openxmlformats.org/package/2006/relationships"><Relationship Id="rId3" Type="http://schemas.openxmlformats.org/officeDocument/2006/relationships/image" Target="../media/image97.jpg"/><Relationship Id="rId2" Type="http://schemas.openxmlformats.org/officeDocument/2006/relationships/notesSlide" Target="../notesSlides/notesSlide54.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hyperlink" Target="http://www.cdc.gov/injury/wisqars/leading_causes_death.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9.xml"/></Relationships>
</file>

<file path=ppt/slides/_rels/slide71.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55.xml"/><Relationship Id="rId1" Type="http://schemas.openxmlformats.org/officeDocument/2006/relationships/slideLayout" Target="../slideLayouts/slideLayout30.xml"/></Relationships>
</file>

<file path=ppt/slides/_rels/slide72.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56.xml"/><Relationship Id="rId1" Type="http://schemas.openxmlformats.org/officeDocument/2006/relationships/slideLayout" Target="../slideLayouts/slideLayout30.xml"/></Relationships>
</file>

<file path=ppt/slides/_rels/slide73.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9.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5.xml"/></Relationships>
</file>

<file path=ppt/slides/_rels/slide75.xml.rels><?xml version="1.0" encoding="UTF-8" standalone="yes"?>
<Relationships xmlns="http://schemas.openxmlformats.org/package/2006/relationships"><Relationship Id="rId2" Type="http://schemas.openxmlformats.org/officeDocument/2006/relationships/image" Target="../media/image102.emf"/><Relationship Id="rId1" Type="http://schemas.openxmlformats.org/officeDocument/2006/relationships/slideLayout" Target="../slideLayouts/slideLayout2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1.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5.xml"/><Relationship Id="rId5" Type="http://schemas.openxmlformats.org/officeDocument/2006/relationships/image" Target="../media/image106.jpeg"/><Relationship Id="rId4" Type="http://schemas.openxmlformats.org/officeDocument/2006/relationships/image" Target="../media/image105.png"/></Relationships>
</file>

<file path=ppt/slides/_rels/slide82.xml.rels><?xml version="1.0" encoding="UTF-8" standalone="yes"?>
<Relationships xmlns="http://schemas.openxmlformats.org/package/2006/relationships"><Relationship Id="rId3" Type="http://schemas.openxmlformats.org/officeDocument/2006/relationships/image" Target="../media/image108.jpg"/><Relationship Id="rId2" Type="http://schemas.openxmlformats.org/officeDocument/2006/relationships/image" Target="../media/image107.jpg"/><Relationship Id="rId1" Type="http://schemas.openxmlformats.org/officeDocument/2006/relationships/slideLayout" Target="../slideLayouts/slideLayout30.xml"/></Relationships>
</file>

<file path=ppt/slides/_rels/slide83.xml.rels><?xml version="1.0" encoding="UTF-8" standalone="yes"?>
<Relationships xmlns="http://schemas.openxmlformats.org/package/2006/relationships"><Relationship Id="rId3" Type="http://schemas.openxmlformats.org/officeDocument/2006/relationships/hyperlink" Target="https://www.facebook.com/HealthyMenMichigan/" TargetMode="External"/><Relationship Id="rId7" Type="http://schemas.openxmlformats.org/officeDocument/2006/relationships/image" Target="../media/image8.jpg"/><Relationship Id="rId2" Type="http://schemas.openxmlformats.org/officeDocument/2006/relationships/notesSlide" Target="../notesSlides/notesSlide58.xml"/><Relationship Id="rId1" Type="http://schemas.openxmlformats.org/officeDocument/2006/relationships/slideLayout" Target="../slideLayouts/slideLayout1.xml"/><Relationship Id="rId6" Type="http://schemas.openxmlformats.org/officeDocument/2006/relationships/hyperlink" Target="mailto:jongmin.woo@gmail.com" TargetMode="External"/><Relationship Id="rId5" Type="http://schemas.openxmlformats.org/officeDocument/2006/relationships/hyperlink" Target="mailto:kaoru.ichikawa@eapatokyo.org" TargetMode="External"/><Relationship Id="rId4" Type="http://schemas.openxmlformats.org/officeDocument/2006/relationships/hyperlink" Target="mailto:jfrey@ssw.umaryland.edu"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g"/><Relationship Id="rId7"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0" y="1143000"/>
            <a:ext cx="8763000" cy="1470025"/>
          </a:xfrm>
        </p:spPr>
        <p:txBody>
          <a:bodyPr>
            <a:noAutofit/>
          </a:bodyPr>
          <a:lstStyle/>
          <a:p>
            <a:r>
              <a:rPr lang="en-US" sz="3200" dirty="0" smtClean="0"/>
              <a:t>Suicide Prevention Among Working-Aged Adults: </a:t>
            </a:r>
            <a:br>
              <a:rPr lang="en-US" sz="3200" dirty="0" smtClean="0"/>
            </a:br>
            <a:r>
              <a:rPr lang="en-US" sz="3200" i="1" dirty="0" smtClean="0"/>
              <a:t>The Role of EAPs in Three Countries</a:t>
            </a:r>
            <a:endParaRPr lang="en-US" sz="3200" i="1" dirty="0"/>
          </a:p>
        </p:txBody>
      </p:sp>
      <p:sp>
        <p:nvSpPr>
          <p:cNvPr id="3" name="Subtitle 2"/>
          <p:cNvSpPr>
            <a:spLocks noGrp="1"/>
          </p:cNvSpPr>
          <p:nvPr>
            <p:ph type="subTitle" idx="1"/>
          </p:nvPr>
        </p:nvSpPr>
        <p:spPr>
          <a:xfrm>
            <a:off x="0" y="2685606"/>
            <a:ext cx="9144000" cy="2819400"/>
          </a:xfrm>
        </p:spPr>
        <p:txBody>
          <a:bodyPr>
            <a:normAutofit fontScale="85000" lnSpcReduction="10000"/>
          </a:bodyPr>
          <a:lstStyle/>
          <a:p>
            <a:pPr>
              <a:lnSpc>
                <a:spcPct val="120000"/>
              </a:lnSpc>
              <a:spcBef>
                <a:spcPts val="0"/>
              </a:spcBef>
            </a:pPr>
            <a:r>
              <a:rPr lang="en-US" sz="2400" b="1" dirty="0" smtClean="0">
                <a:solidFill>
                  <a:schemeClr val="tx1"/>
                </a:solidFill>
              </a:rPr>
              <a:t>Jodi Jacobson Frey</a:t>
            </a:r>
            <a:r>
              <a:rPr lang="en-US" sz="2400" dirty="0" smtClean="0">
                <a:solidFill>
                  <a:schemeClr val="tx1"/>
                </a:solidFill>
              </a:rPr>
              <a:t>, PhD, LCSW-C, CEAP</a:t>
            </a:r>
          </a:p>
          <a:p>
            <a:pPr>
              <a:lnSpc>
                <a:spcPct val="120000"/>
              </a:lnSpc>
              <a:spcBef>
                <a:spcPts val="0"/>
              </a:spcBef>
            </a:pPr>
            <a:r>
              <a:rPr lang="en-US" sz="2400" dirty="0" smtClean="0">
                <a:solidFill>
                  <a:schemeClr val="tx1"/>
                </a:solidFill>
              </a:rPr>
              <a:t>University of Maryland, School of Social Work, Baltimore, Maryland, US</a:t>
            </a:r>
          </a:p>
          <a:p>
            <a:pPr>
              <a:lnSpc>
                <a:spcPct val="120000"/>
              </a:lnSpc>
              <a:spcBef>
                <a:spcPts val="0"/>
              </a:spcBef>
            </a:pPr>
            <a:endParaRPr lang="en-US" sz="2400" dirty="0">
              <a:solidFill>
                <a:schemeClr val="tx1"/>
              </a:solidFill>
            </a:endParaRPr>
          </a:p>
          <a:p>
            <a:pPr>
              <a:lnSpc>
                <a:spcPct val="120000"/>
              </a:lnSpc>
              <a:spcBef>
                <a:spcPts val="0"/>
              </a:spcBef>
            </a:pPr>
            <a:r>
              <a:rPr lang="en-US" sz="2400" b="1" dirty="0" smtClean="0">
                <a:solidFill>
                  <a:schemeClr val="tx1"/>
                </a:solidFill>
              </a:rPr>
              <a:t>Kaoru Ichikawa</a:t>
            </a:r>
            <a:r>
              <a:rPr lang="en-US" sz="2400" dirty="0" smtClean="0">
                <a:solidFill>
                  <a:schemeClr val="tx1"/>
                </a:solidFill>
              </a:rPr>
              <a:t>, CEAP, PhD, LCSW, CEO</a:t>
            </a:r>
          </a:p>
          <a:p>
            <a:pPr>
              <a:lnSpc>
                <a:spcPct val="120000"/>
              </a:lnSpc>
              <a:spcBef>
                <a:spcPts val="0"/>
              </a:spcBef>
            </a:pPr>
            <a:r>
              <a:rPr lang="en-US" sz="2400" dirty="0" err="1" smtClean="0">
                <a:solidFill>
                  <a:schemeClr val="tx1"/>
                </a:solidFill>
              </a:rPr>
              <a:t>Resilie</a:t>
            </a:r>
            <a:r>
              <a:rPr lang="en-US" sz="2400" dirty="0" smtClean="0">
                <a:solidFill>
                  <a:schemeClr val="tx1"/>
                </a:solidFill>
              </a:rPr>
              <a:t> Laboratory, Inc., Tokyo, Japan</a:t>
            </a:r>
          </a:p>
          <a:p>
            <a:pPr>
              <a:lnSpc>
                <a:spcPct val="120000"/>
              </a:lnSpc>
              <a:spcBef>
                <a:spcPts val="0"/>
              </a:spcBef>
            </a:pPr>
            <a:endParaRPr lang="en-US" sz="2400" dirty="0">
              <a:solidFill>
                <a:schemeClr val="tx1"/>
              </a:solidFill>
            </a:endParaRPr>
          </a:p>
          <a:p>
            <a:pPr lvl="0">
              <a:lnSpc>
                <a:spcPct val="120000"/>
              </a:lnSpc>
              <a:spcBef>
                <a:spcPts val="0"/>
              </a:spcBef>
            </a:pPr>
            <a:r>
              <a:rPr lang="en-US" sz="2400" b="1" dirty="0">
                <a:solidFill>
                  <a:schemeClr val="tx1"/>
                </a:solidFill>
              </a:rPr>
              <a:t>Paul </a:t>
            </a:r>
            <a:r>
              <a:rPr lang="en-US" sz="2400" b="1" dirty="0" err="1">
                <a:solidFill>
                  <a:schemeClr val="tx1"/>
                </a:solidFill>
              </a:rPr>
              <a:t>Jongmin</a:t>
            </a:r>
            <a:r>
              <a:rPr lang="en-US" sz="2400" b="1" dirty="0">
                <a:solidFill>
                  <a:schemeClr val="tx1"/>
                </a:solidFill>
              </a:rPr>
              <a:t> Woo</a:t>
            </a:r>
            <a:r>
              <a:rPr lang="en-US" sz="2400" dirty="0">
                <a:solidFill>
                  <a:schemeClr val="tx1"/>
                </a:solidFill>
              </a:rPr>
              <a:t>, MD, MPH, </a:t>
            </a:r>
            <a:r>
              <a:rPr lang="en-US" sz="2400" dirty="0" smtClean="0">
                <a:solidFill>
                  <a:schemeClr val="tx1"/>
                </a:solidFill>
              </a:rPr>
              <a:t>PhD </a:t>
            </a:r>
          </a:p>
          <a:p>
            <a:pPr lvl="0">
              <a:lnSpc>
                <a:spcPct val="120000"/>
              </a:lnSpc>
              <a:spcBef>
                <a:spcPts val="0"/>
              </a:spcBef>
            </a:pPr>
            <a:r>
              <a:rPr lang="en-US" sz="2400" dirty="0" smtClean="0">
                <a:solidFill>
                  <a:schemeClr val="tx1"/>
                </a:solidFill>
              </a:rPr>
              <a:t>Mental </a:t>
            </a:r>
            <a:r>
              <a:rPr lang="en-US" sz="2400" dirty="0">
                <a:solidFill>
                  <a:schemeClr val="tx1"/>
                </a:solidFill>
              </a:rPr>
              <a:t>Fitness </a:t>
            </a:r>
            <a:r>
              <a:rPr lang="en-US" sz="2400" dirty="0" smtClean="0">
                <a:solidFill>
                  <a:schemeClr val="tx1"/>
                </a:solidFill>
              </a:rPr>
              <a:t>Institute/Korea </a:t>
            </a:r>
            <a:r>
              <a:rPr lang="en-US" sz="2400" dirty="0">
                <a:solidFill>
                  <a:schemeClr val="tx1"/>
                </a:solidFill>
              </a:rPr>
              <a:t>Employee Assistance Professionals </a:t>
            </a:r>
            <a:r>
              <a:rPr lang="en-US" sz="2400" dirty="0" smtClean="0">
                <a:solidFill>
                  <a:schemeClr val="tx1"/>
                </a:solidFill>
              </a:rPr>
              <a:t>Association, Korea</a:t>
            </a:r>
            <a:endParaRPr lang="en-US" sz="2400" dirty="0">
              <a:solidFill>
                <a:schemeClr val="tx1"/>
              </a:solidFill>
            </a:endParaRPr>
          </a:p>
          <a:p>
            <a:pPr>
              <a:lnSpc>
                <a:spcPct val="120000"/>
              </a:lnSpc>
              <a:spcBef>
                <a:spcPts val="0"/>
              </a:spcBef>
            </a:pPr>
            <a:endParaRPr lang="en-US" sz="1900" dirty="0" smtClean="0">
              <a:solidFill>
                <a:schemeClr val="tx1"/>
              </a:solidFill>
            </a:endParaRPr>
          </a:p>
        </p:txBody>
      </p:sp>
      <p:sp>
        <p:nvSpPr>
          <p:cNvPr id="4" name="Subtitle 2"/>
          <p:cNvSpPr txBox="1">
            <a:spLocks/>
          </p:cNvSpPr>
          <p:nvPr/>
        </p:nvSpPr>
        <p:spPr>
          <a:xfrm>
            <a:off x="190500" y="5001768"/>
            <a:ext cx="8763000" cy="11430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endParaRPr lang="en-US" sz="1400" b="1" dirty="0">
              <a:solidFill>
                <a:srgbClr val="000000"/>
              </a:solidFill>
            </a:endParaRPr>
          </a:p>
        </p:txBody>
      </p:sp>
      <p:sp>
        <p:nvSpPr>
          <p:cNvPr id="5" name="Rectangle 4"/>
          <p:cNvSpPr/>
          <p:nvPr/>
        </p:nvSpPr>
        <p:spPr>
          <a:xfrm>
            <a:off x="704222" y="6019800"/>
            <a:ext cx="8077200" cy="83820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International Employee Assistance Professionals </a:t>
            </a:r>
            <a:r>
              <a:rPr lang="en-US" dirty="0" smtClean="0"/>
              <a:t>Association, </a:t>
            </a:r>
            <a:r>
              <a:rPr lang="en-US" dirty="0"/>
              <a:t>Annual Conference</a:t>
            </a:r>
          </a:p>
          <a:p>
            <a:pPr algn="ctr"/>
            <a:r>
              <a:rPr lang="en-US" dirty="0"/>
              <a:t>Minneapolis, MN</a:t>
            </a:r>
          </a:p>
          <a:p>
            <a:pPr algn="ctr"/>
            <a:r>
              <a:rPr lang="en-US" dirty="0"/>
              <a:t>October 12, 2018</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2750" y="0"/>
            <a:ext cx="2381250" cy="873125"/>
          </a:xfrm>
          <a:prstGeom prst="rect">
            <a:avLst/>
          </a:prstGeom>
        </p:spPr>
      </p:pic>
    </p:spTree>
    <p:extLst>
      <p:ext uri="{BB962C8B-B14F-4D97-AF65-F5344CB8AC3E}">
        <p14:creationId xmlns:p14="http://schemas.microsoft.com/office/powerpoint/2010/main" val="21577198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7076"/>
            <a:ext cx="8229600" cy="1143000"/>
          </a:xfrm>
        </p:spPr>
        <p:txBody>
          <a:bodyPr/>
          <a:lstStyle/>
          <a:p>
            <a:r>
              <a:rPr lang="en-US" dirty="0" smtClean="0"/>
              <a:t>Suicide and the Workplace</a:t>
            </a:r>
            <a:endParaRPr lang="en-US" dirty="0"/>
          </a:p>
        </p:txBody>
      </p:sp>
      <p:sp>
        <p:nvSpPr>
          <p:cNvPr id="3" name="Content Placeholder 2"/>
          <p:cNvSpPr>
            <a:spLocks noGrp="1"/>
          </p:cNvSpPr>
          <p:nvPr>
            <p:ph idx="1"/>
          </p:nvPr>
        </p:nvSpPr>
        <p:spPr>
          <a:xfrm>
            <a:off x="301128" y="1752600"/>
            <a:ext cx="8614272" cy="4648200"/>
          </a:xfrm>
        </p:spPr>
        <p:txBody>
          <a:bodyPr>
            <a:normAutofit/>
          </a:bodyPr>
          <a:lstStyle/>
          <a:p>
            <a:pPr marL="0" indent="0" fontAlgn="auto">
              <a:spcBef>
                <a:spcPts val="0"/>
              </a:spcBef>
              <a:spcAft>
                <a:spcPts val="0"/>
              </a:spcAft>
              <a:buNone/>
            </a:pPr>
            <a:r>
              <a:rPr lang="en-US" sz="2800" dirty="0" smtClean="0">
                <a:solidFill>
                  <a:prstClr val="black"/>
                </a:solidFill>
                <a:ea typeface="ＭＳ Ｐゴシック" pitchFamily="-108" charset="-128"/>
              </a:rPr>
              <a:t>“The workplace is the last crucible of sustained human contact for many of the 30,000* people who kill themselves each year in the United States. A co-worker’s suicide has a deep, disturbing impact on work mates. For managers, such tragedies pose challenges no one covered in management school.”</a:t>
            </a:r>
          </a:p>
          <a:p>
            <a:pPr marL="0" indent="0" algn="r" fontAlgn="auto">
              <a:spcBef>
                <a:spcPts val="0"/>
              </a:spcBef>
              <a:spcAft>
                <a:spcPts val="0"/>
              </a:spcAft>
              <a:buNone/>
            </a:pPr>
            <a:endParaRPr lang="en-US" sz="2000" i="1" dirty="0" smtClean="0">
              <a:solidFill>
                <a:prstClr val="black"/>
              </a:solidFill>
              <a:ea typeface="ＭＳ Ｐゴシック" pitchFamily="-108" charset="-128"/>
            </a:endParaRPr>
          </a:p>
          <a:p>
            <a:pPr marL="0" indent="0" algn="r" fontAlgn="auto">
              <a:spcBef>
                <a:spcPts val="0"/>
              </a:spcBef>
              <a:spcAft>
                <a:spcPts val="0"/>
              </a:spcAft>
              <a:buNone/>
            </a:pPr>
            <a:r>
              <a:rPr lang="en-US" sz="2000" i="1" dirty="0" smtClean="0">
                <a:solidFill>
                  <a:prstClr val="black"/>
                </a:solidFill>
                <a:ea typeface="ＭＳ Ｐゴシック" pitchFamily="-108" charset="-128"/>
              </a:rPr>
              <a:t> - Sue </a:t>
            </a:r>
            <a:r>
              <a:rPr lang="en-US" sz="2000" i="1" dirty="0" err="1" smtClean="0">
                <a:solidFill>
                  <a:prstClr val="black"/>
                </a:solidFill>
                <a:ea typeface="ＭＳ Ｐゴシック" pitchFamily="-108" charset="-128"/>
              </a:rPr>
              <a:t>Shellenbarger</a:t>
            </a:r>
            <a:r>
              <a:rPr lang="en-US" sz="2000" i="1" dirty="0" smtClean="0">
                <a:solidFill>
                  <a:prstClr val="black"/>
                </a:solidFill>
                <a:ea typeface="ＭＳ Ｐゴシック" pitchFamily="-108" charset="-128"/>
              </a:rPr>
              <a:t>, Wall Street Journal</a:t>
            </a:r>
            <a:endParaRPr lang="en-US" i="1" dirty="0">
              <a:solidFill>
                <a:prstClr val="black"/>
              </a:solidFill>
              <a:ea typeface="ＭＳ Ｐゴシック" pitchFamily="-108" charset="-128"/>
            </a:endParaRPr>
          </a:p>
          <a:p>
            <a:pPr marL="0" indent="0" fontAlgn="auto">
              <a:spcBef>
                <a:spcPts val="0"/>
              </a:spcBef>
              <a:spcAft>
                <a:spcPts val="0"/>
              </a:spcAft>
              <a:buNone/>
            </a:pPr>
            <a:endParaRPr lang="en-US" sz="2000" i="1" dirty="0" smtClean="0">
              <a:solidFill>
                <a:prstClr val="black"/>
              </a:solidFill>
              <a:ea typeface="ＭＳ Ｐゴシック" pitchFamily="-108" charset="-128"/>
            </a:endParaRPr>
          </a:p>
          <a:p>
            <a:pPr marL="0" indent="0" fontAlgn="auto">
              <a:spcBef>
                <a:spcPts val="0"/>
              </a:spcBef>
              <a:spcAft>
                <a:spcPts val="0"/>
              </a:spcAft>
              <a:buNone/>
            </a:pPr>
            <a:endParaRPr lang="en-US" sz="2000" i="1" dirty="0">
              <a:solidFill>
                <a:prstClr val="black"/>
              </a:solidFill>
              <a:ea typeface="ＭＳ Ｐゴシック" pitchFamily="-108" charset="-128"/>
            </a:endParaRPr>
          </a:p>
          <a:p>
            <a:pPr marL="0" indent="0" fontAlgn="auto">
              <a:spcBef>
                <a:spcPts val="0"/>
              </a:spcBef>
              <a:spcAft>
                <a:spcPts val="0"/>
              </a:spcAft>
              <a:buNone/>
            </a:pPr>
            <a:r>
              <a:rPr lang="en-US" sz="2000" i="1" dirty="0" smtClean="0">
                <a:solidFill>
                  <a:prstClr val="black"/>
                </a:solidFill>
                <a:ea typeface="ＭＳ Ｐゴシック" pitchFamily="-108" charset="-128"/>
              </a:rPr>
              <a:t>*In 2016, nearly 45,000 people died by suicide</a:t>
            </a:r>
          </a:p>
        </p:txBody>
      </p:sp>
    </p:spTree>
    <p:extLst>
      <p:ext uri="{BB962C8B-B14F-4D97-AF65-F5344CB8AC3E}">
        <p14:creationId xmlns:p14="http://schemas.microsoft.com/office/powerpoint/2010/main" val="16253477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743200" y="304800"/>
            <a:ext cx="6096000" cy="1143000"/>
          </a:xfrm>
        </p:spPr>
        <p:txBody>
          <a:bodyPr/>
          <a:lstStyle/>
          <a:p>
            <a:pPr algn="r" eaLnBrk="1" hangingPunct="1"/>
            <a:r>
              <a:rPr lang="en-US" dirty="0" smtClean="0"/>
              <a:t>Why the Workplace?</a:t>
            </a:r>
          </a:p>
        </p:txBody>
      </p:sp>
      <p:sp>
        <p:nvSpPr>
          <p:cNvPr id="434179" name="Rectangle 3"/>
          <p:cNvSpPr>
            <a:spLocks noGrp="1" noChangeArrowheads="1"/>
          </p:cNvSpPr>
          <p:nvPr>
            <p:ph idx="1"/>
          </p:nvPr>
        </p:nvSpPr>
        <p:spPr>
          <a:xfrm>
            <a:off x="4038600" y="1447800"/>
            <a:ext cx="5105400" cy="5562600"/>
          </a:xfrm>
        </p:spPr>
        <p:txBody>
          <a:bodyPr rtlCol="0">
            <a:normAutofit/>
          </a:bodyPr>
          <a:lstStyle/>
          <a:p>
            <a:pPr eaLnBrk="1" fontAlgn="auto" hangingPunct="1">
              <a:lnSpc>
                <a:spcPct val="80000"/>
              </a:lnSpc>
              <a:spcAft>
                <a:spcPts val="0"/>
              </a:spcAft>
              <a:buFont typeface="Arial" pitchFamily="34" charset="0"/>
              <a:buChar char="•"/>
              <a:defRPr/>
            </a:pPr>
            <a:r>
              <a:rPr lang="en-US" dirty="0" smtClean="0">
                <a:latin typeface="+mn-lt"/>
                <a:ea typeface="+mn-ea"/>
              </a:rPr>
              <a:t>Another important piece of community-wide prevention</a:t>
            </a:r>
          </a:p>
          <a:p>
            <a:pPr eaLnBrk="1" fontAlgn="auto" hangingPunct="1">
              <a:lnSpc>
                <a:spcPct val="80000"/>
              </a:lnSpc>
              <a:spcAft>
                <a:spcPts val="0"/>
              </a:spcAft>
              <a:buFont typeface="Arial" pitchFamily="34" charset="0"/>
              <a:buChar char="•"/>
              <a:defRPr/>
            </a:pPr>
            <a:r>
              <a:rPr lang="en-US" dirty="0" smtClean="0">
                <a:latin typeface="+mn-lt"/>
                <a:ea typeface="+mn-ea"/>
              </a:rPr>
              <a:t>Financial impact to businesses</a:t>
            </a:r>
          </a:p>
          <a:p>
            <a:pPr eaLnBrk="1" fontAlgn="auto" hangingPunct="1">
              <a:lnSpc>
                <a:spcPct val="80000"/>
              </a:lnSpc>
              <a:spcAft>
                <a:spcPts val="0"/>
              </a:spcAft>
              <a:buFont typeface="Arial" pitchFamily="34" charset="0"/>
              <a:buChar char="•"/>
              <a:defRPr/>
            </a:pPr>
            <a:r>
              <a:rPr lang="en-US" dirty="0" smtClean="0">
                <a:latin typeface="+mn-lt"/>
                <a:ea typeface="+mn-ea"/>
              </a:rPr>
              <a:t>Place of “belonging”</a:t>
            </a:r>
          </a:p>
          <a:p>
            <a:pPr eaLnBrk="1" fontAlgn="auto" hangingPunct="1">
              <a:lnSpc>
                <a:spcPct val="80000"/>
              </a:lnSpc>
              <a:spcAft>
                <a:spcPts val="0"/>
              </a:spcAft>
              <a:buFont typeface="Arial" pitchFamily="34" charset="0"/>
              <a:buChar char="•"/>
              <a:defRPr/>
            </a:pPr>
            <a:r>
              <a:rPr lang="en-US" dirty="0" smtClean="0">
                <a:latin typeface="+mn-lt"/>
                <a:ea typeface="+mn-ea"/>
              </a:rPr>
              <a:t>Place of “effectiveness”</a:t>
            </a:r>
          </a:p>
          <a:p>
            <a:pPr eaLnBrk="1" fontAlgn="auto" hangingPunct="1">
              <a:lnSpc>
                <a:spcPct val="80000"/>
              </a:lnSpc>
              <a:spcAft>
                <a:spcPts val="0"/>
              </a:spcAft>
              <a:buFont typeface="Arial" pitchFamily="34" charset="0"/>
              <a:buChar char="•"/>
              <a:defRPr/>
            </a:pPr>
            <a:r>
              <a:rPr lang="en-US" dirty="0" smtClean="0">
                <a:latin typeface="+mn-lt"/>
                <a:ea typeface="+mn-ea"/>
              </a:rPr>
              <a:t>Co-workers often have more face time than family</a:t>
            </a:r>
          </a:p>
        </p:txBody>
      </p:sp>
      <p:sp>
        <p:nvSpPr>
          <p:cNvPr id="31748" name="Slide Number Placeholder 5"/>
          <p:cNvSpPr>
            <a:spLocks noGrp="1"/>
          </p:cNvSpPr>
          <p:nvPr>
            <p:ph type="sldNum" sz="quarter" idx="4294967295"/>
          </p:nvPr>
        </p:nvSpPr>
        <p:spPr bwMode="auto">
          <a:xfrm>
            <a:off x="6400800" y="6248400"/>
            <a:ext cx="14478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DC1683B4-6564-427C-9447-CAC08E9C10C3}" type="slidenum">
              <a:rPr lang="en-US" smtClean="0">
                <a:solidFill>
                  <a:prstClr val="black"/>
                </a:solidFill>
              </a:rPr>
              <a:pPr fontAlgn="base">
                <a:spcBef>
                  <a:spcPct val="0"/>
                </a:spcBef>
                <a:spcAft>
                  <a:spcPct val="0"/>
                </a:spcAft>
                <a:defRPr/>
              </a:pPr>
              <a:t>11</a:t>
            </a:fld>
            <a:endParaRPr lang="en-US" dirty="0" smtClean="0">
              <a:solidFill>
                <a:prstClr val="black"/>
              </a:solidFill>
            </a:endParaRPr>
          </a:p>
        </p:txBody>
      </p:sp>
      <p:pic>
        <p:nvPicPr>
          <p:cNvPr id="30725" name="Picture 6" descr="http://trendsupdates.com/wp-content/uploads/2009/04/work-life-balance.jpg"/>
          <p:cNvPicPr>
            <a:picLocks noChangeAspect="1" noChangeArrowheads="1"/>
          </p:cNvPicPr>
          <p:nvPr/>
        </p:nvPicPr>
        <p:blipFill>
          <a:blip r:embed="rId3"/>
          <a:srcRect/>
          <a:stretch>
            <a:fillRect/>
          </a:stretch>
        </p:blipFill>
        <p:spPr bwMode="auto">
          <a:xfrm>
            <a:off x="0" y="914400"/>
            <a:ext cx="3789363" cy="5029200"/>
          </a:xfrm>
          <a:prstGeom prst="rect">
            <a:avLst/>
          </a:prstGeom>
          <a:noFill/>
          <a:ln w="9525">
            <a:noFill/>
            <a:miter lim="800000"/>
            <a:headEnd/>
            <a:tailEnd/>
          </a:ln>
        </p:spPr>
      </p:pic>
    </p:spTree>
    <p:extLst>
      <p:ext uri="{BB962C8B-B14F-4D97-AF65-F5344CB8AC3E}">
        <p14:creationId xmlns:p14="http://schemas.microsoft.com/office/powerpoint/2010/main" val="2773746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133600"/>
            <a:ext cx="8686800" cy="1752600"/>
          </a:xfrm>
        </p:spPr>
        <p:txBody>
          <a:bodyPr>
            <a:normAutofit/>
          </a:bodyPr>
          <a:lstStyle/>
          <a:p>
            <a:r>
              <a:rPr lang="en-US" dirty="0" smtClean="0"/>
              <a:t>Suicide Prevention Efforts in the </a:t>
            </a:r>
            <a:br>
              <a:rPr lang="en-US" dirty="0" smtClean="0"/>
            </a:br>
            <a:r>
              <a:rPr lang="en-US" dirty="0" smtClean="0"/>
              <a:t>United States</a:t>
            </a:r>
            <a:endParaRPr lang="en-US" dirty="0"/>
          </a:p>
        </p:txBody>
      </p:sp>
    </p:spTree>
    <p:extLst>
      <p:ext uri="{BB962C8B-B14F-4D97-AF65-F5344CB8AC3E}">
        <p14:creationId xmlns:p14="http://schemas.microsoft.com/office/powerpoint/2010/main" val="30216517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595" y="-36786"/>
            <a:ext cx="9161712" cy="1404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ontent Placeholder 2"/>
          <p:cNvSpPr>
            <a:spLocks noGrp="1"/>
          </p:cNvSpPr>
          <p:nvPr>
            <p:ph idx="1"/>
          </p:nvPr>
        </p:nvSpPr>
        <p:spPr>
          <a:xfrm>
            <a:off x="152400" y="1600200"/>
            <a:ext cx="4467578" cy="4724400"/>
          </a:xfrm>
          <a:ln>
            <a:solidFill>
              <a:schemeClr val="tx1"/>
            </a:solidFill>
          </a:ln>
        </p:spPr>
        <p:txBody>
          <a:bodyPr>
            <a:normAutofit/>
          </a:bodyPr>
          <a:lstStyle/>
          <a:p>
            <a:pPr marL="0" indent="0">
              <a:buNone/>
            </a:pPr>
            <a:r>
              <a:rPr lang="en-US" sz="2800" b="1" u="sng" dirty="0"/>
              <a:t>National Strategy for </a:t>
            </a:r>
            <a:r>
              <a:rPr lang="en-US" sz="2800" b="1" u="sng" dirty="0" smtClean="0"/>
              <a:t>Suicide Prevention</a:t>
            </a:r>
            <a:r>
              <a:rPr lang="en-US" sz="2800" b="1" i="1" dirty="0" smtClean="0"/>
              <a:t> </a:t>
            </a:r>
            <a:endParaRPr lang="en-US" sz="2800" b="1" dirty="0" smtClean="0">
              <a:hlinkClick r:id="rId4"/>
            </a:endParaRPr>
          </a:p>
          <a:p>
            <a:pPr marL="514350" indent="-514350">
              <a:buAutoNum type="arabicParenR"/>
            </a:pPr>
            <a:r>
              <a:rPr lang="en-US" sz="2600" dirty="0" smtClean="0"/>
              <a:t>Championing </a:t>
            </a:r>
            <a:r>
              <a:rPr lang="en-US" sz="2600" dirty="0"/>
              <a:t>suicide prevention </a:t>
            </a:r>
            <a:r>
              <a:rPr lang="en-US" sz="2600" dirty="0" smtClean="0"/>
              <a:t>as </a:t>
            </a:r>
            <a:r>
              <a:rPr lang="en-US" sz="2600" dirty="0"/>
              <a:t>a national priority; </a:t>
            </a:r>
            <a:endParaRPr lang="en-US" sz="2600" dirty="0" smtClean="0"/>
          </a:p>
          <a:p>
            <a:pPr marL="514350" indent="-514350">
              <a:buAutoNum type="arabicParenR"/>
            </a:pPr>
            <a:r>
              <a:rPr lang="en-US" sz="2600" dirty="0" smtClean="0"/>
              <a:t>Catalyzing </a:t>
            </a:r>
            <a:r>
              <a:rPr lang="en-US" sz="2600" dirty="0"/>
              <a:t>efforts to implement high priority objectives of the NSSP; and </a:t>
            </a:r>
            <a:endParaRPr lang="en-US" sz="2600" dirty="0" smtClean="0"/>
          </a:p>
          <a:p>
            <a:pPr marL="514350" indent="-514350">
              <a:buAutoNum type="arabicParenR"/>
            </a:pPr>
            <a:r>
              <a:rPr lang="en-US" sz="2600" dirty="0" smtClean="0"/>
              <a:t>Cultivating </a:t>
            </a:r>
            <a:r>
              <a:rPr lang="en-US" sz="2600" dirty="0"/>
              <a:t>the resources needed to sustain progress</a:t>
            </a:r>
            <a:endParaRPr lang="en-US" sz="2600" dirty="0">
              <a:hlinkClick r:id="rId4"/>
            </a:endParaRPr>
          </a:p>
          <a:p>
            <a:pPr marL="0" indent="0">
              <a:buNone/>
            </a:pPr>
            <a:endParaRPr lang="en-US" sz="2800" dirty="0" smtClean="0">
              <a:hlinkClick r:id=""/>
            </a:endParaRPr>
          </a:p>
          <a:p>
            <a:pPr marL="0" indent="0">
              <a:buNone/>
            </a:pPr>
            <a:endParaRPr lang="en-US" sz="2800" dirty="0" smtClean="0">
              <a:hlinkClick r:id=""/>
            </a:endParaRPr>
          </a:p>
          <a:p>
            <a:pPr marL="0" indent="0">
              <a:buNone/>
            </a:pPr>
            <a:endParaRPr lang="en-US" sz="2800" dirty="0">
              <a:hlinkClick r:id="rId4"/>
            </a:endParaRPr>
          </a:p>
          <a:p>
            <a:pPr marL="0" indent="0">
              <a:buNone/>
            </a:pPr>
            <a:endParaRPr lang="en-US" sz="2800" dirty="0" smtClean="0">
              <a:hlinkClick r:id="rId4"/>
            </a:endParaRPr>
          </a:p>
          <a:p>
            <a:pPr marL="0" indent="0">
              <a:buNone/>
            </a:pPr>
            <a:endParaRPr lang="en-US" dirty="0" smtClean="0"/>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31613" y="2285999"/>
            <a:ext cx="4524022" cy="3016015"/>
          </a:xfrm>
          <a:prstGeom prst="rect">
            <a:avLst/>
          </a:prstGeom>
        </p:spPr>
      </p:pic>
    </p:spTree>
    <p:extLst>
      <p:ext uri="{BB962C8B-B14F-4D97-AF65-F5344CB8AC3E}">
        <p14:creationId xmlns:p14="http://schemas.microsoft.com/office/powerpoint/2010/main" val="15386456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Research Team</a:t>
            </a:r>
            <a:endParaRPr lang="en-US" dirty="0"/>
          </a:p>
        </p:txBody>
      </p:sp>
      <p:sp>
        <p:nvSpPr>
          <p:cNvPr id="8" name="Content Placeholder 2"/>
          <p:cNvSpPr>
            <a:spLocks noGrp="1"/>
          </p:cNvSpPr>
          <p:nvPr>
            <p:ph idx="1"/>
          </p:nvPr>
        </p:nvSpPr>
        <p:spPr>
          <a:xfrm>
            <a:off x="342900" y="1752601"/>
            <a:ext cx="8458200" cy="4825574"/>
          </a:xfrm>
        </p:spPr>
        <p:txBody>
          <a:bodyPr>
            <a:normAutofit/>
          </a:bodyPr>
          <a:lstStyle/>
          <a:p>
            <a:pPr marL="0" indent="0">
              <a:buNone/>
            </a:pPr>
            <a:r>
              <a:rPr lang="en-US" b="1" dirty="0" smtClean="0"/>
              <a:t>Accomplishments and current initiatives include:</a:t>
            </a:r>
          </a:p>
          <a:p>
            <a:pPr marL="0" indent="0">
              <a:buNone/>
            </a:pPr>
            <a:endParaRPr lang="en-US" sz="1200" b="1" dirty="0" smtClean="0"/>
          </a:p>
          <a:p>
            <a:pPr marL="457200" indent="-457200">
              <a:buFont typeface="+mj-lt"/>
              <a:buAutoNum type="arabicPeriod"/>
            </a:pPr>
            <a:r>
              <a:rPr lang="en-US" sz="2400" dirty="0" smtClean="0"/>
              <a:t>Changing </a:t>
            </a:r>
            <a:r>
              <a:rPr lang="en-US" sz="2400" dirty="0"/>
              <a:t>the public conversation around suicide and suicide </a:t>
            </a:r>
            <a:r>
              <a:rPr lang="en-US" sz="2400" dirty="0" smtClean="0"/>
              <a:t>prevention </a:t>
            </a:r>
          </a:p>
          <a:p>
            <a:pPr marL="457200" indent="-457200">
              <a:buFont typeface="+mj-lt"/>
              <a:buAutoNum type="arabicPeriod"/>
            </a:pPr>
            <a:r>
              <a:rPr lang="en-US" sz="2400" dirty="0" smtClean="0"/>
              <a:t>Transforming </a:t>
            </a:r>
            <a:r>
              <a:rPr lang="en-US" sz="2400" dirty="0"/>
              <a:t>health care delivery for individuals at highest risk for </a:t>
            </a:r>
            <a:r>
              <a:rPr lang="en-US" sz="2400" dirty="0" smtClean="0"/>
              <a:t>suicide</a:t>
            </a:r>
          </a:p>
          <a:p>
            <a:pPr marL="457200" indent="-457200">
              <a:buFont typeface="+mj-lt"/>
              <a:buAutoNum type="arabicPeriod"/>
            </a:pPr>
            <a:r>
              <a:rPr lang="en-US" sz="2400" dirty="0" smtClean="0"/>
              <a:t>Increasing </a:t>
            </a:r>
            <a:r>
              <a:rPr lang="en-US" sz="2400" dirty="0"/>
              <a:t>the quality, timeliness, and usefulness of surveillance data on suicidal </a:t>
            </a:r>
            <a:r>
              <a:rPr lang="en-US" sz="2400" dirty="0" smtClean="0"/>
              <a:t>behaviors</a:t>
            </a:r>
          </a:p>
          <a:p>
            <a:pPr marL="457200" indent="-457200">
              <a:buFont typeface="+mj-lt"/>
              <a:buAutoNum type="arabicPeriod"/>
            </a:pPr>
            <a:r>
              <a:rPr lang="en-US" sz="2400" dirty="0" smtClean="0"/>
              <a:t>Advancing </a:t>
            </a:r>
            <a:r>
              <a:rPr lang="en-US" sz="2400" dirty="0"/>
              <a:t>suicide prevention for specific populations and in specific settings</a:t>
            </a:r>
            <a:endParaRPr lang="en-US" sz="2400" dirty="0">
              <a:hlinkClick r:id="rId3"/>
            </a:endParaRPr>
          </a:p>
          <a:p>
            <a:pPr marL="0" indent="0">
              <a:buNone/>
            </a:pPr>
            <a:endParaRPr lang="en-US" sz="2800" dirty="0" smtClean="0">
              <a:hlinkClick r:id=""/>
            </a:endParaRPr>
          </a:p>
          <a:p>
            <a:pPr marL="0" indent="0">
              <a:buNone/>
            </a:pPr>
            <a:endParaRPr lang="en-US" sz="2800" dirty="0" smtClean="0">
              <a:hlinkClick r:id=""/>
            </a:endParaRPr>
          </a:p>
          <a:p>
            <a:pPr marL="0" indent="0">
              <a:buNone/>
            </a:pPr>
            <a:endParaRPr lang="en-US" sz="2800" dirty="0">
              <a:hlinkClick r:id="rId3"/>
            </a:endParaRPr>
          </a:p>
          <a:p>
            <a:pPr marL="0" indent="0">
              <a:buNone/>
            </a:pPr>
            <a:endParaRPr lang="en-US" sz="2800" dirty="0" smtClean="0">
              <a:hlinkClick r:id="rId3"/>
            </a:endParaRPr>
          </a:p>
          <a:p>
            <a:pPr marL="0" indent="0">
              <a:buNone/>
            </a:pPr>
            <a:endParaRPr lang="en-US" dirty="0" smtClean="0"/>
          </a:p>
        </p:txBody>
      </p:sp>
      <p:pic>
        <p:nvPicPr>
          <p:cNvPr id="9" name="Content Placeholder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138" y="-76200"/>
            <a:ext cx="9172903"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57784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Research Team</a:t>
            </a:r>
            <a:endParaRPr lang="en-US" dirty="0"/>
          </a:p>
        </p:txBody>
      </p:sp>
      <p:pic>
        <p:nvPicPr>
          <p:cNvPr id="9" name="Content Placeholder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6973"/>
            <a:ext cx="91440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p:nvPr/>
        </p:nvPicPr>
        <p:blipFill rotWithShape="1">
          <a:blip r:embed="rId4"/>
          <a:srcRect l="17410" t="12393" r="61769" b="39936"/>
          <a:stretch/>
        </p:blipFill>
        <p:spPr bwMode="auto">
          <a:xfrm>
            <a:off x="533400" y="1600201"/>
            <a:ext cx="7924800" cy="47349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42350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Research Team</a:t>
            </a:r>
            <a:endParaRPr lang="en-US" dirty="0"/>
          </a:p>
        </p:txBody>
      </p:sp>
      <p:sp>
        <p:nvSpPr>
          <p:cNvPr id="8" name="Content Placeholder 2"/>
          <p:cNvSpPr>
            <a:spLocks noGrp="1"/>
          </p:cNvSpPr>
          <p:nvPr>
            <p:ph idx="1"/>
          </p:nvPr>
        </p:nvSpPr>
        <p:spPr>
          <a:xfrm>
            <a:off x="228600" y="2286000"/>
            <a:ext cx="8686800" cy="4572000"/>
          </a:xfrm>
        </p:spPr>
        <p:txBody>
          <a:bodyPr>
            <a:normAutofit/>
          </a:bodyPr>
          <a:lstStyle/>
          <a:p>
            <a:pPr marL="0" indent="0">
              <a:buNone/>
            </a:pPr>
            <a:r>
              <a:rPr lang="en-US" b="1" dirty="0" smtClean="0"/>
              <a:t> </a:t>
            </a:r>
            <a:endParaRPr lang="en-US" sz="2800" dirty="0" smtClean="0">
              <a:hlinkClick r:id=""/>
            </a:endParaRPr>
          </a:p>
          <a:p>
            <a:pPr marL="0" indent="0">
              <a:buNone/>
            </a:pPr>
            <a:endParaRPr lang="en-US" sz="2800" dirty="0">
              <a:hlinkClick r:id="rId3"/>
            </a:endParaRPr>
          </a:p>
          <a:p>
            <a:pPr marL="0" indent="0">
              <a:buNone/>
            </a:pPr>
            <a:endParaRPr lang="en-US" sz="2800" dirty="0" smtClean="0">
              <a:hlinkClick r:id="rId3"/>
            </a:endParaRPr>
          </a:p>
          <a:p>
            <a:pPr marL="0" indent="0">
              <a:buNone/>
            </a:pPr>
            <a:endParaRPr lang="en-US" dirty="0" smtClean="0"/>
          </a:p>
        </p:txBody>
      </p:sp>
      <p:pic>
        <p:nvPicPr>
          <p:cNvPr id="9" name="Content Placeholder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5" y="0"/>
            <a:ext cx="9149255"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p:nvPr/>
        </p:nvPicPr>
        <p:blipFill rotWithShape="1">
          <a:blip r:embed="rId5"/>
          <a:srcRect l="10767" t="7794" r="63082" b="29852"/>
          <a:stretch/>
        </p:blipFill>
        <p:spPr bwMode="auto">
          <a:xfrm>
            <a:off x="0" y="1600200"/>
            <a:ext cx="9144000" cy="525779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463044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Research Team</a:t>
            </a:r>
            <a:endParaRPr lang="en-US" dirty="0"/>
          </a:p>
        </p:txBody>
      </p:sp>
      <p:sp>
        <p:nvSpPr>
          <p:cNvPr id="8" name="Content Placeholder 2"/>
          <p:cNvSpPr>
            <a:spLocks noGrp="1"/>
          </p:cNvSpPr>
          <p:nvPr>
            <p:ph idx="1"/>
          </p:nvPr>
        </p:nvSpPr>
        <p:spPr>
          <a:xfrm>
            <a:off x="228600" y="2286000"/>
            <a:ext cx="8686800" cy="4572000"/>
          </a:xfrm>
        </p:spPr>
        <p:txBody>
          <a:bodyPr>
            <a:normAutofit/>
          </a:bodyPr>
          <a:lstStyle/>
          <a:p>
            <a:pPr marL="0" indent="0">
              <a:buNone/>
            </a:pPr>
            <a:r>
              <a:rPr lang="en-US" b="1" dirty="0" smtClean="0"/>
              <a:t> </a:t>
            </a:r>
            <a:endParaRPr lang="en-US" sz="2800" dirty="0" smtClean="0">
              <a:hlinkClick r:id=""/>
            </a:endParaRPr>
          </a:p>
          <a:p>
            <a:pPr marL="0" indent="0">
              <a:buNone/>
            </a:pPr>
            <a:endParaRPr lang="en-US" sz="2800" dirty="0">
              <a:hlinkClick r:id="rId3"/>
            </a:endParaRPr>
          </a:p>
          <a:p>
            <a:pPr marL="0" indent="0">
              <a:buNone/>
            </a:pPr>
            <a:endParaRPr lang="en-US" sz="2800" dirty="0" smtClean="0">
              <a:hlinkClick r:id="rId3"/>
            </a:endParaRPr>
          </a:p>
          <a:p>
            <a:pPr marL="0" indent="0">
              <a:buNone/>
            </a:pPr>
            <a:endParaRPr lang="en-US" dirty="0" smtClean="0"/>
          </a:p>
        </p:txBody>
      </p:sp>
      <p:pic>
        <p:nvPicPr>
          <p:cNvPr id="9" name="Content Placeholder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1440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p:nvPr/>
        </p:nvPicPr>
        <p:blipFill rotWithShape="1">
          <a:blip r:embed="rId5"/>
          <a:srcRect l="6923" t="7132" r="59231" b="30514"/>
          <a:stretch/>
        </p:blipFill>
        <p:spPr bwMode="auto">
          <a:xfrm>
            <a:off x="0" y="1600200"/>
            <a:ext cx="9144000" cy="52578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687824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Research Team</a:t>
            </a:r>
            <a:endParaRPr lang="en-US" dirty="0"/>
          </a:p>
        </p:txBody>
      </p:sp>
      <p:sp>
        <p:nvSpPr>
          <p:cNvPr id="8" name="Content Placeholder 2"/>
          <p:cNvSpPr>
            <a:spLocks noGrp="1"/>
          </p:cNvSpPr>
          <p:nvPr>
            <p:ph idx="1"/>
          </p:nvPr>
        </p:nvSpPr>
        <p:spPr>
          <a:xfrm>
            <a:off x="228600" y="2286000"/>
            <a:ext cx="8686800" cy="4572000"/>
          </a:xfrm>
        </p:spPr>
        <p:txBody>
          <a:bodyPr>
            <a:normAutofit/>
          </a:bodyPr>
          <a:lstStyle/>
          <a:p>
            <a:pPr marL="0" indent="0">
              <a:buNone/>
            </a:pPr>
            <a:r>
              <a:rPr lang="en-US" b="1" dirty="0" smtClean="0"/>
              <a:t> </a:t>
            </a:r>
            <a:endParaRPr lang="en-US" sz="2800" dirty="0" smtClean="0">
              <a:hlinkClick r:id=""/>
            </a:endParaRPr>
          </a:p>
          <a:p>
            <a:pPr marL="0" indent="0">
              <a:buNone/>
            </a:pPr>
            <a:endParaRPr lang="en-US" sz="2800" dirty="0">
              <a:hlinkClick r:id="rId3"/>
            </a:endParaRPr>
          </a:p>
          <a:p>
            <a:pPr marL="0" indent="0">
              <a:buNone/>
            </a:pPr>
            <a:endParaRPr lang="en-US" sz="2800" dirty="0" smtClean="0">
              <a:hlinkClick r:id="rId3"/>
            </a:endParaRPr>
          </a:p>
          <a:p>
            <a:pPr marL="0" indent="0">
              <a:buNone/>
            </a:pPr>
            <a:endParaRPr lang="en-US" dirty="0" smtClean="0"/>
          </a:p>
        </p:txBody>
      </p:sp>
      <p:pic>
        <p:nvPicPr>
          <p:cNvPr id="9" name="Content Placeholder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2" y="10510"/>
            <a:ext cx="9136117"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ontent Placeholder 2"/>
          <p:cNvSpPr txBox="1">
            <a:spLocks/>
          </p:cNvSpPr>
          <p:nvPr/>
        </p:nvSpPr>
        <p:spPr>
          <a:xfrm>
            <a:off x="457200" y="1905000"/>
            <a:ext cx="8686800" cy="457200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3600" b="1" dirty="0" smtClean="0"/>
              <a:t>Additional Resources for Workplaces:  </a:t>
            </a:r>
          </a:p>
          <a:p>
            <a:pPr marL="0" indent="0">
              <a:buFont typeface="Arial"/>
              <a:buNone/>
            </a:pPr>
            <a:endParaRPr lang="en-US" sz="1200" dirty="0" smtClean="0">
              <a:hlinkClick r:id="rId3"/>
            </a:endParaRPr>
          </a:p>
          <a:p>
            <a:r>
              <a:rPr lang="en-US" sz="2800" dirty="0" smtClean="0">
                <a:hlinkClick r:id="rId5"/>
              </a:rPr>
              <a:t>Breaking the Silence: Suicide Prevention in Law Enforcement </a:t>
            </a:r>
            <a:endParaRPr lang="en-US" sz="2800" dirty="0" smtClean="0"/>
          </a:p>
          <a:p>
            <a:r>
              <a:rPr lang="en-US" sz="2800" dirty="0" smtClean="0">
                <a:hlinkClick r:id="rId6"/>
              </a:rPr>
              <a:t>Firefighters Coping with the Aftermath of Suicide </a:t>
            </a:r>
            <a:endParaRPr lang="en-US" sz="2800" dirty="0" smtClean="0"/>
          </a:p>
          <a:p>
            <a:r>
              <a:rPr lang="en-US" sz="2800" dirty="0" smtClean="0">
                <a:hlinkClick r:id="rId7"/>
              </a:rPr>
              <a:t>Law Enforcement Suicide Prevention Video </a:t>
            </a:r>
            <a:endParaRPr lang="en-US" sz="2800" dirty="0" smtClean="0"/>
          </a:p>
          <a:p>
            <a:r>
              <a:rPr lang="en-US" sz="2800" dirty="0" smtClean="0">
                <a:hlinkClick r:id="rId8"/>
              </a:rPr>
              <a:t>Workplace Suicide Prevention </a:t>
            </a:r>
            <a:endParaRPr lang="en-US" sz="2800" dirty="0" smtClean="0">
              <a:hlinkClick r:id=""/>
            </a:endParaRPr>
          </a:p>
          <a:p>
            <a:pPr marL="0" indent="0">
              <a:buFont typeface="Arial"/>
              <a:buNone/>
            </a:pPr>
            <a:endParaRPr lang="en-US" sz="2800" dirty="0" smtClean="0">
              <a:hlinkClick r:id="rId3"/>
            </a:endParaRPr>
          </a:p>
          <a:p>
            <a:pPr marL="0" indent="0">
              <a:buFont typeface="Arial"/>
              <a:buNone/>
            </a:pPr>
            <a:endParaRPr lang="en-US" sz="2800" dirty="0" smtClean="0">
              <a:hlinkClick r:id="rId3"/>
            </a:endParaRPr>
          </a:p>
          <a:p>
            <a:pPr marL="0" indent="0">
              <a:buFont typeface="Arial"/>
              <a:buNone/>
            </a:pPr>
            <a:endParaRPr lang="en-US" dirty="0" smtClean="0"/>
          </a:p>
        </p:txBody>
      </p:sp>
    </p:spTree>
    <p:extLst>
      <p:ext uri="{BB962C8B-B14F-4D97-AF65-F5344CB8AC3E}">
        <p14:creationId xmlns:p14="http://schemas.microsoft.com/office/powerpoint/2010/main" val="13921682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915400" cy="2438400"/>
          </a:xfrm>
        </p:spPr>
        <p:txBody>
          <a:bodyPr>
            <a:noAutofit/>
          </a:bodyPr>
          <a:lstStyle/>
          <a:p>
            <a:r>
              <a:rPr lang="en-US" dirty="0"/>
              <a:t>Online Screening and Early Intervention to Prevent Suicide among </a:t>
            </a:r>
            <a:r>
              <a:rPr lang="en-US" dirty="0" smtClean="0"/>
              <a:t>Working Aged </a:t>
            </a:r>
            <a:r>
              <a:rPr lang="en-US" dirty="0"/>
              <a:t>Men</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3018717"/>
            <a:ext cx="1981200" cy="158024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81400" y="3018717"/>
            <a:ext cx="4262012" cy="1120721"/>
          </a:xfrm>
          <a:prstGeom prst="rect">
            <a:avLst/>
          </a:prstGeom>
        </p:spPr>
      </p:pic>
      <p:sp>
        <p:nvSpPr>
          <p:cNvPr id="4" name="Rectangle 3"/>
          <p:cNvSpPr/>
          <p:nvPr/>
        </p:nvSpPr>
        <p:spPr>
          <a:xfrm>
            <a:off x="228600" y="5257800"/>
            <a:ext cx="8686800" cy="954107"/>
          </a:xfrm>
          <a:prstGeom prst="rect">
            <a:avLst/>
          </a:prstGeom>
        </p:spPr>
        <p:txBody>
          <a:bodyPr wrap="square">
            <a:spAutoFit/>
          </a:bodyPr>
          <a:lstStyle/>
          <a:p>
            <a:pPr algn="ctr"/>
            <a:r>
              <a:rPr lang="en-US" sz="1400" b="1" i="1" dirty="0"/>
              <a:t>This research is supported by the Cooperative Agreement Number, 1 U01 CE002661-01, funded by the Centers for Disease Control and Prevention. Its contents are solely the responsibility of the authors and do not necessarily represent the official views of the Centers for Disease Control and Prevention or the Department of Health and Human Services.</a:t>
            </a:r>
          </a:p>
        </p:txBody>
      </p:sp>
    </p:spTree>
    <p:extLst>
      <p:ext uri="{BB962C8B-B14F-4D97-AF65-F5344CB8AC3E}">
        <p14:creationId xmlns:p14="http://schemas.microsoft.com/office/powerpoint/2010/main" val="32777723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918" y="533400"/>
            <a:ext cx="8229600" cy="1143000"/>
          </a:xfrm>
        </p:spPr>
        <p:txBody>
          <a:bodyPr/>
          <a:lstStyle/>
          <a:p>
            <a:r>
              <a:rPr lang="en-US" dirty="0" smtClean="0"/>
              <a:t>Objectives</a:t>
            </a:r>
            <a:endParaRPr lang="en-US" dirty="0"/>
          </a:p>
        </p:txBody>
      </p:sp>
      <p:sp>
        <p:nvSpPr>
          <p:cNvPr id="3" name="Content Placeholder 2"/>
          <p:cNvSpPr>
            <a:spLocks noGrp="1"/>
          </p:cNvSpPr>
          <p:nvPr>
            <p:ph idx="1"/>
          </p:nvPr>
        </p:nvSpPr>
        <p:spPr>
          <a:xfrm>
            <a:off x="439918" y="1828800"/>
            <a:ext cx="8229600" cy="4095571"/>
          </a:xfrm>
        </p:spPr>
        <p:txBody>
          <a:bodyPr>
            <a:normAutofit/>
          </a:bodyPr>
          <a:lstStyle/>
          <a:p>
            <a:pPr lvl="0">
              <a:spcBef>
                <a:spcPts val="0"/>
              </a:spcBef>
            </a:pPr>
            <a:r>
              <a:rPr lang="en-US" dirty="0"/>
              <a:t>Compare working-aged adult suicide risk factors in U.S., Korea and </a:t>
            </a:r>
            <a:r>
              <a:rPr lang="en-US" dirty="0" smtClean="0"/>
              <a:t>Japan</a:t>
            </a:r>
            <a:endParaRPr lang="en-US" dirty="0"/>
          </a:p>
          <a:p>
            <a:pPr lvl="0">
              <a:spcBef>
                <a:spcPts val="0"/>
              </a:spcBef>
            </a:pPr>
            <a:r>
              <a:rPr lang="en-US" dirty="0"/>
              <a:t>Understand workplace-based suicide research-based initiatives for working-aged </a:t>
            </a:r>
            <a:r>
              <a:rPr lang="en-US" dirty="0" smtClean="0"/>
              <a:t>adults</a:t>
            </a:r>
            <a:endParaRPr lang="en-US" dirty="0"/>
          </a:p>
          <a:p>
            <a:pPr lvl="0">
              <a:spcBef>
                <a:spcPts val="0"/>
              </a:spcBef>
            </a:pPr>
            <a:r>
              <a:rPr lang="en-US" dirty="0"/>
              <a:t>Implement research-based best practices to prevent and respond to workplace </a:t>
            </a:r>
            <a:r>
              <a:rPr lang="en-US" dirty="0" smtClean="0"/>
              <a:t>suicide</a:t>
            </a:r>
            <a:endParaRPr lang="en-US" dirty="0"/>
          </a:p>
        </p:txBody>
      </p:sp>
    </p:spTree>
    <p:extLst>
      <p:ext uri="{BB962C8B-B14F-4D97-AF65-F5344CB8AC3E}">
        <p14:creationId xmlns:p14="http://schemas.microsoft.com/office/powerpoint/2010/main" val="40639900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dirty="0" smtClean="0"/>
              <a:t>Suicide and Working-Aged Men</a:t>
            </a:r>
            <a:endParaRPr lang="en-US" dirty="0"/>
          </a:p>
        </p:txBody>
      </p:sp>
      <p:sp>
        <p:nvSpPr>
          <p:cNvPr id="3" name="Content Placeholder 2"/>
          <p:cNvSpPr>
            <a:spLocks noGrp="1"/>
          </p:cNvSpPr>
          <p:nvPr>
            <p:ph idx="1"/>
          </p:nvPr>
        </p:nvSpPr>
        <p:spPr>
          <a:xfrm>
            <a:off x="457200" y="2133600"/>
            <a:ext cx="8458200" cy="3886200"/>
          </a:xfrm>
        </p:spPr>
        <p:txBody>
          <a:bodyPr>
            <a:normAutofit fontScale="85000" lnSpcReduction="20000"/>
          </a:bodyPr>
          <a:lstStyle/>
          <a:p>
            <a:pPr algn="ctr">
              <a:buNone/>
            </a:pPr>
            <a:r>
              <a:rPr lang="en-US" sz="2600" b="1" i="1" dirty="0" smtClean="0"/>
              <a:t>“Although </a:t>
            </a:r>
            <a:r>
              <a:rPr lang="en-US" sz="2600" b="1" i="1" dirty="0"/>
              <a:t>men in the middle years (MIMY)—that is, men 35–64 years of age—represent 19 percent of the population of the United States, they account for 40 percent of the suicides in this country. The number of men in this age group and their relative representation in the U.S. population are both increasing. If the suicide rate among men ages 35–64 is not reduced, both the number of men in the middle years who die by suicide and their contribution to the overall suicide rate in the United States will continue to increase</a:t>
            </a:r>
            <a:r>
              <a:rPr lang="en-US" sz="2600" b="1" i="1" dirty="0" smtClean="0"/>
              <a:t>.”</a:t>
            </a:r>
          </a:p>
          <a:p>
            <a:pPr algn="r">
              <a:buNone/>
            </a:pPr>
            <a:endParaRPr lang="en-US" sz="2600" dirty="0" smtClean="0"/>
          </a:p>
          <a:p>
            <a:pPr algn="r">
              <a:buNone/>
            </a:pPr>
            <a:endParaRPr lang="en-US" sz="2600" dirty="0" smtClean="0"/>
          </a:p>
          <a:p>
            <a:pPr algn="r">
              <a:buNone/>
            </a:pPr>
            <a:r>
              <a:rPr lang="en-US" sz="1900" dirty="0" smtClean="0"/>
              <a:t>Suicide Prevention Resource Center (2016). </a:t>
            </a:r>
          </a:p>
          <a:p>
            <a:pPr algn="r">
              <a:buNone/>
            </a:pPr>
            <a:r>
              <a:rPr lang="en-US" sz="1900" dirty="0" smtClean="0"/>
              <a:t>Preventing suicide among men in the middle years: </a:t>
            </a:r>
          </a:p>
          <a:p>
            <a:pPr algn="r">
              <a:buNone/>
            </a:pPr>
            <a:r>
              <a:rPr lang="en-US" sz="1900" dirty="0" smtClean="0"/>
              <a:t>Recommendations for suicide prevention programs. </a:t>
            </a:r>
          </a:p>
          <a:p>
            <a:pPr algn="r">
              <a:buNone/>
            </a:pPr>
            <a:r>
              <a:rPr lang="en-US" sz="1900" dirty="0" smtClean="0"/>
              <a:t>Waltham, MA, Education Development Center, Inc. p. 3</a:t>
            </a:r>
          </a:p>
          <a:p>
            <a:pPr algn="ctr">
              <a:buNone/>
            </a:pPr>
            <a:endParaRPr lang="en-US" sz="2600" b="1" i="1" dirty="0"/>
          </a:p>
          <a:p>
            <a:pPr>
              <a:buNone/>
            </a:pPr>
            <a:endParaRPr lang="en-US" b="1" dirty="0" smtClean="0"/>
          </a:p>
        </p:txBody>
      </p:sp>
    </p:spTree>
    <p:extLst>
      <p:ext uri="{BB962C8B-B14F-4D97-AF65-F5344CB8AC3E}">
        <p14:creationId xmlns:p14="http://schemas.microsoft.com/office/powerpoint/2010/main" val="16140150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0173870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Michigan- vector vector art illustr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0600" y="1600200"/>
            <a:ext cx="7086600" cy="47244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533400"/>
            <a:ext cx="8229600" cy="1143000"/>
          </a:xfrm>
        </p:spPr>
        <p:txBody>
          <a:bodyPr>
            <a:normAutofit/>
          </a:bodyPr>
          <a:lstStyle/>
          <a:p>
            <a:r>
              <a:rPr lang="en-US" dirty="0"/>
              <a:t>Healthy Men Michigan</a:t>
            </a:r>
          </a:p>
        </p:txBody>
      </p:sp>
      <p:sp>
        <p:nvSpPr>
          <p:cNvPr id="3" name="Content Placeholder 2"/>
          <p:cNvSpPr>
            <a:spLocks noGrp="1"/>
          </p:cNvSpPr>
          <p:nvPr>
            <p:ph idx="1"/>
          </p:nvPr>
        </p:nvSpPr>
        <p:spPr>
          <a:xfrm>
            <a:off x="419100" y="1560342"/>
            <a:ext cx="8229600" cy="3553109"/>
          </a:xfrm>
        </p:spPr>
        <p:txBody>
          <a:bodyPr>
            <a:normAutofit/>
          </a:bodyPr>
          <a:lstStyle/>
          <a:p>
            <a:pPr marL="457200" lvl="1" indent="0">
              <a:buNone/>
            </a:pPr>
            <a:r>
              <a:rPr lang="en-US" sz="2400" dirty="0"/>
              <a:t>Comprehensive online screening and referral intervention, integrating two existing, and promising, online programs</a:t>
            </a:r>
          </a:p>
          <a:p>
            <a:pPr marL="457200" lvl="1" indent="0">
              <a:buNone/>
            </a:pPr>
            <a:endParaRPr lang="en-US" b="1" dirty="0">
              <a:solidFill>
                <a:srgbClr val="FF0000"/>
              </a:solidFill>
            </a:endParaRPr>
          </a:p>
          <a:p>
            <a:pPr marL="457200" lvl="1" indent="0">
              <a:buNone/>
            </a:pPr>
            <a:r>
              <a:rPr lang="en-US" b="1" dirty="0">
                <a:solidFill>
                  <a:srgbClr val="FF0000"/>
                </a:solidFill>
              </a:rPr>
              <a:t>Screening for Mental Health</a:t>
            </a:r>
          </a:p>
          <a:p>
            <a:pPr lvl="1"/>
            <a:endParaRPr lang="en-US" dirty="0"/>
          </a:p>
          <a:p>
            <a:pPr lvl="1"/>
            <a:endParaRPr lang="en-US" dirty="0"/>
          </a:p>
          <a:p>
            <a:pPr marL="457200" lvl="1" indent="0">
              <a:buNone/>
            </a:pPr>
            <a:r>
              <a:rPr lang="en-US" b="1" dirty="0">
                <a:solidFill>
                  <a:srgbClr val="FF0000"/>
                </a:solidFill>
              </a:rPr>
              <a:t>Man Therapy</a:t>
            </a:r>
          </a:p>
          <a:p>
            <a:endParaRPr lang="en-US" dirty="0"/>
          </a:p>
          <a:p>
            <a:endParaRPr lang="en-US"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31255" y="2815602"/>
            <a:ext cx="2838450" cy="921157"/>
          </a:xfrm>
          <a:prstGeom prst="rect">
            <a:avLst/>
          </a:prstGeom>
        </p:spPr>
      </p:pic>
      <p:pic>
        <p:nvPicPr>
          <p:cNvPr id="7" name="Picture 2" descr="C:\Users\jjacobson\AppData\Local\Microsoft\Windows\Temporary Internet Files\Content.Outlook\ZIYTUDJA\Mahogany_LOGO 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83080" y="4953000"/>
            <a:ext cx="1920240" cy="109524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jjacobson\AppData\Local\Microsoft\Windows\Temporary Internet Files\Content.Outlook\ZIYTUDJA\Mantherapy.org_300x250_DuctTap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53200" y="4379896"/>
            <a:ext cx="219456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90698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09600" y="4724400"/>
            <a:ext cx="7772400" cy="1470025"/>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a:ln>
                  <a:noFill/>
                </a:ln>
                <a:solidFill>
                  <a:schemeClr val="tx2"/>
                </a:solidFill>
                <a:effectLst/>
                <a:uLnTx/>
                <a:uFillTx/>
                <a:latin typeface="+mj-lt"/>
                <a:ea typeface="+mj-ea"/>
                <a:cs typeface="+mj-cs"/>
              </a:rPr>
              <a:t>MAN THERAPY</a:t>
            </a:r>
          </a:p>
        </p:txBody>
      </p:sp>
      <p:sp>
        <p:nvSpPr>
          <p:cNvPr id="6" name="Subtitle 2"/>
          <p:cNvSpPr txBox="1">
            <a:spLocks/>
          </p:cNvSpPr>
          <p:nvPr/>
        </p:nvSpPr>
        <p:spPr>
          <a:xfrm>
            <a:off x="1981200" y="5715000"/>
            <a:ext cx="5105400" cy="914400"/>
          </a:xfrm>
          <a:prstGeom prst="rect">
            <a:avLst/>
          </a:prstGeom>
        </p:spPr>
        <p:txBody>
          <a:bodyPr vert="horz" lIns="91440" tIns="45720" rIns="91440" bIns="45720" rtlCol="0">
            <a:noAutofit/>
          </a:bodyPr>
          <a:lstStyle/>
          <a:p>
            <a:pPr marL="342900" marR="0" lvl="0" indent="-342900" algn="ctr" defTabSz="4572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Therapy. The Way A Man Does It</a:t>
            </a:r>
          </a:p>
        </p:txBody>
      </p:sp>
      <p:pic>
        <p:nvPicPr>
          <p:cNvPr id="7" name="Picture Placeholder 4" descr="Man Therapy - Google Chrome">
            <a:hlinkClick r:id="rId3"/>
          </p:cNvPr>
          <p:cNvPicPr>
            <a:picLocks noChangeAspect="1"/>
          </p:cNvPicPr>
          <p:nvPr/>
        </p:nvPicPr>
        <p:blipFill rotWithShape="1">
          <a:blip r:embed="rId4" cstate="print">
            <a:extLst>
              <a:ext uri="{28A0092B-C50C-407E-A947-70E740481C1C}">
                <a14:useLocalDpi xmlns:a14="http://schemas.microsoft.com/office/drawing/2010/main" val="0"/>
              </a:ext>
            </a:extLst>
          </a:blip>
          <a:srcRect l="2147" t="11959" r="2147" b="1031"/>
          <a:stretch/>
        </p:blipFill>
        <p:spPr>
          <a:xfrm>
            <a:off x="381000" y="838200"/>
            <a:ext cx="8458200" cy="4038600"/>
          </a:xfrm>
          <a:prstGeom prst="rect">
            <a:avLst/>
          </a:prstGeom>
        </p:spPr>
      </p:pic>
    </p:spTree>
    <p:extLst>
      <p:ext uri="{BB962C8B-B14F-4D97-AF65-F5344CB8AC3E}">
        <p14:creationId xmlns:p14="http://schemas.microsoft.com/office/powerpoint/2010/main" val="2128205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457200"/>
            <a:ext cx="8991600" cy="1143000"/>
          </a:xfrm>
        </p:spPr>
        <p:txBody>
          <a:bodyPr>
            <a:noAutofit/>
          </a:bodyPr>
          <a:lstStyle/>
          <a:p>
            <a:r>
              <a:rPr lang="en-US" dirty="0" smtClean="0"/>
              <a:t>Healthy Men Michigan: </a:t>
            </a:r>
            <a:br>
              <a:rPr lang="en-US" dirty="0" smtClean="0"/>
            </a:br>
            <a:r>
              <a:rPr lang="en-US" dirty="0" smtClean="0"/>
              <a:t>Research </a:t>
            </a:r>
            <a:r>
              <a:rPr lang="en-US" dirty="0"/>
              <a:t>Study Aims</a:t>
            </a:r>
          </a:p>
        </p:txBody>
      </p:sp>
      <p:sp>
        <p:nvSpPr>
          <p:cNvPr id="3" name="Content Placeholder 2"/>
          <p:cNvSpPr>
            <a:spLocks noGrp="1"/>
          </p:cNvSpPr>
          <p:nvPr>
            <p:ph idx="1"/>
          </p:nvPr>
        </p:nvSpPr>
        <p:spPr>
          <a:xfrm>
            <a:off x="381000" y="1828800"/>
            <a:ext cx="8229600" cy="4678363"/>
          </a:xfrm>
        </p:spPr>
        <p:txBody>
          <a:bodyPr>
            <a:normAutofit fontScale="77500" lnSpcReduction="20000"/>
          </a:bodyPr>
          <a:lstStyle/>
          <a:p>
            <a:r>
              <a:rPr lang="en-US" b="1" dirty="0"/>
              <a:t>Aim 1:</a:t>
            </a:r>
            <a:r>
              <a:rPr lang="en-US" dirty="0"/>
              <a:t> To test the additive effect of MT when offered in combination with SMH, as compared to SMH alone, on the following:</a:t>
            </a:r>
          </a:p>
          <a:p>
            <a:pPr lvl="1"/>
            <a:r>
              <a:rPr lang="en-US" sz="3000" b="1" dirty="0">
                <a:solidFill>
                  <a:srgbClr val="FF0000"/>
                </a:solidFill>
              </a:rPr>
              <a:t>Primary Outcomes</a:t>
            </a:r>
            <a:r>
              <a:rPr lang="en-US" sz="3000" dirty="0"/>
              <a:t>: suicide behavior (i.e. suicide attempts and suicide preparatory acts) and ideation, </a:t>
            </a:r>
            <a:r>
              <a:rPr lang="en-US" sz="3000" dirty="0" smtClean="0"/>
              <a:t>depression and anger;</a:t>
            </a:r>
            <a:endParaRPr lang="en-US" sz="3000" dirty="0"/>
          </a:p>
          <a:p>
            <a:pPr lvl="1"/>
            <a:r>
              <a:rPr lang="en-US" sz="3000" b="1" dirty="0">
                <a:solidFill>
                  <a:srgbClr val="FF0000"/>
                </a:solidFill>
              </a:rPr>
              <a:t>Secondary Outcomes</a:t>
            </a:r>
            <a:r>
              <a:rPr lang="en-US" sz="3000" dirty="0"/>
              <a:t>: attitudes toward seeking professional mental health services; help-seeking behavior (i.e. utilization of online services and community referral resources); suicide risk factors (i.e. drug and alcohol abuse, relationship conflicts, financial problems, and interpersonal needs); and the protective factor of social support. </a:t>
            </a:r>
          </a:p>
          <a:p>
            <a:endParaRPr lang="en-US" sz="1500" b="1" dirty="0"/>
          </a:p>
          <a:p>
            <a:r>
              <a:rPr lang="en-US" b="1" dirty="0"/>
              <a:t>Aim 2:</a:t>
            </a:r>
            <a:r>
              <a:rPr lang="en-US" dirty="0"/>
              <a:t> To assess and compare barriers and facilitators to men seeking suicide prevention services. </a:t>
            </a:r>
          </a:p>
          <a:p>
            <a:endParaRPr lang="en-US" dirty="0"/>
          </a:p>
        </p:txBody>
      </p:sp>
    </p:spTree>
    <p:extLst>
      <p:ext uri="{BB962C8B-B14F-4D97-AF65-F5344CB8AC3E}">
        <p14:creationId xmlns:p14="http://schemas.microsoft.com/office/powerpoint/2010/main" val="700448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rotWithShape="1">
          <a:blip r:embed="rId3"/>
          <a:srcRect l="52308" t="7691" r="4372" b="-526"/>
          <a:stretch/>
        </p:blipFill>
        <p:spPr bwMode="auto">
          <a:xfrm>
            <a:off x="0" y="533400"/>
            <a:ext cx="9143999" cy="58674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333126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3" name="Picture 1" descr="Michigan- vector vector art illustr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586" y="838201"/>
            <a:ext cx="9144000" cy="5714999"/>
          </a:xfrm>
          <a:prstGeom prst="rect">
            <a:avLst/>
          </a:prstGeom>
          <a:noFill/>
          <a:extLst>
            <a:ext uri="{909E8E84-426E-40DD-AFC4-6F175D3DCCD1}">
              <a14:hiddenFill xmlns:a14="http://schemas.microsoft.com/office/drawing/2010/main">
                <a:solidFill>
                  <a:srgbClr val="FFFFFF"/>
                </a:solidFill>
              </a14:hiddenFill>
            </a:ext>
          </a:extLst>
        </p:spPr>
      </p:pic>
      <p:pic>
        <p:nvPicPr>
          <p:cNvPr id="2061" name="Picture 11" descr="https://tse1.mm.bing.net/th?&amp;id=OIP.M27e53279120be07181140e3db767b77ao0&amp;w=264&amp;h=265&amp;c=0&amp;pid=1.9&amp;rs=0&amp;p=0">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28850" y="1838326"/>
            <a:ext cx="495300" cy="49530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8" descr="http://static.wixstatic.com/media/10f15c_b59d327bb15c4ebdad361f015b32566b.jpg_srz_377_372_85_22_0.50_1.20_0.00_jpg_srz"/>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86520" y="2429944"/>
            <a:ext cx="704850" cy="694635"/>
          </a:xfrm>
          <a:prstGeom prst="rect">
            <a:avLst/>
          </a:prstGeom>
          <a:noFill/>
          <a:extLst>
            <a:ext uri="{909E8E84-426E-40DD-AFC4-6F175D3DCCD1}">
              <a14:hiddenFill xmlns:a14="http://schemas.microsoft.com/office/drawing/2010/main">
                <a:solidFill>
                  <a:srgbClr val="FFFFFF"/>
                </a:solidFill>
              </a14:hiddenFill>
            </a:ext>
          </a:extLst>
        </p:spPr>
      </p:pic>
      <p:pic>
        <p:nvPicPr>
          <p:cNvPr id="2059" name="Picture 15" descr="https://tse1.mm.bing.net/th?&amp;id=OIP.M902f2772933714793fce37d012b2452aH0&amp;w=300&amp;h=300&amp;c=0&amp;pid=1.9&amp;rs=0&amp;p=0">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l="22395" t="9599" r="23201" b="10399"/>
          <a:stretch>
            <a:fillRect/>
          </a:stretch>
        </p:blipFill>
        <p:spPr bwMode="auto">
          <a:xfrm>
            <a:off x="2391370" y="2592088"/>
            <a:ext cx="409575" cy="600075"/>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7" descr="https://tse1.mm.bing.net/th?&amp;id=OIP.M785d6381290d8dbdf743e84a4fe5ad21o0&amp;w=198&amp;h=198&amp;c=0&amp;pid=1.9&amp;rs=0&amp;p=0">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558414" y="2592088"/>
            <a:ext cx="755131" cy="755131"/>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10" descr="https://tse1.mm.bing.net/th?&amp;id=OIP.Meec376463aaa028f4f5c4322dbc498b4o0&amp;w=142&amp;h=300&amp;c=0&amp;pid=1.9&amp;rs=0&amp;p=0">
            <a:hlinkClick r:id="rId11"/>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248400" y="3200100"/>
            <a:ext cx="560019" cy="118515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12" descr="https://tse1.mm.bing.net/th?&amp;id=OIP.Ma546f6897b4c17d95925579a4a8faad2H0&amp;w=280&amp;h=299&amp;c=0&amp;pid=1.9&amp;rs=0&amp;p=0">
            <a:hlinkClick r:id="rId13"/>
          </p:cNvPr>
          <p:cNvPicPr>
            <a:picLocks noChangeAspect="1" noChangeArrowheads="1"/>
          </p:cNvPicPr>
          <p:nvPr/>
        </p:nvPicPr>
        <p:blipFill>
          <a:blip r:embed="rId14" cstate="print">
            <a:extLst>
              <a:ext uri="{28A0092B-C50C-407E-A947-70E740481C1C}">
                <a14:useLocalDpi xmlns:a14="http://schemas.microsoft.com/office/drawing/2010/main" val="0"/>
              </a:ext>
            </a:extLst>
          </a:blip>
          <a:srcRect l="8807" r="8807" b="10080"/>
          <a:stretch>
            <a:fillRect/>
          </a:stretch>
        </p:blipFill>
        <p:spPr bwMode="auto">
          <a:xfrm>
            <a:off x="3148080" y="3101791"/>
            <a:ext cx="428558" cy="498323"/>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16" descr="https://tse1.mm.bing.net/th?&amp;id=OIP.M456f7704f2af66b447ac826af132b1cbH0&amp;w=161&amp;h=129&amp;c=0&amp;pid=1.9&amp;rs=0&amp;p=0">
            <a:hlinkClick r:id="rId15"/>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243387" y="3986213"/>
            <a:ext cx="657225" cy="52387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19" descr="https://tse1.mm.bing.net/th?id=OIP.M1c0e1d1944c8692c4e636621d8b96d3do0&amp;w=104&amp;h=92&amp;c=7&amp;rs=1&amp;qlt=90&amp;o=4&amp;pid=1.1">
            <a:hlinkClick r:id="rId17"/>
          </p:cNvPr>
          <p:cNvPicPr>
            <a:picLocks noChangeAspect="1" noChangeArrowheads="1"/>
          </p:cNvPicPr>
          <p:nvPr/>
        </p:nvPicPr>
        <p:blipFill>
          <a:blip r:embed="rId18" cstate="print">
            <a:extLst>
              <a:ext uri="{28A0092B-C50C-407E-A947-70E740481C1C}">
                <a14:useLocalDpi xmlns:a14="http://schemas.microsoft.com/office/drawing/2010/main" val="0"/>
              </a:ext>
            </a:extLst>
          </a:blip>
          <a:srcRect l="27693" r="26154"/>
          <a:stretch>
            <a:fillRect/>
          </a:stretch>
        </p:blipFill>
        <p:spPr bwMode="auto">
          <a:xfrm>
            <a:off x="4210050" y="2561535"/>
            <a:ext cx="323850" cy="59055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14" descr="https://tse1.mm.bing.net/th?&amp;id=OIP.M8e8b757fa787fbd5665d455fb47bcf07o0&amp;w=280&amp;h=299&amp;c=0&amp;pid=1.9&amp;rs=0&amp;p=0">
            <a:hlinkClick r:id="rId19"/>
          </p:cNvPr>
          <p:cNvPicPr>
            <a:picLocks noChangeAspect="1" noChangeArrowheads="1"/>
          </p:cNvPicPr>
          <p:nvPr/>
        </p:nvPicPr>
        <p:blipFill>
          <a:blip r:embed="rId20" cstate="print">
            <a:extLst>
              <a:ext uri="{28A0092B-C50C-407E-A947-70E740481C1C}">
                <a14:useLocalDpi xmlns:a14="http://schemas.microsoft.com/office/drawing/2010/main" val="0"/>
              </a:ext>
            </a:extLst>
          </a:blip>
          <a:srcRect l="6857" t="5049" r="7430" b="11472"/>
          <a:stretch>
            <a:fillRect/>
          </a:stretch>
        </p:blipFill>
        <p:spPr bwMode="auto">
          <a:xfrm>
            <a:off x="4243387" y="5448299"/>
            <a:ext cx="547222" cy="56748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6" descr="https://tse1.mm.bing.net/th?&amp;id=OIP.M941b8bbd32605556337653f4598aed75H0&amp;w=300&amp;h=228&amp;c=0&amp;pid=1.9&amp;rs=0&amp;p=0">
            <a:hlinkClick r:id="rId21"/>
          </p:cNvPr>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4900612" y="4752975"/>
            <a:ext cx="504825" cy="3810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8" descr="https://tse1.mm.bing.net/th?&amp;id=OIP.Me773551d5059c16caed94d4244c5aafcH0&amp;w=300&amp;h=300&amp;c=0&amp;pid=1.9&amp;rs=0&amp;p=0">
            <a:hlinkClick r:id="rId23"/>
          </p:cNvPr>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5448300" y="4648200"/>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7" descr="https://tse1.mm.bing.net/th?&amp;id=OIP.M351aefb028dec8cd2adb4217b44ed37eo0&amp;w=300&amp;h=300&amp;c=0&amp;pid=1.9&amp;rs=0&amp;p=0">
            <a:hlinkClick r:id="rId25"/>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5108756" y="5143500"/>
            <a:ext cx="409575" cy="409575"/>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4" descr="GLOS logo, private hunting property leased for your use."/>
          <p:cNvPicPr>
            <a:picLocks noChangeAspect="1" noChangeArrowheads="1"/>
          </p:cNvPicPr>
          <p:nvPr/>
        </p:nvPicPr>
        <p:blipFill>
          <a:blip r:embed="rId27" cstate="print">
            <a:extLst>
              <a:ext uri="{28A0092B-C50C-407E-A947-70E740481C1C}">
                <a14:useLocalDpi xmlns:a14="http://schemas.microsoft.com/office/drawing/2010/main" val="0"/>
              </a:ext>
            </a:extLst>
          </a:blip>
          <a:srcRect l="-2686" r="77673"/>
          <a:stretch>
            <a:fillRect/>
          </a:stretch>
        </p:blipFill>
        <p:spPr bwMode="auto">
          <a:xfrm>
            <a:off x="5313544" y="3479156"/>
            <a:ext cx="553855" cy="56608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5" name="Rectangle 17"/>
          <p:cNvSpPr>
            <a:spLocks noChangeArrowheads="1"/>
          </p:cNvSpPr>
          <p:nvPr/>
        </p:nvSpPr>
        <p:spPr bwMode="auto">
          <a:xfrm>
            <a:off x="-76200" y="331857"/>
            <a:ext cx="92202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Rectangle 18"/>
          <p:cNvSpPr>
            <a:spLocks noChangeArrowheads="1"/>
          </p:cNvSpPr>
          <p:nvPr/>
        </p:nvSpPr>
        <p:spPr bwMode="auto">
          <a:xfrm>
            <a:off x="0" y="914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020D0"/>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19"/>
          <p:cNvSpPr>
            <a:spLocks noChangeArrowheads="1"/>
          </p:cNvSpPr>
          <p:nvPr/>
        </p:nvSpPr>
        <p:spPr bwMode="auto">
          <a:xfrm>
            <a:off x="0" y="1409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 name="Rectangle 20"/>
          <p:cNvSpPr>
            <a:spLocks noChangeArrowheads="1"/>
          </p:cNvSpPr>
          <p:nvPr/>
        </p:nvSpPr>
        <p:spPr bwMode="auto">
          <a:xfrm>
            <a:off x="0" y="2057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020D0"/>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 name="Rectangle 21"/>
          <p:cNvSpPr>
            <a:spLocks noChangeArrowheads="1"/>
          </p:cNvSpPr>
          <p:nvPr/>
        </p:nvSpPr>
        <p:spPr bwMode="auto">
          <a:xfrm>
            <a:off x="0" y="26574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020D0"/>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22"/>
          <p:cNvSpPr>
            <a:spLocks noChangeArrowheads="1"/>
          </p:cNvSpPr>
          <p:nvPr/>
        </p:nvSpPr>
        <p:spPr bwMode="auto">
          <a:xfrm>
            <a:off x="0" y="3314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020D0"/>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1" name="Rectangle 23"/>
          <p:cNvSpPr>
            <a:spLocks noChangeArrowheads="1"/>
          </p:cNvSpPr>
          <p:nvPr/>
        </p:nvSpPr>
        <p:spPr bwMode="auto">
          <a:xfrm>
            <a:off x="0" y="41814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020D0"/>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2" name="Rectangle 24"/>
          <p:cNvSpPr>
            <a:spLocks noChangeArrowheads="1"/>
          </p:cNvSpPr>
          <p:nvPr/>
        </p:nvSpPr>
        <p:spPr bwMode="auto">
          <a:xfrm>
            <a:off x="0" y="46577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020D0"/>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 name="Rectangle 25"/>
          <p:cNvSpPr>
            <a:spLocks noChangeArrowheads="1"/>
          </p:cNvSpPr>
          <p:nvPr/>
        </p:nvSpPr>
        <p:spPr bwMode="auto">
          <a:xfrm>
            <a:off x="0" y="5181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020D0"/>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020D0"/>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 name="Rectangle 26"/>
          <p:cNvSpPr>
            <a:spLocks noChangeArrowheads="1"/>
          </p:cNvSpPr>
          <p:nvPr/>
        </p:nvSpPr>
        <p:spPr bwMode="auto">
          <a:xfrm>
            <a:off x="0" y="5772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020D0"/>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5" name="Rectangle 27"/>
          <p:cNvSpPr>
            <a:spLocks noChangeArrowheads="1"/>
          </p:cNvSpPr>
          <p:nvPr/>
        </p:nvSpPr>
        <p:spPr bwMode="auto">
          <a:xfrm>
            <a:off x="0" y="6305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020D0"/>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6" name="Rectangle 28"/>
          <p:cNvSpPr>
            <a:spLocks noChangeArrowheads="1"/>
          </p:cNvSpPr>
          <p:nvPr/>
        </p:nvSpPr>
        <p:spPr bwMode="auto">
          <a:xfrm>
            <a:off x="0" y="6686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020D0"/>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7" name="Rectangle 29"/>
          <p:cNvSpPr>
            <a:spLocks noChangeArrowheads="1"/>
          </p:cNvSpPr>
          <p:nvPr/>
        </p:nvSpPr>
        <p:spPr bwMode="auto">
          <a:xfrm>
            <a:off x="0" y="7105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020D0"/>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8" name="Rectangle 30"/>
          <p:cNvSpPr>
            <a:spLocks noChangeArrowheads="1"/>
          </p:cNvSpPr>
          <p:nvPr/>
        </p:nvSpPr>
        <p:spPr bwMode="auto">
          <a:xfrm>
            <a:off x="0" y="75152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020D0"/>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020D0"/>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020D0"/>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1" name="Title 1"/>
          <p:cNvSpPr>
            <a:spLocks noGrp="1"/>
          </p:cNvSpPr>
          <p:nvPr>
            <p:ph type="title"/>
          </p:nvPr>
        </p:nvSpPr>
        <p:spPr>
          <a:xfrm>
            <a:off x="76200" y="466725"/>
            <a:ext cx="9067800" cy="1143000"/>
          </a:xfrm>
        </p:spPr>
        <p:txBody>
          <a:bodyPr>
            <a:noAutofit/>
          </a:bodyPr>
          <a:lstStyle/>
          <a:p>
            <a:r>
              <a:rPr lang="en-US" dirty="0" smtClean="0"/>
              <a:t>Healthy Men Michigan: </a:t>
            </a:r>
            <a:br>
              <a:rPr lang="en-US" dirty="0" smtClean="0"/>
            </a:br>
            <a:r>
              <a:rPr lang="en-US" dirty="0" smtClean="0"/>
              <a:t>Statewide </a:t>
            </a:r>
            <a:r>
              <a:rPr lang="en-US" dirty="0"/>
              <a:t>Campaign</a:t>
            </a:r>
          </a:p>
        </p:txBody>
      </p:sp>
      <p:pic>
        <p:nvPicPr>
          <p:cNvPr id="2" name="Picture 1"/>
          <p:cNvPicPr>
            <a:picLocks noChangeAspect="1"/>
          </p:cNvPicPr>
          <p:nvPr/>
        </p:nvPicPr>
        <p:blipFill rotWithShape="1">
          <a:blip r:embed="rId28" cstate="print">
            <a:extLst>
              <a:ext uri="{28A0092B-C50C-407E-A947-70E740481C1C}">
                <a14:useLocalDpi xmlns:a14="http://schemas.microsoft.com/office/drawing/2010/main" val="0"/>
              </a:ext>
            </a:extLst>
          </a:blip>
          <a:srcRect l="-1" r="53972"/>
          <a:stretch/>
        </p:blipFill>
        <p:spPr>
          <a:xfrm>
            <a:off x="3955859" y="4467145"/>
            <a:ext cx="640080" cy="571660"/>
          </a:xfrm>
          <a:prstGeom prst="rect">
            <a:avLst/>
          </a:prstGeom>
        </p:spPr>
      </p:pic>
      <p:pic>
        <p:nvPicPr>
          <p:cNvPr id="3" name="Picture 2"/>
          <p:cNvPicPr>
            <a:picLocks noChangeAspect="1"/>
          </p:cNvPicPr>
          <p:nvPr/>
        </p:nvPicPr>
        <p:blipFill rotWithShape="1">
          <a:blip r:embed="rId29">
            <a:extLst>
              <a:ext uri="{28A0092B-C50C-407E-A947-70E740481C1C}">
                <a14:useLocalDpi xmlns:a14="http://schemas.microsoft.com/office/drawing/2010/main" val="0"/>
              </a:ext>
            </a:extLst>
          </a:blip>
          <a:srcRect l="3000" t="7386" r="55000" b="11385"/>
          <a:stretch/>
        </p:blipFill>
        <p:spPr>
          <a:xfrm>
            <a:off x="5052291" y="4103352"/>
            <a:ext cx="1076359" cy="563807"/>
          </a:xfrm>
          <a:prstGeom prst="rect">
            <a:avLst/>
          </a:prstGeom>
        </p:spPr>
      </p:pic>
      <p:pic>
        <p:nvPicPr>
          <p:cNvPr id="20" name="Picture 19"/>
          <p:cNvPicPr>
            <a:picLocks noChangeAspect="1"/>
          </p:cNvPicPr>
          <p:nvPr/>
        </p:nvPicPr>
        <p:blipFill rotWithShape="1">
          <a:blip r:embed="rId30">
            <a:extLst>
              <a:ext uri="{28A0092B-C50C-407E-A947-70E740481C1C}">
                <a14:useLocalDpi xmlns:a14="http://schemas.microsoft.com/office/drawing/2010/main" val="0"/>
              </a:ext>
            </a:extLst>
          </a:blip>
          <a:srcRect t="12884" b="22686"/>
          <a:stretch/>
        </p:blipFill>
        <p:spPr>
          <a:xfrm>
            <a:off x="5676923" y="5072362"/>
            <a:ext cx="590876" cy="480713"/>
          </a:xfrm>
          <a:prstGeom prst="rect">
            <a:avLst/>
          </a:prstGeom>
        </p:spPr>
      </p:pic>
      <p:pic>
        <p:nvPicPr>
          <p:cNvPr id="21" name="Picture 20"/>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3000189" y="2721980"/>
            <a:ext cx="1152897" cy="402599"/>
          </a:xfrm>
          <a:prstGeom prst="rect">
            <a:avLst/>
          </a:prstGeom>
        </p:spPr>
      </p:pic>
      <p:pic>
        <p:nvPicPr>
          <p:cNvPr id="22" name="Picture 21"/>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4774335" y="3415784"/>
            <a:ext cx="538036" cy="679384"/>
          </a:xfrm>
          <a:prstGeom prst="rect">
            <a:avLst/>
          </a:prstGeom>
        </p:spPr>
      </p:pic>
      <p:pic>
        <p:nvPicPr>
          <p:cNvPr id="23" name="Picture 22"/>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4401675" y="4894031"/>
            <a:ext cx="554268" cy="554268"/>
          </a:xfrm>
          <a:prstGeom prst="rect">
            <a:avLst/>
          </a:prstGeom>
        </p:spPr>
      </p:pic>
      <p:pic>
        <p:nvPicPr>
          <p:cNvPr id="24" name="Picture 23"/>
          <p:cNvPicPr>
            <a:picLocks noChangeAspect="1"/>
          </p:cNvPicPr>
          <p:nvPr/>
        </p:nvPicPr>
        <p:blipFill rotWithShape="1">
          <a:blip r:embed="rId34">
            <a:extLst>
              <a:ext uri="{28A0092B-C50C-407E-A947-70E740481C1C}">
                <a14:useLocalDpi xmlns:a14="http://schemas.microsoft.com/office/drawing/2010/main" val="0"/>
              </a:ext>
            </a:extLst>
          </a:blip>
          <a:srcRect l="2314" t="8857" r="451" b="8857"/>
          <a:stretch/>
        </p:blipFill>
        <p:spPr>
          <a:xfrm>
            <a:off x="2687451" y="2235173"/>
            <a:ext cx="1555936" cy="444553"/>
          </a:xfrm>
          <a:prstGeom prst="rect">
            <a:avLst/>
          </a:prstGeom>
        </p:spPr>
      </p:pic>
      <p:pic>
        <p:nvPicPr>
          <p:cNvPr id="40" name="Picture 39"/>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2777931" y="1695412"/>
            <a:ext cx="574870" cy="574870"/>
          </a:xfrm>
          <a:prstGeom prst="rect">
            <a:avLst/>
          </a:prstGeom>
        </p:spPr>
      </p:pic>
      <p:pic>
        <p:nvPicPr>
          <p:cNvPr id="41" name="Picture 40"/>
          <p:cNvPicPr>
            <a:picLocks noChangeAspect="1"/>
          </p:cNvPicPr>
          <p:nvPr/>
        </p:nvPicPr>
        <p:blipFill rotWithShape="1">
          <a:blip r:embed="rId36">
            <a:extLst>
              <a:ext uri="{28A0092B-C50C-407E-A947-70E740481C1C}">
                <a14:useLocalDpi xmlns:a14="http://schemas.microsoft.com/office/drawing/2010/main" val="0"/>
              </a:ext>
            </a:extLst>
          </a:blip>
          <a:srcRect l="3000" t="8269" r="47999" b="61405"/>
          <a:stretch/>
        </p:blipFill>
        <p:spPr>
          <a:xfrm>
            <a:off x="791419" y="3184037"/>
            <a:ext cx="2240280" cy="502920"/>
          </a:xfrm>
          <a:prstGeom prst="rect">
            <a:avLst/>
          </a:prstGeom>
        </p:spPr>
      </p:pic>
      <p:pic>
        <p:nvPicPr>
          <p:cNvPr id="42" name="Picture 15" descr="https://tse1.mm.bing.net/th?&amp;id=OIP.M902f2772933714793fce37d012b2452aH0&amp;w=300&amp;h=300&amp;c=0&amp;pid=1.9&amp;rs=0&amp;p=0">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l="22395" t="9599" r="23201" b="10399"/>
          <a:stretch>
            <a:fillRect/>
          </a:stretch>
        </p:blipFill>
        <p:spPr bwMode="auto">
          <a:xfrm>
            <a:off x="3697450" y="3086944"/>
            <a:ext cx="409575" cy="600075"/>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2"/>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5278447" y="2551299"/>
            <a:ext cx="1939906" cy="764205"/>
          </a:xfrm>
          <a:prstGeom prst="rect">
            <a:avLst/>
          </a:prstGeom>
        </p:spPr>
      </p:pic>
      <p:pic>
        <p:nvPicPr>
          <p:cNvPr id="44" name="Picture 43"/>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3452895" y="3709352"/>
            <a:ext cx="789905" cy="924932"/>
          </a:xfrm>
          <a:prstGeom prst="rect">
            <a:avLst/>
          </a:prstGeom>
        </p:spPr>
      </p:pic>
      <p:pic>
        <p:nvPicPr>
          <p:cNvPr id="45" name="Picture 44"/>
          <p:cNvPicPr>
            <a:picLocks noChangeAspect="1"/>
          </p:cNvPicPr>
          <p:nvPr/>
        </p:nvPicPr>
        <p:blipFill>
          <a:blip r:embed="rId39" cstate="print">
            <a:extLst>
              <a:ext uri="{28A0092B-C50C-407E-A947-70E740481C1C}">
                <a14:useLocalDpi xmlns:a14="http://schemas.microsoft.com/office/drawing/2010/main" val="0"/>
              </a:ext>
            </a:extLst>
          </a:blip>
          <a:stretch>
            <a:fillRect/>
          </a:stretch>
        </p:blipFill>
        <p:spPr>
          <a:xfrm>
            <a:off x="4637155" y="5444419"/>
            <a:ext cx="1622290" cy="617176"/>
          </a:xfrm>
          <a:prstGeom prst="rect">
            <a:avLst/>
          </a:prstGeom>
        </p:spPr>
      </p:pic>
      <p:pic>
        <p:nvPicPr>
          <p:cNvPr id="46" name="Picture 45"/>
          <p:cNvPicPr>
            <a:picLocks noChangeAspect="1"/>
          </p:cNvPicPr>
          <p:nvPr/>
        </p:nvPicPr>
        <p:blipFill>
          <a:blip r:embed="rId40" cstate="print">
            <a:extLst>
              <a:ext uri="{28A0092B-C50C-407E-A947-70E740481C1C}">
                <a14:useLocalDpi xmlns:a14="http://schemas.microsoft.com/office/drawing/2010/main" val="0"/>
              </a:ext>
            </a:extLst>
          </a:blip>
          <a:stretch>
            <a:fillRect/>
          </a:stretch>
        </p:blipFill>
        <p:spPr>
          <a:xfrm>
            <a:off x="6295222" y="5076825"/>
            <a:ext cx="725531" cy="725531"/>
          </a:xfrm>
          <a:prstGeom prst="rect">
            <a:avLst/>
          </a:prstGeom>
        </p:spPr>
      </p:pic>
      <p:pic>
        <p:nvPicPr>
          <p:cNvPr id="47" name="Picture 46"/>
          <p:cNvPicPr>
            <a:picLocks noChangeAspect="1"/>
          </p:cNvPicPr>
          <p:nvPr/>
        </p:nvPicPr>
        <p:blipFill rotWithShape="1">
          <a:blip r:embed="rId41" cstate="print">
            <a:extLst>
              <a:ext uri="{28A0092B-C50C-407E-A947-70E740481C1C}">
                <a14:useLocalDpi xmlns:a14="http://schemas.microsoft.com/office/drawing/2010/main" val="0"/>
              </a:ext>
            </a:extLst>
          </a:blip>
          <a:srcRect l="3054" r="75567"/>
          <a:stretch/>
        </p:blipFill>
        <p:spPr>
          <a:xfrm>
            <a:off x="6112487" y="4540845"/>
            <a:ext cx="640080" cy="486280"/>
          </a:xfrm>
          <a:prstGeom prst="rect">
            <a:avLst/>
          </a:prstGeom>
        </p:spPr>
      </p:pic>
      <p:pic>
        <p:nvPicPr>
          <p:cNvPr id="48" name="Picture 47"/>
          <p:cNvPicPr>
            <a:picLocks noChangeAspect="1"/>
          </p:cNvPicPr>
          <p:nvPr/>
        </p:nvPicPr>
        <p:blipFill>
          <a:blip r:embed="rId42">
            <a:extLst>
              <a:ext uri="{28A0092B-C50C-407E-A947-70E740481C1C}">
                <a14:useLocalDpi xmlns:a14="http://schemas.microsoft.com/office/drawing/2010/main" val="0"/>
              </a:ext>
            </a:extLst>
          </a:blip>
          <a:stretch>
            <a:fillRect/>
          </a:stretch>
        </p:blipFill>
        <p:spPr>
          <a:xfrm>
            <a:off x="3068689" y="5017937"/>
            <a:ext cx="1685959" cy="632235"/>
          </a:xfrm>
          <a:prstGeom prst="rect">
            <a:avLst/>
          </a:prstGeom>
        </p:spPr>
      </p:pic>
    </p:spTree>
    <p:extLst>
      <p:ext uri="{BB962C8B-B14F-4D97-AF65-F5344CB8AC3E}">
        <p14:creationId xmlns:p14="http://schemas.microsoft.com/office/powerpoint/2010/main" val="26454599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3328386" cy="2936811"/>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20197" y="0"/>
            <a:ext cx="3123803" cy="2950258"/>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47" y="4126845"/>
            <a:ext cx="3366247" cy="2731155"/>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20196" y="4126845"/>
            <a:ext cx="3123803" cy="2731155"/>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79618" y="2362200"/>
            <a:ext cx="3009900" cy="2257425"/>
          </a:xfrm>
          <a:prstGeom prst="rect">
            <a:avLst/>
          </a:prstGeom>
        </p:spPr>
      </p:pic>
    </p:spTree>
    <p:extLst>
      <p:ext uri="{BB962C8B-B14F-4D97-AF65-F5344CB8AC3E}">
        <p14:creationId xmlns:p14="http://schemas.microsoft.com/office/powerpoint/2010/main" val="42460641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a:blip r:embed="rId3" cstate="print">
            <a:extLst>
              <a:ext uri="{28A0092B-C50C-407E-A947-70E740481C1C}">
                <a14:useLocalDpi xmlns:a14="http://schemas.microsoft.com/office/drawing/2010/main" val="0"/>
              </a:ext>
            </a:extLst>
          </a:blip>
          <a:stretch>
            <a:fillRect/>
          </a:stretch>
        </p:blipFill>
        <p:spPr>
          <a:xfrm>
            <a:off x="299873" y="4038600"/>
            <a:ext cx="2924175" cy="2189529"/>
          </a:xfrm>
          <a:prstGeom prst="rect">
            <a:avLst/>
          </a:prstGeom>
        </p:spPr>
      </p:pic>
      <p:pic>
        <p:nvPicPr>
          <p:cNvPr id="14" name="Picture 13"/>
          <p:cNvPicPr/>
          <p:nvPr/>
        </p:nvPicPr>
        <p:blipFill>
          <a:blip r:embed="rId4" cstate="print">
            <a:extLst>
              <a:ext uri="{28A0092B-C50C-407E-A947-70E740481C1C}">
                <a14:useLocalDpi xmlns:a14="http://schemas.microsoft.com/office/drawing/2010/main" val="0"/>
              </a:ext>
            </a:extLst>
          </a:blip>
          <a:stretch>
            <a:fillRect/>
          </a:stretch>
        </p:blipFill>
        <p:spPr>
          <a:xfrm>
            <a:off x="3413125" y="2425262"/>
            <a:ext cx="2682875" cy="2013438"/>
          </a:xfrm>
          <a:prstGeom prst="rect">
            <a:avLst/>
          </a:prstGeom>
        </p:spPr>
      </p:pic>
      <p:pic>
        <p:nvPicPr>
          <p:cNvPr id="15" name="Picture 14"/>
          <p:cNvPicPr/>
          <p:nvPr/>
        </p:nvPicPr>
        <p:blipFill>
          <a:blip r:embed="rId5" cstate="print">
            <a:extLst>
              <a:ext uri="{28A0092B-C50C-407E-A947-70E740481C1C}">
                <a14:useLocalDpi xmlns:a14="http://schemas.microsoft.com/office/drawing/2010/main" val="0"/>
              </a:ext>
            </a:extLst>
          </a:blip>
          <a:stretch>
            <a:fillRect/>
          </a:stretch>
        </p:blipFill>
        <p:spPr>
          <a:xfrm>
            <a:off x="228600" y="838200"/>
            <a:ext cx="2971800" cy="2362200"/>
          </a:xfrm>
          <a:prstGeom prst="rect">
            <a:avLst/>
          </a:prstGeom>
        </p:spPr>
      </p:pic>
      <p:pic>
        <p:nvPicPr>
          <p:cNvPr id="13" name="Picture 12"/>
          <p:cNvPicPr/>
          <p:nvPr/>
        </p:nvPicPr>
        <p:blipFill>
          <a:blip r:embed="rId6" cstate="print">
            <a:extLst>
              <a:ext uri="{28A0092B-C50C-407E-A947-70E740481C1C}">
                <a14:useLocalDpi xmlns:a14="http://schemas.microsoft.com/office/drawing/2010/main" val="0"/>
              </a:ext>
            </a:extLst>
          </a:blip>
          <a:stretch>
            <a:fillRect/>
          </a:stretch>
        </p:blipFill>
        <p:spPr>
          <a:xfrm>
            <a:off x="6248400" y="821473"/>
            <a:ext cx="2696210" cy="2131060"/>
          </a:xfrm>
          <a:prstGeom prst="rect">
            <a:avLst/>
          </a:prstGeom>
        </p:spPr>
      </p:pic>
      <p:pic>
        <p:nvPicPr>
          <p:cNvPr id="1026" name="Picture 2" descr="MTC407-036_CDCGrant_Golf_Card_previe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48400" y="4038600"/>
            <a:ext cx="2740987" cy="21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61398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09800" y="533400"/>
            <a:ext cx="4572000" cy="5791200"/>
          </a:xfrm>
          <a:prstGeom prst="rect">
            <a:avLst/>
          </a:prstGeom>
        </p:spPr>
      </p:pic>
    </p:spTree>
    <p:extLst>
      <p:ext uri="{BB962C8B-B14F-4D97-AF65-F5344CB8AC3E}">
        <p14:creationId xmlns:p14="http://schemas.microsoft.com/office/powerpoint/2010/main" val="1256860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4095571"/>
          </a:xfrm>
        </p:spPr>
        <p:txBody>
          <a:bodyPr/>
          <a:lstStyle/>
          <a:p>
            <a:pPr>
              <a:spcBef>
                <a:spcPts val="0"/>
              </a:spcBef>
            </a:pPr>
            <a:r>
              <a:rPr lang="en-US" sz="3000" dirty="0"/>
              <a:t>Define suicide as a public health crisis</a:t>
            </a:r>
          </a:p>
          <a:p>
            <a:pPr>
              <a:spcBef>
                <a:spcPts val="0"/>
              </a:spcBef>
            </a:pPr>
            <a:r>
              <a:rPr lang="en-US" sz="3000" dirty="0"/>
              <a:t>Examine suicide in the workplace</a:t>
            </a:r>
          </a:p>
          <a:p>
            <a:pPr>
              <a:spcBef>
                <a:spcPts val="0"/>
              </a:spcBef>
            </a:pPr>
            <a:r>
              <a:rPr lang="en-US" sz="3000" dirty="0"/>
              <a:t>Discuss programs that are addressing the issue </a:t>
            </a:r>
          </a:p>
          <a:p>
            <a:pPr>
              <a:spcBef>
                <a:spcPts val="0"/>
              </a:spcBef>
            </a:pPr>
            <a:r>
              <a:rPr lang="en-US" sz="3000" dirty="0"/>
              <a:t>Review the Healthy Men Michigan statewide campaign</a:t>
            </a:r>
          </a:p>
          <a:p>
            <a:pPr>
              <a:spcBef>
                <a:spcPts val="0"/>
              </a:spcBef>
            </a:pPr>
            <a:r>
              <a:rPr lang="en-US" sz="3000" dirty="0"/>
              <a:t>Understand the potential for the workplace as a setting for suicide prevention</a:t>
            </a:r>
          </a:p>
          <a:p>
            <a:pPr marL="0" indent="0">
              <a:buNone/>
            </a:pPr>
            <a:endParaRPr lang="en-US" dirty="0"/>
          </a:p>
        </p:txBody>
      </p:sp>
      <p:sp>
        <p:nvSpPr>
          <p:cNvPr id="4" name="제목 1"/>
          <p:cNvSpPr>
            <a:spLocks noGrp="1"/>
          </p:cNvSpPr>
          <p:nvPr>
            <p:ph type="title"/>
          </p:nvPr>
        </p:nvSpPr>
        <p:spPr>
          <a:xfrm>
            <a:off x="457200" y="533400"/>
            <a:ext cx="8229600" cy="1143000"/>
          </a:xfrm>
        </p:spPr>
        <p:txBody>
          <a:bodyPr>
            <a:noAutofit/>
          </a:bodyPr>
          <a:lstStyle/>
          <a:p>
            <a:r>
              <a:rPr lang="en-US" b="1" dirty="0" smtClean="0"/>
              <a:t>Dr. Jodi Jacobson Frey</a:t>
            </a:r>
            <a:br>
              <a:rPr lang="en-US" b="1" dirty="0" smtClean="0"/>
            </a:br>
            <a:r>
              <a:rPr lang="en-US" altLang="ko-KR" dirty="0" smtClean="0"/>
              <a:t>Outline</a:t>
            </a:r>
            <a:endParaRPr lang="ko-KR" altLang="en-US" dirty="0"/>
          </a:p>
        </p:txBody>
      </p:sp>
    </p:spTree>
    <p:extLst>
      <p:ext uri="{BB962C8B-B14F-4D97-AF65-F5344CB8AC3E}">
        <p14:creationId xmlns:p14="http://schemas.microsoft.com/office/powerpoint/2010/main" val="37559268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0"/>
            <a:ext cx="9271146" cy="1229618"/>
          </a:xfrm>
          <a:prstGeom prst="rect">
            <a:avLst/>
          </a:prstGeom>
        </p:spPr>
      </p:pic>
      <p:sp>
        <p:nvSpPr>
          <p:cNvPr id="3" name="TextBox 2"/>
          <p:cNvSpPr txBox="1"/>
          <p:nvPr/>
        </p:nvSpPr>
        <p:spPr>
          <a:xfrm>
            <a:off x="76200" y="76200"/>
            <a:ext cx="8915400" cy="1077218"/>
          </a:xfrm>
          <a:prstGeom prst="rect">
            <a:avLst/>
          </a:prstGeom>
          <a:noFill/>
        </p:spPr>
        <p:txBody>
          <a:bodyPr wrap="square" rtlCol="0">
            <a:spAutoFit/>
          </a:bodyPr>
          <a:lstStyle/>
          <a:p>
            <a:pPr algn="ctr"/>
            <a:r>
              <a:rPr lang="en-US" sz="3200" b="1" dirty="0">
                <a:solidFill>
                  <a:schemeClr val="bg1"/>
                </a:solidFill>
              </a:rPr>
              <a:t>Men in Michigan Are Taking Action</a:t>
            </a:r>
          </a:p>
          <a:p>
            <a:pPr algn="ctr"/>
            <a:r>
              <a:rPr lang="en-US" sz="3200" b="1" dirty="0">
                <a:solidFill>
                  <a:schemeClr val="bg1"/>
                </a:solidFill>
              </a:rPr>
              <a:t>Here’s How You Can Help</a:t>
            </a:r>
          </a:p>
        </p:txBody>
      </p:sp>
      <p:sp>
        <p:nvSpPr>
          <p:cNvPr id="4" name="TextBox 3"/>
          <p:cNvSpPr txBox="1"/>
          <p:nvPr/>
        </p:nvSpPr>
        <p:spPr>
          <a:xfrm>
            <a:off x="0" y="1219200"/>
            <a:ext cx="9094144" cy="5355312"/>
          </a:xfrm>
          <a:prstGeom prst="rect">
            <a:avLst/>
          </a:prstGeom>
          <a:noFill/>
        </p:spPr>
        <p:txBody>
          <a:bodyPr wrap="square" rtlCol="0">
            <a:spAutoFit/>
          </a:bodyPr>
          <a:lstStyle/>
          <a:p>
            <a:r>
              <a:rPr lang="en-US" sz="1900" dirty="0" smtClean="0"/>
              <a:t>1</a:t>
            </a:r>
            <a:r>
              <a:rPr lang="en-US" sz="1900" dirty="0"/>
              <a:t>. Social Media and Word of Mouth are how men are hearing about the campaign</a:t>
            </a:r>
          </a:p>
          <a:p>
            <a:r>
              <a:rPr lang="en-US" sz="1900" b="1" dirty="0"/>
              <a:t>Send promotional emails and social media posts to members of your community by using the </a:t>
            </a:r>
            <a:r>
              <a:rPr lang="en-US" sz="1900" b="1" dirty="0" err="1"/>
              <a:t>ToolKit</a:t>
            </a:r>
            <a:r>
              <a:rPr lang="en-US" sz="1900" b="1" dirty="0"/>
              <a:t> </a:t>
            </a:r>
            <a:endParaRPr lang="en-US" sz="1900" b="1" dirty="0" smtClean="0"/>
          </a:p>
          <a:p>
            <a:r>
              <a:rPr lang="en-US" sz="1900" dirty="0" smtClean="0">
                <a:hlinkClick r:id="rId4"/>
              </a:rPr>
              <a:t>http</a:t>
            </a:r>
            <a:r>
              <a:rPr lang="en-US" sz="1900" dirty="0">
                <a:hlinkClick r:id="rId4"/>
              </a:rPr>
              <a:t>://www.ssw.umaryland.edu/healthymenmichigan/downloadable-resource-center</a:t>
            </a:r>
            <a:r>
              <a:rPr lang="en-US" sz="1900" dirty="0" smtClean="0">
                <a:hlinkClick r:id="rId4"/>
              </a:rPr>
              <a:t>/</a:t>
            </a:r>
            <a:r>
              <a:rPr lang="en-US" sz="1900" dirty="0" smtClean="0"/>
              <a:t> </a:t>
            </a:r>
            <a:r>
              <a:rPr lang="en-US" sz="1900" dirty="0"/>
              <a:t/>
            </a:r>
            <a:br>
              <a:rPr lang="en-US" sz="1900" dirty="0"/>
            </a:br>
            <a:endParaRPr lang="en-US" sz="1900" dirty="0"/>
          </a:p>
          <a:p>
            <a:r>
              <a:rPr lang="en-US" sz="1900" dirty="0"/>
              <a:t>2. Michigan is a big state with lots of different areas to cover!</a:t>
            </a:r>
          </a:p>
          <a:p>
            <a:r>
              <a:rPr lang="en-US" sz="1900" b="1" dirty="0"/>
              <a:t>Help spread the word with free promotional materials while you are out across Michigan </a:t>
            </a:r>
            <a:r>
              <a:rPr lang="en-US" sz="1900" dirty="0">
                <a:hlinkClick r:id="rId4"/>
              </a:rPr>
              <a:t>http://www.ssw.umaryland.edu/healthymenmichigan/downloadable-resource-center</a:t>
            </a:r>
            <a:r>
              <a:rPr lang="en-US" sz="1900" dirty="0" smtClean="0">
                <a:hlinkClick r:id="rId4"/>
              </a:rPr>
              <a:t>/</a:t>
            </a:r>
            <a:r>
              <a:rPr lang="en-US" sz="1900" dirty="0" smtClean="0"/>
              <a:t> </a:t>
            </a:r>
          </a:p>
          <a:p>
            <a:endParaRPr lang="en-US" sz="1900" b="1" dirty="0"/>
          </a:p>
          <a:p>
            <a:pPr lvl="0"/>
            <a:r>
              <a:rPr lang="en-US" sz="1900" dirty="0"/>
              <a:t>3. The workplace is another great place to promote the </a:t>
            </a:r>
            <a:r>
              <a:rPr lang="en-US" sz="1900" dirty="0" smtClean="0"/>
              <a:t>campaign! </a:t>
            </a:r>
            <a:r>
              <a:rPr lang="en-US" sz="1900" b="1" dirty="0" smtClean="0"/>
              <a:t>Add </a:t>
            </a:r>
            <a:r>
              <a:rPr lang="en-US" sz="1900" b="1" dirty="0"/>
              <a:t>a link to </a:t>
            </a:r>
            <a:r>
              <a:rPr lang="en-US" sz="1900" u="sng" dirty="0">
                <a:hlinkClick r:id="rId5"/>
              </a:rPr>
              <a:t>www.HealthyMenMichigan.org</a:t>
            </a:r>
            <a:r>
              <a:rPr lang="en-US" sz="1900" dirty="0"/>
              <a:t> </a:t>
            </a:r>
            <a:r>
              <a:rPr lang="en-US" sz="1900" b="1" dirty="0"/>
              <a:t>on your </a:t>
            </a:r>
            <a:r>
              <a:rPr lang="en-US" sz="1900" b="1" dirty="0" smtClean="0"/>
              <a:t>organization’s </a:t>
            </a:r>
            <a:r>
              <a:rPr lang="en-US" sz="1900" b="1" dirty="0"/>
              <a:t>website and newsletter</a:t>
            </a:r>
          </a:p>
          <a:p>
            <a:pPr lvl="0"/>
            <a:endParaRPr lang="en-US" sz="1900" dirty="0"/>
          </a:p>
          <a:p>
            <a:pPr lvl="0"/>
            <a:r>
              <a:rPr lang="en-US" sz="1900" dirty="0" smtClean="0"/>
              <a:t>4. </a:t>
            </a:r>
            <a:r>
              <a:rPr lang="en-US" sz="1900" b="1" dirty="0"/>
              <a:t>Send a link to </a:t>
            </a:r>
            <a:r>
              <a:rPr lang="en-US" sz="1900" u="sng" dirty="0">
                <a:hlinkClick r:id="rId5"/>
              </a:rPr>
              <a:t>www.HealthyMenMichigan.org</a:t>
            </a:r>
            <a:r>
              <a:rPr lang="en-US" sz="1900" dirty="0"/>
              <a:t> </a:t>
            </a:r>
            <a:r>
              <a:rPr lang="en-US" sz="1900" b="1" dirty="0"/>
              <a:t>to your employees/colleagues</a:t>
            </a:r>
          </a:p>
          <a:p>
            <a:endParaRPr lang="en-US" sz="1900" dirty="0"/>
          </a:p>
          <a:p>
            <a:r>
              <a:rPr lang="en-US" sz="1900" dirty="0" smtClean="0"/>
              <a:t>5. Connect </a:t>
            </a:r>
            <a:r>
              <a:rPr lang="en-US" sz="1900" dirty="0"/>
              <a:t>with us and stay up to date on the Healthy Men Michigan campaign</a:t>
            </a:r>
          </a:p>
          <a:p>
            <a:r>
              <a:rPr lang="en-US" sz="1900" b="1" dirty="0"/>
              <a:t>Email us at </a:t>
            </a:r>
            <a:r>
              <a:rPr lang="en-US" sz="1900" dirty="0" smtClean="0">
                <a:hlinkClick r:id="rId6"/>
              </a:rPr>
              <a:t>healthymenmichigan@gmail.com</a:t>
            </a:r>
            <a:r>
              <a:rPr lang="en-US" sz="1900" dirty="0" smtClean="0"/>
              <a:t> </a:t>
            </a:r>
            <a:r>
              <a:rPr lang="en-US" sz="1900" b="1" dirty="0" smtClean="0"/>
              <a:t>to </a:t>
            </a:r>
            <a:r>
              <a:rPr lang="en-US" sz="1900" b="1" dirty="0"/>
              <a:t>sign up for the </a:t>
            </a:r>
            <a:r>
              <a:rPr lang="en-US" sz="1900" b="1" dirty="0" err="1"/>
              <a:t>eNewsletter</a:t>
            </a:r>
            <a:endParaRPr lang="en-US" sz="1900" b="1" dirty="0"/>
          </a:p>
          <a:p>
            <a:endParaRPr lang="en-US" sz="1900" b="1" dirty="0"/>
          </a:p>
          <a:p>
            <a:endParaRPr lang="en-US" sz="19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943601"/>
            <a:ext cx="9144001" cy="990600"/>
          </a:xfrm>
          <a:prstGeom prst="rect">
            <a:avLst/>
          </a:prstGeom>
        </p:spPr>
      </p:pic>
      <p:sp>
        <p:nvSpPr>
          <p:cNvPr id="8" name="TextBox 7"/>
          <p:cNvSpPr txBox="1"/>
          <p:nvPr/>
        </p:nvSpPr>
        <p:spPr>
          <a:xfrm>
            <a:off x="-2" y="6117074"/>
            <a:ext cx="8991600" cy="523220"/>
          </a:xfrm>
          <a:prstGeom prst="rect">
            <a:avLst/>
          </a:prstGeom>
          <a:noFill/>
        </p:spPr>
        <p:txBody>
          <a:bodyPr wrap="square" rtlCol="0">
            <a:spAutoFit/>
          </a:bodyPr>
          <a:lstStyle/>
          <a:p>
            <a:pPr algn="ctr"/>
            <a:r>
              <a:rPr lang="en-US" sz="2800" b="1" dirty="0">
                <a:solidFill>
                  <a:schemeClr val="bg1"/>
                </a:solidFill>
              </a:rPr>
              <a:t>Spread the word about men’s mental fitness in Michigan!</a:t>
            </a:r>
          </a:p>
        </p:txBody>
      </p:sp>
    </p:spTree>
    <p:extLst>
      <p:ext uri="{BB962C8B-B14F-4D97-AF65-F5344CB8AC3E}">
        <p14:creationId xmlns:p14="http://schemas.microsoft.com/office/powerpoint/2010/main" val="22607777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nvGraphicFramePr>
        <p:xfrm>
          <a:off x="457200" y="3520281"/>
          <a:ext cx="8229600" cy="685800"/>
        </p:xfrm>
        <a:graphic>
          <a:graphicData uri="http://schemas.openxmlformats.org/drawingml/2006/table">
            <a:tbl>
              <a:tblPr/>
              <a:tblGrid>
                <a:gridCol w="8229600">
                  <a:extLst>
                    <a:ext uri="{9D8B030D-6E8A-4147-A177-3AD203B41FA5}">
                      <a16:colId xmlns:a16="http://schemas.microsoft.com/office/drawing/2014/main" val="2953315462"/>
                    </a:ext>
                  </a:extLst>
                </a:gridCol>
              </a:tblGrid>
              <a:tr h="0">
                <a:tc>
                  <a:txBody>
                    <a:bodyPr/>
                    <a:lstStyle/>
                    <a:p>
                      <a:endParaRPr lang="en-US"/>
                    </a:p>
                  </a:txBody>
                  <a:tcPr marL="0" marR="0" marT="68580" marB="0">
                    <a:lnL>
                      <a:noFill/>
                    </a:lnL>
                    <a:lnR>
                      <a:noFill/>
                    </a:lnR>
                    <a:lnT>
                      <a:noFill/>
                    </a:lnT>
                    <a:lnB>
                      <a:noFill/>
                    </a:lnB>
                  </a:tcPr>
                </a:tc>
                <a:extLst>
                  <a:ext uri="{0D108BD9-81ED-4DB2-BD59-A6C34878D82A}">
                    <a16:rowId xmlns:a16="http://schemas.microsoft.com/office/drawing/2014/main" val="597487029"/>
                  </a:ext>
                </a:extLst>
              </a:tr>
              <a:tr h="0">
                <a:tc>
                  <a:txBody>
                    <a:bodyPr/>
                    <a:lstStyle/>
                    <a:p>
                      <a:endParaRPr lang="en-US">
                        <a:effectLst/>
                      </a:endParaRPr>
                    </a:p>
                  </a:txBody>
                  <a:tcPr marL="137160" marR="137160" marT="0" marB="68580">
                    <a:lnL>
                      <a:noFill/>
                    </a:lnL>
                    <a:lnR>
                      <a:noFill/>
                    </a:lnR>
                    <a:lnT>
                      <a:noFill/>
                    </a:lnT>
                    <a:lnB>
                      <a:noFill/>
                    </a:lnB>
                  </a:tcPr>
                </a:tc>
                <a:extLst>
                  <a:ext uri="{0D108BD9-81ED-4DB2-BD59-A6C34878D82A}">
                    <a16:rowId xmlns:a16="http://schemas.microsoft.com/office/drawing/2014/main" val="761400566"/>
                  </a:ext>
                </a:extLst>
              </a:tr>
            </a:tbl>
          </a:graphicData>
        </a:graphic>
      </p:graphicFrame>
      <p:sp>
        <p:nvSpPr>
          <p:cNvPr id="13" name="TextBox 12"/>
          <p:cNvSpPr txBox="1"/>
          <p:nvPr/>
        </p:nvSpPr>
        <p:spPr>
          <a:xfrm>
            <a:off x="304800" y="2093466"/>
            <a:ext cx="8839200" cy="3908762"/>
          </a:xfrm>
          <a:prstGeom prst="rect">
            <a:avLst/>
          </a:prstGeom>
          <a:noFill/>
        </p:spPr>
        <p:txBody>
          <a:bodyPr wrap="square" rtlCol="0">
            <a:spAutoFit/>
          </a:bodyPr>
          <a:lstStyle/>
          <a:p>
            <a:pPr marL="457200" indent="-457200">
              <a:buFont typeface="Arial" panose="020B0604020202020204" pitchFamily="34" charset="0"/>
              <a:buChar char="•"/>
            </a:pPr>
            <a:r>
              <a:rPr lang="en-US" sz="2800" dirty="0" smtClean="0">
                <a:solidFill>
                  <a:prstClr val="black"/>
                </a:solidFill>
              </a:rPr>
              <a:t>Almost 15% of the men in our study learned about Healthy Men Michigan from their employer</a:t>
            </a:r>
          </a:p>
          <a:p>
            <a:pPr marL="457200" indent="-457200">
              <a:buFont typeface="Arial" panose="020B0604020202020204" pitchFamily="34" charset="0"/>
              <a:buChar char="•"/>
            </a:pPr>
            <a:r>
              <a:rPr lang="en-US" sz="2800" dirty="0" smtClean="0">
                <a:solidFill>
                  <a:prstClr val="black"/>
                </a:solidFill>
              </a:rPr>
              <a:t>The most common way men are connecting to the online screening is through social media</a:t>
            </a:r>
          </a:p>
          <a:p>
            <a:pPr marL="457200" indent="-457200">
              <a:buFont typeface="Arial" panose="020B0604020202020204" pitchFamily="34" charset="0"/>
              <a:buChar char="•"/>
            </a:pPr>
            <a:r>
              <a:rPr lang="en-US" sz="2800" dirty="0" smtClean="0">
                <a:solidFill>
                  <a:prstClr val="black"/>
                </a:solidFill>
              </a:rPr>
              <a:t>More than 2,800 men who live in Michigan between the ages of 25-64 have completed the screening. </a:t>
            </a:r>
          </a:p>
          <a:p>
            <a:pPr marL="914400" lvl="1" indent="-457200">
              <a:buSzPct val="50000"/>
              <a:buFont typeface="Courier New" panose="02070309020205020404" pitchFamily="49" charset="0"/>
              <a:buChar char="o"/>
            </a:pPr>
            <a:r>
              <a:rPr lang="en-US" sz="2800" dirty="0" smtClean="0">
                <a:solidFill>
                  <a:prstClr val="black"/>
                </a:solidFill>
              </a:rPr>
              <a:t>Over 60% screened at risk for depression</a:t>
            </a:r>
          </a:p>
          <a:p>
            <a:pPr marL="914400" lvl="1" indent="-457200">
              <a:buSzPct val="50000"/>
              <a:buFont typeface="Courier New" panose="02070309020205020404" pitchFamily="49" charset="0"/>
              <a:buChar char="o"/>
            </a:pPr>
            <a:r>
              <a:rPr lang="en-US" sz="2800" dirty="0">
                <a:solidFill>
                  <a:prstClr val="black"/>
                </a:solidFill>
              </a:rPr>
              <a:t>Over 40% of these men screened at risk for suicide</a:t>
            </a:r>
          </a:p>
          <a:p>
            <a:pPr lvl="1">
              <a:buSzPct val="50000"/>
            </a:pPr>
            <a:endParaRPr lang="en-US" sz="2400" dirty="0">
              <a:solidFill>
                <a:prstClr val="black"/>
              </a:solidFill>
            </a:endParaRPr>
          </a:p>
        </p:txBody>
      </p:sp>
      <p:sp>
        <p:nvSpPr>
          <p:cNvPr id="5" name="Title 1"/>
          <p:cNvSpPr>
            <a:spLocks noGrp="1"/>
          </p:cNvSpPr>
          <p:nvPr>
            <p:ph type="title"/>
          </p:nvPr>
        </p:nvSpPr>
        <p:spPr>
          <a:xfrm>
            <a:off x="76200" y="466725"/>
            <a:ext cx="9067800" cy="1143000"/>
          </a:xfrm>
        </p:spPr>
        <p:txBody>
          <a:bodyPr>
            <a:noAutofit/>
          </a:bodyPr>
          <a:lstStyle/>
          <a:p>
            <a:r>
              <a:rPr lang="en-US" dirty="0" smtClean="0"/>
              <a:t>Healthy Men Michigan: </a:t>
            </a:r>
            <a:br>
              <a:rPr lang="en-US" dirty="0" smtClean="0"/>
            </a:br>
            <a:r>
              <a:rPr lang="en-US" i="1" dirty="0" smtClean="0"/>
              <a:t>What Have We Learned So Far?</a:t>
            </a:r>
            <a:endParaRPr lang="en-US" i="1" dirty="0"/>
          </a:p>
        </p:txBody>
      </p:sp>
    </p:spTree>
    <p:extLst>
      <p:ext uri="{BB962C8B-B14F-4D97-AF65-F5344CB8AC3E}">
        <p14:creationId xmlns:p14="http://schemas.microsoft.com/office/powerpoint/2010/main" val="3699209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nvGraphicFramePr>
        <p:xfrm>
          <a:off x="457200" y="3520281"/>
          <a:ext cx="8229600" cy="685800"/>
        </p:xfrm>
        <a:graphic>
          <a:graphicData uri="http://schemas.openxmlformats.org/drawingml/2006/table">
            <a:tbl>
              <a:tblPr/>
              <a:tblGrid>
                <a:gridCol w="8229600">
                  <a:extLst>
                    <a:ext uri="{9D8B030D-6E8A-4147-A177-3AD203B41FA5}">
                      <a16:colId xmlns:a16="http://schemas.microsoft.com/office/drawing/2014/main" val="2953315462"/>
                    </a:ext>
                  </a:extLst>
                </a:gridCol>
              </a:tblGrid>
              <a:tr h="0">
                <a:tc>
                  <a:txBody>
                    <a:bodyPr/>
                    <a:lstStyle/>
                    <a:p>
                      <a:endParaRPr lang="en-US"/>
                    </a:p>
                  </a:txBody>
                  <a:tcPr marL="0" marR="0" marT="68580" marB="0">
                    <a:lnL>
                      <a:noFill/>
                    </a:lnL>
                    <a:lnR>
                      <a:noFill/>
                    </a:lnR>
                    <a:lnT>
                      <a:noFill/>
                    </a:lnT>
                    <a:lnB>
                      <a:noFill/>
                    </a:lnB>
                  </a:tcPr>
                </a:tc>
                <a:extLst>
                  <a:ext uri="{0D108BD9-81ED-4DB2-BD59-A6C34878D82A}">
                    <a16:rowId xmlns:a16="http://schemas.microsoft.com/office/drawing/2014/main" val="597487029"/>
                  </a:ext>
                </a:extLst>
              </a:tr>
              <a:tr h="0">
                <a:tc>
                  <a:txBody>
                    <a:bodyPr/>
                    <a:lstStyle/>
                    <a:p>
                      <a:endParaRPr lang="en-US">
                        <a:effectLst/>
                      </a:endParaRPr>
                    </a:p>
                  </a:txBody>
                  <a:tcPr marL="137160" marR="137160" marT="0" marB="68580">
                    <a:lnL>
                      <a:noFill/>
                    </a:lnL>
                    <a:lnR>
                      <a:noFill/>
                    </a:lnR>
                    <a:lnT>
                      <a:noFill/>
                    </a:lnT>
                    <a:lnB>
                      <a:noFill/>
                    </a:lnB>
                  </a:tcPr>
                </a:tc>
                <a:extLst>
                  <a:ext uri="{0D108BD9-81ED-4DB2-BD59-A6C34878D82A}">
                    <a16:rowId xmlns:a16="http://schemas.microsoft.com/office/drawing/2014/main" val="761400566"/>
                  </a:ext>
                </a:extLst>
              </a:tr>
            </a:tbl>
          </a:graphicData>
        </a:graphic>
      </p:graphicFrame>
      <p:pic>
        <p:nvPicPr>
          <p:cNvPr id="10" name="Picture 9"/>
          <p:cNvPicPr>
            <a:picLocks noChangeAspect="1"/>
          </p:cNvPicPr>
          <p:nvPr/>
        </p:nvPicPr>
        <p:blipFill rotWithShape="1">
          <a:blip r:embed="rId3"/>
          <a:srcRect t="27142" b="13078"/>
          <a:stretch/>
        </p:blipFill>
        <p:spPr>
          <a:xfrm>
            <a:off x="1140918" y="929640"/>
            <a:ext cx="6829425" cy="1554480"/>
          </a:xfrm>
          <a:prstGeom prst="rect">
            <a:avLst/>
          </a:prstGeom>
        </p:spPr>
      </p:pic>
      <p:sp>
        <p:nvSpPr>
          <p:cNvPr id="13" name="TextBox 12"/>
          <p:cNvSpPr txBox="1"/>
          <p:nvPr/>
        </p:nvSpPr>
        <p:spPr>
          <a:xfrm>
            <a:off x="533400" y="2819400"/>
            <a:ext cx="7848600" cy="2246769"/>
          </a:xfrm>
          <a:prstGeom prst="rect">
            <a:avLst/>
          </a:prstGeom>
          <a:noFill/>
        </p:spPr>
        <p:txBody>
          <a:bodyPr wrap="square" rtlCol="0">
            <a:spAutoFit/>
          </a:bodyPr>
          <a:lstStyle/>
          <a:p>
            <a:pPr algn="ctr"/>
            <a:r>
              <a:rPr lang="en-US" sz="2400" b="1" dirty="0" smtClean="0">
                <a:solidFill>
                  <a:prstClr val="black"/>
                </a:solidFill>
              </a:rPr>
              <a:t>Connect with Healthy Men Michigan!</a:t>
            </a:r>
          </a:p>
          <a:p>
            <a:pPr algn="ctr"/>
            <a:endParaRPr lang="en-US" sz="2400" b="1" dirty="0" smtClean="0">
              <a:solidFill>
                <a:prstClr val="black"/>
              </a:solidFill>
              <a:hlinkClick r:id="rId4"/>
            </a:endParaRPr>
          </a:p>
          <a:p>
            <a:pPr algn="ctr"/>
            <a:r>
              <a:rPr lang="en-US" sz="2400" dirty="0" smtClean="0">
                <a:solidFill>
                  <a:prstClr val="black"/>
                </a:solidFill>
                <a:hlinkClick r:id="rId4"/>
              </a:rPr>
              <a:t>https</a:t>
            </a:r>
            <a:r>
              <a:rPr lang="en-US" sz="2400" dirty="0">
                <a:solidFill>
                  <a:prstClr val="black"/>
                </a:solidFill>
                <a:hlinkClick r:id="rId4"/>
              </a:rPr>
              <a:t>://www.facebook.com/HealthyMenMichigan/</a:t>
            </a:r>
            <a:endParaRPr lang="en-US" sz="2400" dirty="0">
              <a:solidFill>
                <a:prstClr val="black"/>
              </a:solidFill>
            </a:endParaRPr>
          </a:p>
          <a:p>
            <a:pPr algn="ctr"/>
            <a:r>
              <a:rPr lang="en-US" sz="2400" dirty="0">
                <a:solidFill>
                  <a:prstClr val="black"/>
                </a:solidFill>
                <a:hlinkClick r:id="rId5"/>
              </a:rPr>
              <a:t>https://twitter.com/HealthyMenMI</a:t>
            </a:r>
            <a:endParaRPr lang="en-US" sz="2400" dirty="0">
              <a:solidFill>
                <a:prstClr val="black"/>
              </a:solidFill>
            </a:endParaRPr>
          </a:p>
          <a:p>
            <a:pPr algn="ctr"/>
            <a:r>
              <a:rPr lang="en-US" sz="2400" dirty="0" smtClean="0">
                <a:solidFill>
                  <a:prstClr val="black"/>
                </a:solidFill>
                <a:hlinkClick r:id="rId6"/>
              </a:rPr>
              <a:t>http</a:t>
            </a:r>
            <a:r>
              <a:rPr lang="en-US" sz="2400" dirty="0">
                <a:solidFill>
                  <a:prstClr val="black"/>
                </a:solidFill>
                <a:hlinkClick r:id="rId6"/>
              </a:rPr>
              <a:t>://healthymenmichigan.org/</a:t>
            </a:r>
            <a:endParaRPr lang="en-US" sz="2400" dirty="0">
              <a:solidFill>
                <a:prstClr val="black"/>
              </a:solidFill>
            </a:endParaRPr>
          </a:p>
          <a:p>
            <a:pPr algn="ctr"/>
            <a:endParaRPr lang="en-US" sz="2000" dirty="0" smtClean="0">
              <a:solidFill>
                <a:prstClr val="black"/>
              </a:solidFill>
            </a:endParaRPr>
          </a:p>
        </p:txBody>
      </p:sp>
    </p:spTree>
    <p:extLst>
      <p:ext uri="{BB962C8B-B14F-4D97-AF65-F5344CB8AC3E}">
        <p14:creationId xmlns:p14="http://schemas.microsoft.com/office/powerpoint/2010/main" val="12418954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49344" y="533400"/>
            <a:ext cx="8229600" cy="1143000"/>
          </a:xfrm>
        </p:spPr>
        <p:txBody>
          <a:bodyPr>
            <a:noAutofit/>
          </a:bodyPr>
          <a:lstStyle/>
          <a:p>
            <a:r>
              <a:rPr lang="en-US" b="1" dirty="0" smtClean="0"/>
              <a:t>Dr. Kaoru </a:t>
            </a:r>
            <a:r>
              <a:rPr lang="en-US" b="1" dirty="0"/>
              <a:t>Ichikawa</a:t>
            </a:r>
            <a:r>
              <a:rPr lang="en-US" b="1" dirty="0" smtClean="0"/>
              <a:t/>
            </a:r>
            <a:br>
              <a:rPr lang="en-US" b="1" dirty="0" smtClean="0"/>
            </a:br>
            <a:r>
              <a:rPr lang="en-US" altLang="ko-KR" dirty="0" smtClean="0"/>
              <a:t>Outline</a:t>
            </a:r>
            <a:endParaRPr lang="ko-KR" altLang="en-US" dirty="0"/>
          </a:p>
        </p:txBody>
      </p:sp>
      <p:sp>
        <p:nvSpPr>
          <p:cNvPr id="3" name="내용 개체 틀 2"/>
          <p:cNvSpPr>
            <a:spLocks noGrp="1"/>
          </p:cNvSpPr>
          <p:nvPr>
            <p:ph idx="1"/>
          </p:nvPr>
        </p:nvSpPr>
        <p:spPr>
          <a:xfrm>
            <a:off x="449344" y="2133600"/>
            <a:ext cx="8229600" cy="3840163"/>
          </a:xfrm>
        </p:spPr>
        <p:txBody>
          <a:bodyPr>
            <a:normAutofit/>
          </a:bodyPr>
          <a:lstStyle/>
          <a:p>
            <a:pPr>
              <a:spcBef>
                <a:spcPts val="0"/>
              </a:spcBef>
              <a:buFont typeface="Arial" panose="020B0604020202020204" pitchFamily="34" charset="0"/>
              <a:buChar char="•"/>
            </a:pPr>
            <a:r>
              <a:rPr lang="en-US" sz="3000" dirty="0" smtClean="0"/>
              <a:t>Characteristics </a:t>
            </a:r>
            <a:r>
              <a:rPr lang="en-US" sz="3000" dirty="0"/>
              <a:t>of suicide in Japan – Statistics and analysis</a:t>
            </a:r>
          </a:p>
          <a:p>
            <a:pPr>
              <a:spcBef>
                <a:spcPts val="0"/>
              </a:spcBef>
              <a:buFont typeface="Arial" panose="020B0604020202020204" pitchFamily="34" charset="0"/>
              <a:buChar char="•"/>
            </a:pPr>
            <a:r>
              <a:rPr lang="en-US" sz="3000" dirty="0"/>
              <a:t>Development of suicide prevention strategy</a:t>
            </a:r>
          </a:p>
          <a:p>
            <a:pPr>
              <a:spcBef>
                <a:spcPts val="0"/>
              </a:spcBef>
              <a:buFont typeface="Arial" panose="020B0604020202020204" pitchFamily="34" charset="0"/>
              <a:buChar char="•"/>
            </a:pPr>
            <a:r>
              <a:rPr lang="en-US" sz="3000" dirty="0"/>
              <a:t>Center for Suicide Prevention</a:t>
            </a:r>
          </a:p>
          <a:p>
            <a:pPr>
              <a:spcBef>
                <a:spcPts val="0"/>
              </a:spcBef>
              <a:buFont typeface="Arial" panose="020B0604020202020204" pitchFamily="34" charset="0"/>
              <a:buChar char="•"/>
            </a:pPr>
            <a:r>
              <a:rPr lang="en-US" sz="3000" dirty="0"/>
              <a:t>Work Style Reform Act</a:t>
            </a:r>
          </a:p>
          <a:p>
            <a:pPr>
              <a:spcBef>
                <a:spcPts val="0"/>
              </a:spcBef>
              <a:buFont typeface="Arial" panose="020B0604020202020204" pitchFamily="34" charset="0"/>
              <a:buChar char="•"/>
            </a:pPr>
            <a:r>
              <a:rPr lang="en-US" sz="3000" dirty="0"/>
              <a:t>Critical Incident Care by EAP – Japanese cultural adaptation</a:t>
            </a:r>
          </a:p>
          <a:p>
            <a:endParaRPr lang="ko-KR" altLang="en-US" dirty="0"/>
          </a:p>
        </p:txBody>
      </p:sp>
    </p:spTree>
    <p:extLst>
      <p:ext uri="{BB962C8B-B14F-4D97-AF65-F5344CB8AC3E}">
        <p14:creationId xmlns:p14="http://schemas.microsoft.com/office/powerpoint/2010/main" val="2053562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Suicide in Japan</a:t>
            </a:r>
            <a:endParaRPr lang="en-US"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4000"/>
          <a:stretch/>
        </p:blipFill>
        <p:spPr>
          <a:xfrm>
            <a:off x="704850" y="1524000"/>
            <a:ext cx="7734300" cy="4754880"/>
          </a:xfrm>
          <a:prstGeom prst="rect">
            <a:avLst/>
          </a:prstGeom>
        </p:spPr>
      </p:pic>
    </p:spTree>
    <p:extLst>
      <p:ext uri="{BB962C8B-B14F-4D97-AF65-F5344CB8AC3E}">
        <p14:creationId xmlns:p14="http://schemas.microsoft.com/office/powerpoint/2010/main" val="6173743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2992507-2749-473D-BAC3-856A0FC16283}"/>
              </a:ext>
            </a:extLst>
          </p:cNvPr>
          <p:cNvSpPr>
            <a:spLocks noGrp="1"/>
          </p:cNvSpPr>
          <p:nvPr>
            <p:ph type="title"/>
          </p:nvPr>
        </p:nvSpPr>
        <p:spPr>
          <a:xfrm>
            <a:off x="457200" y="533400"/>
            <a:ext cx="8229600" cy="1143000"/>
          </a:xfrm>
        </p:spPr>
        <p:txBody>
          <a:bodyPr>
            <a:normAutofit/>
          </a:bodyPr>
          <a:lstStyle/>
          <a:p>
            <a:pPr algn="ctr"/>
            <a:r>
              <a:rPr lang="en-US" dirty="0"/>
              <a:t>Number of </a:t>
            </a:r>
            <a:r>
              <a:rPr lang="en-US" dirty="0" smtClean="0"/>
              <a:t>Suicides </a:t>
            </a:r>
            <a:r>
              <a:rPr lang="en-US" dirty="0"/>
              <a:t>in Japan </a:t>
            </a:r>
            <a:br>
              <a:rPr lang="en-US" dirty="0"/>
            </a:br>
            <a:r>
              <a:rPr lang="en-US" sz="2250" dirty="0"/>
              <a:t>(Historical perspective  1899-2011)</a:t>
            </a:r>
          </a:p>
        </p:txBody>
      </p:sp>
      <p:pic>
        <p:nvPicPr>
          <p:cNvPr id="5" name="図 4">
            <a:extLst>
              <a:ext uri="{FF2B5EF4-FFF2-40B4-BE49-F238E27FC236}">
                <a16:creationId xmlns:a16="http://schemas.microsoft.com/office/drawing/2014/main" id="{BDDA4E69-FB0F-44A7-A0F8-59492685B142}"/>
              </a:ext>
            </a:extLst>
          </p:cNvPr>
          <p:cNvPicPr>
            <a:picLocks noChangeAspect="1"/>
          </p:cNvPicPr>
          <p:nvPr/>
        </p:nvPicPr>
        <p:blipFill>
          <a:blip r:embed="rId3"/>
          <a:stretch>
            <a:fillRect/>
          </a:stretch>
        </p:blipFill>
        <p:spPr>
          <a:xfrm>
            <a:off x="338184" y="1676400"/>
            <a:ext cx="8360548" cy="4648201"/>
          </a:xfrm>
          <a:prstGeom prst="rect">
            <a:avLst/>
          </a:prstGeom>
        </p:spPr>
      </p:pic>
      <p:sp>
        <p:nvSpPr>
          <p:cNvPr id="7" name="矢印: 下 6">
            <a:extLst>
              <a:ext uri="{FF2B5EF4-FFF2-40B4-BE49-F238E27FC236}">
                <a16:creationId xmlns:a16="http://schemas.microsoft.com/office/drawing/2014/main" id="{8C67FC23-5C6F-48F0-96B7-E9E59AAE0BEC}"/>
              </a:ext>
            </a:extLst>
          </p:cNvPr>
          <p:cNvSpPr/>
          <p:nvPr/>
        </p:nvSpPr>
        <p:spPr>
          <a:xfrm>
            <a:off x="6309973" y="2267991"/>
            <a:ext cx="295955" cy="2755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6"/>
          </a:p>
        </p:txBody>
      </p:sp>
      <p:sp>
        <p:nvSpPr>
          <p:cNvPr id="8" name="吹き出し: 四角形 7">
            <a:extLst>
              <a:ext uri="{FF2B5EF4-FFF2-40B4-BE49-F238E27FC236}">
                <a16:creationId xmlns:a16="http://schemas.microsoft.com/office/drawing/2014/main" id="{0F6CF62E-DD66-48AE-9365-C104E2AA2B8E}"/>
              </a:ext>
            </a:extLst>
          </p:cNvPr>
          <p:cNvSpPr/>
          <p:nvPr/>
        </p:nvSpPr>
        <p:spPr>
          <a:xfrm>
            <a:off x="6781800" y="1524000"/>
            <a:ext cx="1541009" cy="591910"/>
          </a:xfrm>
          <a:prstGeom prst="wedgeRectCallout">
            <a:avLst>
              <a:gd name="adj1" fmla="val -60628"/>
              <a:gd name="adj2" fmla="val 5357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66" dirty="0">
                <a:solidFill>
                  <a:srgbClr val="FF0000"/>
                </a:solidFill>
              </a:rPr>
              <a:t>1991 Long Recession</a:t>
            </a:r>
          </a:p>
          <a:p>
            <a:pPr algn="ctr"/>
            <a:r>
              <a:rPr lang="en-US" sz="1266" dirty="0">
                <a:solidFill>
                  <a:srgbClr val="FF0000"/>
                </a:solidFill>
              </a:rPr>
              <a:t>(1991 – 2001)</a:t>
            </a:r>
          </a:p>
        </p:txBody>
      </p:sp>
    </p:spTree>
    <p:extLst>
      <p:ext uri="{BB962C8B-B14F-4D97-AF65-F5344CB8AC3E}">
        <p14:creationId xmlns:p14="http://schemas.microsoft.com/office/powerpoint/2010/main" val="2793721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22129A54-D7F1-4329-960D-99CA71B6DCD1}"/>
              </a:ext>
            </a:extLst>
          </p:cNvPr>
          <p:cNvSpPr>
            <a:spLocks noGrp="1"/>
          </p:cNvSpPr>
          <p:nvPr>
            <p:ph type="title"/>
          </p:nvPr>
        </p:nvSpPr>
        <p:spPr>
          <a:xfrm>
            <a:off x="460803" y="539529"/>
            <a:ext cx="8229600" cy="1143000"/>
          </a:xfrm>
        </p:spPr>
        <p:txBody>
          <a:bodyPr/>
          <a:lstStyle/>
          <a:p>
            <a:pPr algn="ctr"/>
            <a:r>
              <a:rPr lang="en-US" dirty="0"/>
              <a:t>Number of </a:t>
            </a:r>
            <a:r>
              <a:rPr lang="en-US" dirty="0" smtClean="0"/>
              <a:t>Suicides </a:t>
            </a:r>
            <a:r>
              <a:rPr lang="en-US" dirty="0"/>
              <a:t>in Japan </a:t>
            </a:r>
            <a:br>
              <a:rPr lang="en-US" dirty="0"/>
            </a:br>
            <a:r>
              <a:rPr lang="en-US" sz="2250" dirty="0"/>
              <a:t>(Recent trend 2007-2017) </a:t>
            </a:r>
          </a:p>
        </p:txBody>
      </p:sp>
      <p:sp>
        <p:nvSpPr>
          <p:cNvPr id="2" name="テキスト ボックス 1">
            <a:extLst>
              <a:ext uri="{FF2B5EF4-FFF2-40B4-BE49-F238E27FC236}">
                <a16:creationId xmlns:a16="http://schemas.microsoft.com/office/drawing/2014/main" id="{9F4C307B-D55C-4AE0-A3F5-768AF9FF61C8}"/>
              </a:ext>
            </a:extLst>
          </p:cNvPr>
          <p:cNvSpPr txBox="1"/>
          <p:nvPr/>
        </p:nvSpPr>
        <p:spPr>
          <a:xfrm rot="10800000">
            <a:off x="460804" y="1682529"/>
            <a:ext cx="401007" cy="2796268"/>
          </a:xfrm>
          <a:prstGeom prst="rect">
            <a:avLst/>
          </a:prstGeom>
          <a:noFill/>
        </p:spPr>
        <p:txBody>
          <a:bodyPr vert="eaVert" wrap="square" rtlCol="0">
            <a:spAutoFit/>
          </a:bodyPr>
          <a:lstStyle/>
          <a:p>
            <a:r>
              <a:rPr lang="en-US" sz="1406" dirty="0"/>
              <a:t>Number of suicide death </a:t>
            </a:r>
          </a:p>
        </p:txBody>
      </p:sp>
      <p:sp>
        <p:nvSpPr>
          <p:cNvPr id="3" name="矢印: 下 2">
            <a:extLst>
              <a:ext uri="{FF2B5EF4-FFF2-40B4-BE49-F238E27FC236}">
                <a16:creationId xmlns:a16="http://schemas.microsoft.com/office/drawing/2014/main" id="{4CB98A9F-8EFB-47CF-8BE8-D2B64F399830}"/>
              </a:ext>
            </a:extLst>
          </p:cNvPr>
          <p:cNvSpPr/>
          <p:nvPr/>
        </p:nvSpPr>
        <p:spPr>
          <a:xfrm>
            <a:off x="3765777" y="2163536"/>
            <a:ext cx="295955" cy="2755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6"/>
          </a:p>
        </p:txBody>
      </p:sp>
      <p:graphicFrame>
        <p:nvGraphicFramePr>
          <p:cNvPr id="10" name="グラフ 9">
            <a:extLst>
              <a:ext uri="{FF2B5EF4-FFF2-40B4-BE49-F238E27FC236}">
                <a16:creationId xmlns:a16="http://schemas.microsoft.com/office/drawing/2014/main" id="{C02BC932-14F0-4209-A6AA-0953FF010EF2}"/>
              </a:ext>
            </a:extLst>
          </p:cNvPr>
          <p:cNvGraphicFramePr>
            <a:graphicFrameLocks/>
          </p:cNvGraphicFramePr>
          <p:nvPr>
            <p:extLst>
              <p:ext uri="{D42A27DB-BD31-4B8C-83A1-F6EECF244321}">
                <p14:modId xmlns:p14="http://schemas.microsoft.com/office/powerpoint/2010/main" val="3972694366"/>
              </p:ext>
            </p:extLst>
          </p:nvPr>
        </p:nvGraphicFramePr>
        <p:xfrm>
          <a:off x="861812" y="1940836"/>
          <a:ext cx="7572375" cy="4367661"/>
        </p:xfrm>
        <a:graphic>
          <a:graphicData uri="http://schemas.openxmlformats.org/drawingml/2006/chart">
            <c:chart xmlns:c="http://schemas.openxmlformats.org/drawingml/2006/chart" xmlns:r="http://schemas.openxmlformats.org/officeDocument/2006/relationships" r:id="rId3"/>
          </a:graphicData>
        </a:graphic>
      </p:graphicFrame>
      <p:sp>
        <p:nvSpPr>
          <p:cNvPr id="7" name="吹き出し: 四角形 6">
            <a:extLst>
              <a:ext uri="{FF2B5EF4-FFF2-40B4-BE49-F238E27FC236}">
                <a16:creationId xmlns:a16="http://schemas.microsoft.com/office/drawing/2014/main" id="{55E8C2BE-D76B-4F5B-BA3E-D672A615B675}"/>
              </a:ext>
            </a:extLst>
          </p:cNvPr>
          <p:cNvSpPr/>
          <p:nvPr/>
        </p:nvSpPr>
        <p:spPr>
          <a:xfrm>
            <a:off x="4952385" y="1992944"/>
            <a:ext cx="1541009" cy="591910"/>
          </a:xfrm>
          <a:prstGeom prst="wedgeRectCallout">
            <a:avLst>
              <a:gd name="adj1" fmla="val -75828"/>
              <a:gd name="adj2" fmla="val 6697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66" dirty="0">
                <a:solidFill>
                  <a:srgbClr val="FF0000"/>
                </a:solidFill>
              </a:rPr>
              <a:t>2011 Tsunami/Earthquake</a:t>
            </a:r>
          </a:p>
        </p:txBody>
      </p:sp>
      <p:sp>
        <p:nvSpPr>
          <p:cNvPr id="12" name="吹き出し: 四角形 11">
            <a:extLst>
              <a:ext uri="{FF2B5EF4-FFF2-40B4-BE49-F238E27FC236}">
                <a16:creationId xmlns:a16="http://schemas.microsoft.com/office/drawing/2014/main" id="{342D67AA-8591-4581-9AA9-7ABF54370A2D}"/>
              </a:ext>
            </a:extLst>
          </p:cNvPr>
          <p:cNvSpPr/>
          <p:nvPr/>
        </p:nvSpPr>
        <p:spPr>
          <a:xfrm>
            <a:off x="7464403" y="1992944"/>
            <a:ext cx="1370793" cy="745897"/>
          </a:xfrm>
          <a:prstGeom prst="wedgeRectCallout">
            <a:avLst>
              <a:gd name="adj1" fmla="val -17856"/>
              <a:gd name="adj2" fmla="val 10384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66" dirty="0">
                <a:solidFill>
                  <a:srgbClr val="FF0000"/>
                </a:solidFill>
              </a:rPr>
              <a:t>2017 Total 21,321</a:t>
            </a:r>
          </a:p>
          <a:p>
            <a:pPr algn="ctr"/>
            <a:r>
              <a:rPr lang="en-US" sz="1266" dirty="0">
                <a:solidFill>
                  <a:srgbClr val="FF0000"/>
                </a:solidFill>
              </a:rPr>
              <a:t>Salaried Workers 6,432</a:t>
            </a:r>
          </a:p>
        </p:txBody>
      </p:sp>
      <p:sp>
        <p:nvSpPr>
          <p:cNvPr id="14" name="吹き出し: 四角形 13">
            <a:extLst>
              <a:ext uri="{FF2B5EF4-FFF2-40B4-BE49-F238E27FC236}">
                <a16:creationId xmlns:a16="http://schemas.microsoft.com/office/drawing/2014/main" id="{C69C9012-303F-488D-9F07-76D7C8AF7F71}"/>
              </a:ext>
            </a:extLst>
          </p:cNvPr>
          <p:cNvSpPr/>
          <p:nvPr/>
        </p:nvSpPr>
        <p:spPr>
          <a:xfrm>
            <a:off x="1447800" y="1500041"/>
            <a:ext cx="1541009" cy="591910"/>
          </a:xfrm>
          <a:prstGeom prst="wedgeRectCallout">
            <a:avLst>
              <a:gd name="adj1" fmla="val -2116"/>
              <a:gd name="adj2" fmla="val 11594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66" dirty="0">
                <a:solidFill>
                  <a:srgbClr val="FF0000"/>
                </a:solidFill>
              </a:rPr>
              <a:t>2007 Total Suicide 33,093</a:t>
            </a:r>
          </a:p>
        </p:txBody>
      </p:sp>
    </p:spTree>
    <p:extLst>
      <p:ext uri="{BB962C8B-B14F-4D97-AF65-F5344CB8AC3E}">
        <p14:creationId xmlns:p14="http://schemas.microsoft.com/office/powerpoint/2010/main" val="13663240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B3E3E8-25F9-428C-8BEC-4DF13EEFD023}"/>
              </a:ext>
            </a:extLst>
          </p:cNvPr>
          <p:cNvSpPr>
            <a:spLocks noGrp="1"/>
          </p:cNvSpPr>
          <p:nvPr>
            <p:ph type="title"/>
          </p:nvPr>
        </p:nvSpPr>
        <p:spPr>
          <a:xfrm>
            <a:off x="76200" y="518771"/>
            <a:ext cx="9067800" cy="1143000"/>
          </a:xfrm>
        </p:spPr>
        <p:txBody>
          <a:bodyPr>
            <a:normAutofit fontScale="90000"/>
          </a:bodyPr>
          <a:lstStyle/>
          <a:p>
            <a:pPr algn="ctr"/>
            <a:r>
              <a:rPr lang="en-US" dirty="0"/>
              <a:t>Number of </a:t>
            </a:r>
            <a:r>
              <a:rPr lang="en-US" dirty="0" smtClean="0"/>
              <a:t>Suicides</a:t>
            </a:r>
            <a:r>
              <a:rPr lang="en-US" dirty="0"/>
              <a:t>: Salaried </a:t>
            </a:r>
            <a:r>
              <a:rPr lang="en-US" dirty="0" smtClean="0"/>
              <a:t>Employees </a:t>
            </a:r>
            <a:r>
              <a:rPr lang="en-US" dirty="0"/>
              <a:t/>
            </a:r>
            <a:br>
              <a:rPr lang="en-US" dirty="0"/>
            </a:br>
            <a:r>
              <a:rPr lang="en-US" sz="2250" dirty="0"/>
              <a:t>(Recent trend 2008-2017) </a:t>
            </a:r>
            <a:endParaRPr lang="en-US" dirty="0"/>
          </a:p>
        </p:txBody>
      </p:sp>
      <p:graphicFrame>
        <p:nvGraphicFramePr>
          <p:cNvPr id="7" name="グラフ 6">
            <a:extLst>
              <a:ext uri="{FF2B5EF4-FFF2-40B4-BE49-F238E27FC236}">
                <a16:creationId xmlns:a16="http://schemas.microsoft.com/office/drawing/2014/main" id="{ACA47963-5E82-47ED-B3BB-6A334CC04776}"/>
              </a:ext>
            </a:extLst>
          </p:cNvPr>
          <p:cNvGraphicFramePr>
            <a:graphicFrameLocks/>
          </p:cNvGraphicFramePr>
          <p:nvPr>
            <p:extLst>
              <p:ext uri="{D42A27DB-BD31-4B8C-83A1-F6EECF244321}">
                <p14:modId xmlns:p14="http://schemas.microsoft.com/office/powerpoint/2010/main" val="296426770"/>
              </p:ext>
            </p:extLst>
          </p:nvPr>
        </p:nvGraphicFramePr>
        <p:xfrm>
          <a:off x="475268" y="838200"/>
          <a:ext cx="7906732" cy="5410200"/>
        </p:xfrm>
        <a:graphic>
          <a:graphicData uri="http://schemas.openxmlformats.org/drawingml/2006/chart">
            <c:chart xmlns:c="http://schemas.openxmlformats.org/drawingml/2006/chart" xmlns:r="http://schemas.openxmlformats.org/officeDocument/2006/relationships" r:id="rId3"/>
          </a:graphicData>
        </a:graphic>
      </p:graphicFrame>
      <p:sp>
        <p:nvSpPr>
          <p:cNvPr id="9" name="テキスト ボックス 8">
            <a:extLst>
              <a:ext uri="{FF2B5EF4-FFF2-40B4-BE49-F238E27FC236}">
                <a16:creationId xmlns:a16="http://schemas.microsoft.com/office/drawing/2014/main" id="{0D75D10C-E6A4-45DB-BEF8-331F46BE06A8}"/>
              </a:ext>
            </a:extLst>
          </p:cNvPr>
          <p:cNvSpPr txBox="1"/>
          <p:nvPr/>
        </p:nvSpPr>
        <p:spPr>
          <a:xfrm>
            <a:off x="1990044" y="1738979"/>
            <a:ext cx="1387929" cy="287130"/>
          </a:xfrm>
          <a:prstGeom prst="rect">
            <a:avLst/>
          </a:prstGeom>
          <a:noFill/>
        </p:spPr>
        <p:txBody>
          <a:bodyPr wrap="square" rtlCol="0">
            <a:spAutoFit/>
          </a:bodyPr>
          <a:lstStyle/>
          <a:p>
            <a:r>
              <a:rPr lang="en-US" sz="1266" dirty="0"/>
              <a:t>9,157 (2009)</a:t>
            </a:r>
          </a:p>
        </p:txBody>
      </p:sp>
      <p:sp>
        <p:nvSpPr>
          <p:cNvPr id="10" name="テキスト ボックス 9">
            <a:extLst>
              <a:ext uri="{FF2B5EF4-FFF2-40B4-BE49-F238E27FC236}">
                <a16:creationId xmlns:a16="http://schemas.microsoft.com/office/drawing/2014/main" id="{91BC70C9-0092-4A07-8B92-41DB7AA89A5E}"/>
              </a:ext>
            </a:extLst>
          </p:cNvPr>
          <p:cNvSpPr txBox="1"/>
          <p:nvPr/>
        </p:nvSpPr>
        <p:spPr>
          <a:xfrm>
            <a:off x="7358062" y="3888241"/>
            <a:ext cx="1157288" cy="287130"/>
          </a:xfrm>
          <a:prstGeom prst="rect">
            <a:avLst/>
          </a:prstGeom>
          <a:noFill/>
        </p:spPr>
        <p:txBody>
          <a:bodyPr wrap="square" rtlCol="0">
            <a:spAutoFit/>
          </a:bodyPr>
          <a:lstStyle/>
          <a:p>
            <a:r>
              <a:rPr lang="en-US" sz="1266" dirty="0"/>
              <a:t>6,432 (2017)</a:t>
            </a:r>
          </a:p>
        </p:txBody>
      </p:sp>
      <p:cxnSp>
        <p:nvCxnSpPr>
          <p:cNvPr id="13" name="直線コネクタ 12">
            <a:extLst>
              <a:ext uri="{FF2B5EF4-FFF2-40B4-BE49-F238E27FC236}">
                <a16:creationId xmlns:a16="http://schemas.microsoft.com/office/drawing/2014/main" id="{D55FB7BD-A0C2-4B52-8847-7448F528FC60}"/>
              </a:ext>
            </a:extLst>
          </p:cNvPr>
          <p:cNvCxnSpPr/>
          <p:nvPr/>
        </p:nvCxnSpPr>
        <p:spPr>
          <a:xfrm>
            <a:off x="2479902" y="1998665"/>
            <a:ext cx="5194527" cy="0"/>
          </a:xfrm>
          <a:prstGeom prst="line">
            <a:avLst/>
          </a:prstGeom>
          <a:ln w="44450">
            <a:prstDash val="sysDash"/>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F4505133-A9AB-472B-A452-FA5779E791C4}"/>
              </a:ext>
            </a:extLst>
          </p:cNvPr>
          <p:cNvCxnSpPr>
            <a:cxnSpLocks/>
          </p:cNvCxnSpPr>
          <p:nvPr/>
        </p:nvCxnSpPr>
        <p:spPr>
          <a:xfrm>
            <a:off x="7674429" y="1998666"/>
            <a:ext cx="0" cy="1889576"/>
          </a:xfrm>
          <a:prstGeom prst="line">
            <a:avLst/>
          </a:prstGeom>
          <a:ln w="44450">
            <a:prstDash val="sysDash"/>
            <a:tailEnd type="triangle"/>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E2BE92A3-DDB4-427A-83F0-5B114F6F124D}"/>
              </a:ext>
            </a:extLst>
          </p:cNvPr>
          <p:cNvSpPr txBox="1"/>
          <p:nvPr/>
        </p:nvSpPr>
        <p:spPr>
          <a:xfrm>
            <a:off x="6278336" y="2547768"/>
            <a:ext cx="1906361" cy="871264"/>
          </a:xfrm>
          <a:prstGeom prst="rect">
            <a:avLst/>
          </a:prstGeom>
          <a:solidFill>
            <a:schemeClr val="bg1"/>
          </a:solidFill>
          <a:ln>
            <a:solidFill>
              <a:srgbClr val="0000FF"/>
            </a:solidFill>
          </a:ln>
        </p:spPr>
        <p:txBody>
          <a:bodyPr wrap="square" rtlCol="0">
            <a:spAutoFit/>
          </a:bodyPr>
          <a:lstStyle/>
          <a:p>
            <a:pPr algn="ctr"/>
            <a:r>
              <a:rPr lang="en-US" sz="2531" b="1" dirty="0">
                <a:solidFill>
                  <a:srgbClr val="0000FF"/>
                </a:solidFill>
              </a:rPr>
              <a:t>30% reduction </a:t>
            </a:r>
          </a:p>
        </p:txBody>
      </p:sp>
    </p:spTree>
    <p:extLst>
      <p:ext uri="{BB962C8B-B14F-4D97-AF65-F5344CB8AC3E}">
        <p14:creationId xmlns:p14="http://schemas.microsoft.com/office/powerpoint/2010/main" val="31856029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5024B94B-8151-4B57-A40D-B0E051AE022B}"/>
              </a:ext>
            </a:extLst>
          </p:cNvPr>
          <p:cNvSpPr>
            <a:spLocks noGrp="1"/>
          </p:cNvSpPr>
          <p:nvPr>
            <p:ph type="title"/>
          </p:nvPr>
        </p:nvSpPr>
        <p:spPr>
          <a:xfrm>
            <a:off x="457200" y="533400"/>
            <a:ext cx="8229600" cy="1143000"/>
          </a:xfrm>
        </p:spPr>
        <p:txBody>
          <a:bodyPr>
            <a:noAutofit/>
          </a:bodyPr>
          <a:lstStyle/>
          <a:p>
            <a:pPr algn="ctr"/>
            <a:r>
              <a:rPr lang="en-US" dirty="0"/>
              <a:t>Major Reasons of Suicide of </a:t>
            </a:r>
            <a:br>
              <a:rPr lang="en-US" dirty="0"/>
            </a:br>
            <a:r>
              <a:rPr lang="en-US" dirty="0"/>
              <a:t> Employees in Japan</a:t>
            </a:r>
          </a:p>
        </p:txBody>
      </p:sp>
      <p:sp>
        <p:nvSpPr>
          <p:cNvPr id="2" name="スライド番号プレースホルダー 1">
            <a:extLst>
              <a:ext uri="{FF2B5EF4-FFF2-40B4-BE49-F238E27FC236}">
                <a16:creationId xmlns:a16="http://schemas.microsoft.com/office/drawing/2014/main" id="{0233EB4B-37CA-4763-B51C-01C22777B1C5}"/>
              </a:ext>
            </a:extLst>
          </p:cNvPr>
          <p:cNvSpPr>
            <a:spLocks noGrp="1"/>
          </p:cNvSpPr>
          <p:nvPr>
            <p:ph type="sldNum" sz="quarter" idx="4294967295"/>
          </p:nvPr>
        </p:nvSpPr>
        <p:spPr>
          <a:xfrm>
            <a:off x="0" y="6535738"/>
            <a:ext cx="268288" cy="215900"/>
          </a:xfrm>
        </p:spPr>
        <p:txBody>
          <a:bodyPr/>
          <a:lstStyle/>
          <a:p>
            <a:fld id="{86CB4B4D-7CA3-9044-876B-883B54F8677D}" type="slidenum">
              <a:rPr lang="en-US" smtClean="0"/>
              <a:t>38</a:t>
            </a:fld>
            <a:endParaRPr lang="en-US"/>
          </a:p>
        </p:txBody>
      </p:sp>
      <p:sp>
        <p:nvSpPr>
          <p:cNvPr id="10" name="テキスト ボックス 9">
            <a:extLst>
              <a:ext uri="{FF2B5EF4-FFF2-40B4-BE49-F238E27FC236}">
                <a16:creationId xmlns:a16="http://schemas.microsoft.com/office/drawing/2014/main" id="{FB6F5417-F9C5-466D-889F-2678D4395D29}"/>
              </a:ext>
            </a:extLst>
          </p:cNvPr>
          <p:cNvSpPr txBox="1"/>
          <p:nvPr/>
        </p:nvSpPr>
        <p:spPr>
          <a:xfrm>
            <a:off x="590550" y="2796805"/>
            <a:ext cx="1428750" cy="351956"/>
          </a:xfrm>
          <a:prstGeom prst="rect">
            <a:avLst/>
          </a:prstGeom>
          <a:noFill/>
        </p:spPr>
        <p:txBody>
          <a:bodyPr wrap="square" rtlCol="0">
            <a:spAutoFit/>
          </a:bodyPr>
          <a:lstStyle/>
          <a:p>
            <a:r>
              <a:rPr lang="en-US" sz="1600" dirty="0"/>
              <a:t>(N= 5364)</a:t>
            </a:r>
          </a:p>
        </p:txBody>
      </p:sp>
      <p:sp>
        <p:nvSpPr>
          <p:cNvPr id="11" name="テキスト ボックス 10">
            <a:extLst>
              <a:ext uri="{FF2B5EF4-FFF2-40B4-BE49-F238E27FC236}">
                <a16:creationId xmlns:a16="http://schemas.microsoft.com/office/drawing/2014/main" id="{471FE2D5-696E-4ECD-B83A-00FC4C8DA8C7}"/>
              </a:ext>
            </a:extLst>
          </p:cNvPr>
          <p:cNvSpPr txBox="1"/>
          <p:nvPr/>
        </p:nvSpPr>
        <p:spPr>
          <a:xfrm>
            <a:off x="590550" y="3479967"/>
            <a:ext cx="1428750" cy="338554"/>
          </a:xfrm>
          <a:prstGeom prst="rect">
            <a:avLst/>
          </a:prstGeom>
          <a:noFill/>
        </p:spPr>
        <p:txBody>
          <a:bodyPr wrap="square" rtlCol="0">
            <a:spAutoFit/>
          </a:bodyPr>
          <a:lstStyle/>
          <a:p>
            <a:r>
              <a:rPr lang="en-US" sz="1600" dirty="0"/>
              <a:t>(N= </a:t>
            </a:r>
            <a:r>
              <a:rPr lang="en-US" sz="1600" dirty="0" smtClean="0"/>
              <a:t>1361)</a:t>
            </a:r>
            <a:endParaRPr lang="en-US" sz="1600" dirty="0"/>
          </a:p>
        </p:txBody>
      </p:sp>
      <p:sp>
        <p:nvSpPr>
          <p:cNvPr id="4" name="テキスト ボックス 3">
            <a:extLst>
              <a:ext uri="{FF2B5EF4-FFF2-40B4-BE49-F238E27FC236}">
                <a16:creationId xmlns:a16="http://schemas.microsoft.com/office/drawing/2014/main" id="{916A4536-881E-4F71-A99B-D915BA1A0797}"/>
              </a:ext>
            </a:extLst>
          </p:cNvPr>
          <p:cNvSpPr txBox="1"/>
          <p:nvPr/>
        </p:nvSpPr>
        <p:spPr>
          <a:xfrm>
            <a:off x="3672462" y="5960642"/>
            <a:ext cx="5470752" cy="351956"/>
          </a:xfrm>
          <a:prstGeom prst="rect">
            <a:avLst/>
          </a:prstGeom>
          <a:noFill/>
        </p:spPr>
        <p:txBody>
          <a:bodyPr wrap="square" rtlCol="0">
            <a:spAutoFit/>
          </a:bodyPr>
          <a:lstStyle/>
          <a:p>
            <a:r>
              <a:rPr lang="en-US" sz="1687" dirty="0"/>
              <a:t>Source: Japan National Police (</a:t>
            </a:r>
            <a:r>
              <a:rPr lang="en-US" sz="1687" dirty="0" smtClean="0"/>
              <a:t>2015 data</a:t>
            </a:r>
            <a:r>
              <a:rPr lang="en-US" sz="1687" dirty="0"/>
              <a:t>, published in 2016)</a:t>
            </a:r>
          </a:p>
        </p:txBody>
      </p:sp>
      <p:graphicFrame>
        <p:nvGraphicFramePr>
          <p:cNvPr id="8" name="グラフ 7">
            <a:extLst>
              <a:ext uri="{FF2B5EF4-FFF2-40B4-BE49-F238E27FC236}">
                <a16:creationId xmlns:a16="http://schemas.microsoft.com/office/drawing/2014/main" id="{00000000-0008-0000-0200-000003000000}"/>
              </a:ext>
            </a:extLst>
          </p:cNvPr>
          <p:cNvGraphicFramePr>
            <a:graphicFrameLocks/>
          </p:cNvGraphicFramePr>
          <p:nvPr>
            <p:extLst>
              <p:ext uri="{D42A27DB-BD31-4B8C-83A1-F6EECF244321}">
                <p14:modId xmlns:p14="http://schemas.microsoft.com/office/powerpoint/2010/main" val="167753041"/>
              </p:ext>
            </p:extLst>
          </p:nvPr>
        </p:nvGraphicFramePr>
        <p:xfrm>
          <a:off x="256504" y="2057400"/>
          <a:ext cx="8418512" cy="36848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91983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983CD0C-8784-4E48-98AC-0AD72B512C44}"/>
              </a:ext>
            </a:extLst>
          </p:cNvPr>
          <p:cNvSpPr>
            <a:spLocks noGrp="1"/>
          </p:cNvSpPr>
          <p:nvPr>
            <p:ph type="title"/>
          </p:nvPr>
        </p:nvSpPr>
        <p:spPr>
          <a:xfrm>
            <a:off x="457200" y="609600"/>
            <a:ext cx="8229600" cy="1143000"/>
          </a:xfrm>
        </p:spPr>
        <p:txBody>
          <a:bodyPr>
            <a:normAutofit fontScale="90000"/>
          </a:bodyPr>
          <a:lstStyle/>
          <a:p>
            <a:r>
              <a:rPr lang="en-US" sz="4900" dirty="0"/>
              <a:t>Characteristics</a:t>
            </a:r>
            <a:r>
              <a:rPr lang="en-US" dirty="0"/>
              <a:t> of </a:t>
            </a:r>
            <a:r>
              <a:rPr lang="en-US" dirty="0" smtClean="0"/>
              <a:t>Suicides </a:t>
            </a:r>
            <a:r>
              <a:rPr lang="en-US" dirty="0"/>
              <a:t>in Japan from </a:t>
            </a:r>
            <a:r>
              <a:rPr lang="en-US" dirty="0" smtClean="0"/>
              <a:t>Statistics</a:t>
            </a:r>
            <a:endParaRPr lang="en-US" dirty="0"/>
          </a:p>
        </p:txBody>
      </p:sp>
      <p:sp>
        <p:nvSpPr>
          <p:cNvPr id="3" name="テキスト プレースホルダー 2">
            <a:extLst>
              <a:ext uri="{FF2B5EF4-FFF2-40B4-BE49-F238E27FC236}">
                <a16:creationId xmlns:a16="http://schemas.microsoft.com/office/drawing/2014/main" id="{7E04A433-37F0-45FD-B7E4-DDD33A7A0414}"/>
              </a:ext>
            </a:extLst>
          </p:cNvPr>
          <p:cNvSpPr>
            <a:spLocks noGrp="1"/>
          </p:cNvSpPr>
          <p:nvPr>
            <p:ph idx="1"/>
          </p:nvPr>
        </p:nvSpPr>
        <p:spPr>
          <a:xfrm>
            <a:off x="457200" y="2057400"/>
            <a:ext cx="8229600" cy="4419600"/>
          </a:xfrm>
        </p:spPr>
        <p:txBody>
          <a:bodyPr>
            <a:normAutofit/>
          </a:bodyPr>
          <a:lstStyle/>
          <a:p>
            <a:pPr>
              <a:spcBef>
                <a:spcPts val="0"/>
              </a:spcBef>
              <a:buFont typeface="Arial" panose="020B0604020202020204" pitchFamily="34" charset="0"/>
              <a:buChar char="•"/>
            </a:pPr>
            <a:r>
              <a:rPr lang="en-US" sz="2700" dirty="0" smtClean="0"/>
              <a:t>Suicide </a:t>
            </a:r>
            <a:r>
              <a:rPr lang="en-US" sz="2700" dirty="0"/>
              <a:t>rates increased sharply in 1998, particularly among </a:t>
            </a:r>
            <a:r>
              <a:rPr lang="en-US" sz="2700" dirty="0">
                <a:solidFill>
                  <a:srgbClr val="FF0000"/>
                </a:solidFill>
              </a:rPr>
              <a:t>middle aged-men</a:t>
            </a:r>
            <a:r>
              <a:rPr lang="en-US" sz="2700" dirty="0"/>
              <a:t>.</a:t>
            </a:r>
          </a:p>
          <a:p>
            <a:pPr>
              <a:spcBef>
                <a:spcPts val="0"/>
              </a:spcBef>
              <a:buFont typeface="Arial" panose="020B0604020202020204" pitchFamily="34" charset="0"/>
              <a:buChar char="•"/>
            </a:pPr>
            <a:r>
              <a:rPr lang="en-US" sz="2700" dirty="0">
                <a:solidFill>
                  <a:srgbClr val="FF0000"/>
                </a:solidFill>
              </a:rPr>
              <a:t>Health (mainly mental health dx)</a:t>
            </a:r>
            <a:r>
              <a:rPr lang="en-US" sz="2700" dirty="0"/>
              <a:t> and</a:t>
            </a:r>
            <a:r>
              <a:rPr lang="en-US" sz="2700" dirty="0">
                <a:solidFill>
                  <a:srgbClr val="FF0000"/>
                </a:solidFill>
              </a:rPr>
              <a:t> </a:t>
            </a:r>
            <a:r>
              <a:rPr lang="en-US" sz="2700" dirty="0" smtClean="0">
                <a:solidFill>
                  <a:srgbClr val="FF0000"/>
                </a:solidFill>
              </a:rPr>
              <a:t>work-related problems </a:t>
            </a:r>
            <a:r>
              <a:rPr lang="en-US" sz="2700" dirty="0"/>
              <a:t>are the top reasons of suicide among </a:t>
            </a:r>
            <a:r>
              <a:rPr lang="en-US" sz="2700" dirty="0" smtClean="0"/>
              <a:t>the employed </a:t>
            </a:r>
            <a:r>
              <a:rPr lang="en-US" sz="2700" dirty="0"/>
              <a:t>population.</a:t>
            </a:r>
          </a:p>
          <a:p>
            <a:pPr>
              <a:spcBef>
                <a:spcPts val="0"/>
              </a:spcBef>
              <a:buFont typeface="Arial" panose="020B0604020202020204" pitchFamily="34" charset="0"/>
              <a:buChar char="•"/>
            </a:pPr>
            <a:r>
              <a:rPr lang="en-US" sz="2700" dirty="0"/>
              <a:t>Suicide rates of </a:t>
            </a:r>
            <a:r>
              <a:rPr lang="en-US" sz="2700" dirty="0" smtClean="0">
                <a:solidFill>
                  <a:srgbClr val="FF0000"/>
                </a:solidFill>
              </a:rPr>
              <a:t>middle-aged </a:t>
            </a:r>
            <a:r>
              <a:rPr lang="en-US" sz="2700" dirty="0">
                <a:solidFill>
                  <a:srgbClr val="FF0000"/>
                </a:solidFill>
              </a:rPr>
              <a:t>men </a:t>
            </a:r>
            <a:r>
              <a:rPr lang="en-US" sz="2700" dirty="0"/>
              <a:t>who are </a:t>
            </a:r>
            <a:r>
              <a:rPr lang="en-US" sz="2700" dirty="0">
                <a:solidFill>
                  <a:srgbClr val="FF0000"/>
                </a:solidFill>
              </a:rPr>
              <a:t>unemployed</a:t>
            </a:r>
            <a:r>
              <a:rPr lang="en-US" sz="2700" dirty="0"/>
              <a:t> have been extremely high.</a:t>
            </a:r>
          </a:p>
          <a:p>
            <a:pPr>
              <a:spcBef>
                <a:spcPts val="0"/>
              </a:spcBef>
              <a:buFont typeface="Arial" panose="020B0604020202020204" pitchFamily="34" charset="0"/>
              <a:buChar char="•"/>
            </a:pPr>
            <a:r>
              <a:rPr lang="en-US" sz="2700" dirty="0"/>
              <a:t>Suicide rates of </a:t>
            </a:r>
            <a:r>
              <a:rPr lang="en-US" sz="2700" dirty="0">
                <a:solidFill>
                  <a:srgbClr val="FF0000"/>
                </a:solidFill>
              </a:rPr>
              <a:t>younger people </a:t>
            </a:r>
            <a:r>
              <a:rPr lang="en-US" sz="2700" dirty="0"/>
              <a:t>have been </a:t>
            </a:r>
            <a:r>
              <a:rPr lang="en-US" sz="2700" u="sng" dirty="0" smtClean="0"/>
              <a:t>increasing</a:t>
            </a:r>
            <a:r>
              <a:rPr lang="en-US" sz="2700" dirty="0" smtClean="0"/>
              <a:t>, while suicide </a:t>
            </a:r>
            <a:r>
              <a:rPr lang="en-US" sz="2700" dirty="0"/>
              <a:t>rates of </a:t>
            </a:r>
            <a:r>
              <a:rPr lang="en-US" sz="2700" dirty="0">
                <a:solidFill>
                  <a:srgbClr val="FF0000"/>
                </a:solidFill>
              </a:rPr>
              <a:t>older </a:t>
            </a:r>
            <a:r>
              <a:rPr lang="en-US" sz="2700" dirty="0" smtClean="0">
                <a:solidFill>
                  <a:srgbClr val="FF0000"/>
                </a:solidFill>
              </a:rPr>
              <a:t>people </a:t>
            </a:r>
            <a:r>
              <a:rPr lang="en-US" sz="2700" dirty="0" smtClean="0"/>
              <a:t>have </a:t>
            </a:r>
            <a:r>
              <a:rPr lang="en-US" sz="2700" dirty="0"/>
              <a:t>been gradually </a:t>
            </a:r>
            <a:r>
              <a:rPr lang="en-US" sz="2700" u="sng" dirty="0"/>
              <a:t>decreasing</a:t>
            </a:r>
            <a:r>
              <a:rPr lang="en-US" sz="2700" dirty="0"/>
              <a:t>.</a:t>
            </a:r>
          </a:p>
        </p:txBody>
      </p:sp>
    </p:spTree>
    <p:extLst>
      <p:ext uri="{BB962C8B-B14F-4D97-AF65-F5344CB8AC3E}">
        <p14:creationId xmlns:p14="http://schemas.microsoft.com/office/powerpoint/2010/main" val="3914112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Suicide in the United States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 y="1524000"/>
            <a:ext cx="7696200" cy="4674841"/>
          </a:xfrm>
          <a:prstGeom prst="rect">
            <a:avLst/>
          </a:prstGeom>
        </p:spPr>
      </p:pic>
    </p:spTree>
    <p:extLst>
      <p:ext uri="{BB962C8B-B14F-4D97-AF65-F5344CB8AC3E}">
        <p14:creationId xmlns:p14="http://schemas.microsoft.com/office/powerpoint/2010/main" val="12299832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304D9B-4511-4E92-BEB0-D32EAFC101A5}"/>
              </a:ext>
            </a:extLst>
          </p:cNvPr>
          <p:cNvSpPr>
            <a:spLocks noGrp="1"/>
          </p:cNvSpPr>
          <p:nvPr>
            <p:ph type="title"/>
          </p:nvPr>
        </p:nvSpPr>
        <p:spPr>
          <a:xfrm>
            <a:off x="457200" y="533400"/>
            <a:ext cx="8229600" cy="1143000"/>
          </a:xfrm>
        </p:spPr>
        <p:txBody>
          <a:bodyPr>
            <a:noAutofit/>
          </a:bodyPr>
          <a:lstStyle/>
          <a:p>
            <a:r>
              <a:rPr lang="en-US" dirty="0"/>
              <a:t>Development of </a:t>
            </a:r>
            <a:r>
              <a:rPr lang="en-US" dirty="0" smtClean="0"/>
              <a:t>Suicide </a:t>
            </a:r>
            <a:r>
              <a:rPr lang="en-US" dirty="0"/>
              <a:t>P</a:t>
            </a:r>
            <a:r>
              <a:rPr lang="en-US" dirty="0" smtClean="0"/>
              <a:t>revention Strategy</a:t>
            </a:r>
            <a:endParaRPr lang="en-US" dirty="0"/>
          </a:p>
        </p:txBody>
      </p:sp>
      <p:graphicFrame>
        <p:nvGraphicFramePr>
          <p:cNvPr id="6" name="コンテンツ プレースホルダー 5">
            <a:extLst>
              <a:ext uri="{FF2B5EF4-FFF2-40B4-BE49-F238E27FC236}">
                <a16:creationId xmlns:a16="http://schemas.microsoft.com/office/drawing/2014/main" id="{EEE53E5E-7B5B-4886-9432-9D1D4B96BB08}"/>
              </a:ext>
            </a:extLst>
          </p:cNvPr>
          <p:cNvGraphicFramePr>
            <a:graphicFrameLocks noGrp="1"/>
          </p:cNvGraphicFramePr>
          <p:nvPr>
            <p:ph idx="1"/>
            <p:extLst>
              <p:ext uri="{D42A27DB-BD31-4B8C-83A1-F6EECF244321}">
                <p14:modId xmlns:p14="http://schemas.microsoft.com/office/powerpoint/2010/main" val="1482256886"/>
              </p:ext>
            </p:extLst>
          </p:nvPr>
        </p:nvGraphicFramePr>
        <p:xfrm>
          <a:off x="457200" y="1905000"/>
          <a:ext cx="8229600" cy="41719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788418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07D860-1A62-4BFA-A0B6-AA085659CC11}"/>
              </a:ext>
            </a:extLst>
          </p:cNvPr>
          <p:cNvSpPr>
            <a:spLocks noGrp="1"/>
          </p:cNvSpPr>
          <p:nvPr>
            <p:ph type="title"/>
          </p:nvPr>
        </p:nvSpPr>
        <p:spPr>
          <a:xfrm>
            <a:off x="443845" y="474842"/>
            <a:ext cx="8229600" cy="1143000"/>
          </a:xfrm>
        </p:spPr>
        <p:txBody>
          <a:bodyPr/>
          <a:lstStyle/>
          <a:p>
            <a:r>
              <a:rPr lang="en-US" dirty="0"/>
              <a:t>Center for Suicide Prevention</a:t>
            </a:r>
          </a:p>
        </p:txBody>
      </p:sp>
      <p:sp>
        <p:nvSpPr>
          <p:cNvPr id="3" name="テキスト プレースホルダー 2">
            <a:extLst>
              <a:ext uri="{FF2B5EF4-FFF2-40B4-BE49-F238E27FC236}">
                <a16:creationId xmlns:a16="http://schemas.microsoft.com/office/drawing/2014/main" id="{D6478FDD-845C-447B-ACBD-4BAAA8FA5172}"/>
              </a:ext>
            </a:extLst>
          </p:cNvPr>
          <p:cNvSpPr>
            <a:spLocks noGrp="1"/>
          </p:cNvSpPr>
          <p:nvPr>
            <p:ph idx="1"/>
          </p:nvPr>
        </p:nvSpPr>
        <p:spPr>
          <a:xfrm>
            <a:off x="443845" y="1430893"/>
            <a:ext cx="8229600" cy="4095571"/>
          </a:xfrm>
        </p:spPr>
        <p:txBody>
          <a:bodyPr/>
          <a:lstStyle/>
          <a:p>
            <a:pPr marL="0" indent="0">
              <a:buNone/>
            </a:pPr>
            <a:r>
              <a:rPr lang="en-US" sz="2200" b="1" dirty="0"/>
              <a:t>Mission</a:t>
            </a:r>
            <a:r>
              <a:rPr lang="en-US" sz="2200" dirty="0"/>
              <a:t>: Support comprehensive suicide prevention activities of the central government from the viewpoint of mental </a:t>
            </a:r>
            <a:r>
              <a:rPr lang="en-US" sz="2200" dirty="0" smtClean="0"/>
              <a:t>health.</a:t>
            </a:r>
            <a:endParaRPr lang="en-US" sz="2200" dirty="0"/>
          </a:p>
          <a:p>
            <a:endParaRPr lang="en-US" dirty="0"/>
          </a:p>
        </p:txBody>
      </p:sp>
      <p:graphicFrame>
        <p:nvGraphicFramePr>
          <p:cNvPr id="7" name="図表 6">
            <a:extLst>
              <a:ext uri="{FF2B5EF4-FFF2-40B4-BE49-F238E27FC236}">
                <a16:creationId xmlns:a16="http://schemas.microsoft.com/office/drawing/2014/main" id="{114D8BEC-AD72-4884-B8BF-C3636C703C01}"/>
              </a:ext>
            </a:extLst>
          </p:cNvPr>
          <p:cNvGraphicFramePr/>
          <p:nvPr>
            <p:extLst>
              <p:ext uri="{D42A27DB-BD31-4B8C-83A1-F6EECF244321}">
                <p14:modId xmlns:p14="http://schemas.microsoft.com/office/powerpoint/2010/main" val="780510504"/>
              </p:ext>
            </p:extLst>
          </p:nvPr>
        </p:nvGraphicFramePr>
        <p:xfrm>
          <a:off x="1371600" y="2286000"/>
          <a:ext cx="6096000" cy="40111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3541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5437ED2-B6B4-4F34-BE66-093C1BD733D4}"/>
              </a:ext>
            </a:extLst>
          </p:cNvPr>
          <p:cNvSpPr>
            <a:spLocks noGrp="1"/>
          </p:cNvSpPr>
          <p:nvPr>
            <p:ph type="title"/>
          </p:nvPr>
        </p:nvSpPr>
        <p:spPr>
          <a:xfrm>
            <a:off x="457200" y="552569"/>
            <a:ext cx="8229600" cy="1143000"/>
          </a:xfrm>
        </p:spPr>
        <p:txBody>
          <a:bodyPr>
            <a:noAutofit/>
          </a:bodyPr>
          <a:lstStyle/>
          <a:p>
            <a:r>
              <a:rPr lang="en-US" dirty="0"/>
              <a:t>Japan Support Center for Suicide Countermeasures (JSSC)</a:t>
            </a:r>
          </a:p>
        </p:txBody>
      </p:sp>
      <p:pic>
        <p:nvPicPr>
          <p:cNvPr id="5" name="図 4">
            <a:extLst>
              <a:ext uri="{FF2B5EF4-FFF2-40B4-BE49-F238E27FC236}">
                <a16:creationId xmlns:a16="http://schemas.microsoft.com/office/drawing/2014/main" id="{97B94EFA-E671-4E4F-8E1E-41D6995CFE9D}"/>
              </a:ext>
            </a:extLst>
          </p:cNvPr>
          <p:cNvPicPr>
            <a:picLocks noChangeAspect="1"/>
          </p:cNvPicPr>
          <p:nvPr/>
        </p:nvPicPr>
        <p:blipFill>
          <a:blip r:embed="rId2"/>
          <a:stretch>
            <a:fillRect/>
          </a:stretch>
        </p:blipFill>
        <p:spPr>
          <a:xfrm>
            <a:off x="2070571" y="1695569"/>
            <a:ext cx="5002857" cy="5162431"/>
          </a:xfrm>
          <a:prstGeom prst="rect">
            <a:avLst/>
          </a:prstGeom>
        </p:spPr>
      </p:pic>
      <p:sp>
        <p:nvSpPr>
          <p:cNvPr id="6" name="テキスト ボックス 5">
            <a:extLst>
              <a:ext uri="{FF2B5EF4-FFF2-40B4-BE49-F238E27FC236}">
                <a16:creationId xmlns:a16="http://schemas.microsoft.com/office/drawing/2014/main" id="{82149794-8656-496C-AED9-1A989289C817}"/>
              </a:ext>
            </a:extLst>
          </p:cNvPr>
          <p:cNvSpPr txBox="1"/>
          <p:nvPr/>
        </p:nvSpPr>
        <p:spPr>
          <a:xfrm>
            <a:off x="6858000" y="6019800"/>
            <a:ext cx="2735035" cy="287130"/>
          </a:xfrm>
          <a:prstGeom prst="rect">
            <a:avLst/>
          </a:prstGeom>
          <a:noFill/>
        </p:spPr>
        <p:txBody>
          <a:bodyPr wrap="square" rtlCol="0">
            <a:spAutoFit/>
          </a:bodyPr>
          <a:lstStyle/>
          <a:p>
            <a:r>
              <a:rPr lang="en-US" sz="1266" dirty="0"/>
              <a:t>https://jssc.ncnp.go.jp/index.php</a:t>
            </a:r>
          </a:p>
        </p:txBody>
      </p:sp>
    </p:spTree>
    <p:extLst>
      <p:ext uri="{BB962C8B-B14F-4D97-AF65-F5344CB8AC3E}">
        <p14:creationId xmlns:p14="http://schemas.microsoft.com/office/powerpoint/2010/main" val="2421885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Countermeasures…"/>
          <p:cNvSpPr txBox="1">
            <a:spLocks noGrp="1"/>
          </p:cNvSpPr>
          <p:nvPr>
            <p:ph type="title"/>
          </p:nvPr>
        </p:nvSpPr>
        <p:spPr>
          <a:xfrm>
            <a:off x="381000" y="2133600"/>
            <a:ext cx="8229600" cy="1143000"/>
          </a:xfrm>
          <a:prstGeom prst="rect">
            <a:avLst/>
          </a:prstGeom>
        </p:spPr>
        <p:txBody>
          <a:bodyPr>
            <a:noAutofit/>
          </a:bodyPr>
          <a:lstStyle/>
          <a:p>
            <a:pPr algn="ctr"/>
            <a:r>
              <a:rPr lang="en-US" dirty="0"/>
              <a:t>How about Workplace Suicide Prevention and </a:t>
            </a:r>
            <a:r>
              <a:rPr dirty="0" smtClean="0"/>
              <a:t>Countermeasures</a:t>
            </a:r>
            <a:r>
              <a:rPr lang="en-US" dirty="0" smtClean="0"/>
              <a:t>?</a:t>
            </a:r>
            <a:endParaRPr dirty="0"/>
          </a:p>
        </p:txBody>
      </p:sp>
      <p:sp>
        <p:nvSpPr>
          <p:cNvPr id="164" name="スライド番号"/>
          <p:cNvSpPr txBox="1">
            <a:spLocks noGrp="1"/>
          </p:cNvSpPr>
          <p:nvPr>
            <p:ph type="sldNum" sz="quarter" idx="4294967295"/>
          </p:nvPr>
        </p:nvSpPr>
        <p:spPr>
          <a:xfrm>
            <a:off x="0" y="6535738"/>
            <a:ext cx="160338" cy="2286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43</a:t>
            </a:fld>
            <a:endParaRPr/>
          </a:p>
        </p:txBody>
      </p:sp>
    </p:spTree>
    <p:extLst>
      <p:ext uri="{BB962C8B-B14F-4D97-AF65-F5344CB8AC3E}">
        <p14:creationId xmlns:p14="http://schemas.microsoft.com/office/powerpoint/2010/main" val="4070128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8" name="正方形/長方形 3"/>
          <p:cNvGrpSpPr/>
          <p:nvPr/>
        </p:nvGrpSpPr>
        <p:grpSpPr>
          <a:xfrm>
            <a:off x="80169" y="138486"/>
            <a:ext cx="10130631" cy="394694"/>
            <a:chOff x="252803" y="-212843"/>
            <a:chExt cx="12030951" cy="561341"/>
          </a:xfrm>
        </p:grpSpPr>
        <p:sp>
          <p:nvSpPr>
            <p:cNvPr id="166" name="四角形"/>
            <p:cNvSpPr/>
            <p:nvPr/>
          </p:nvSpPr>
          <p:spPr>
            <a:xfrm>
              <a:off x="252803" y="-207399"/>
              <a:ext cx="10627312" cy="511383"/>
            </a:xfrm>
            <a:prstGeom prst="rect">
              <a:avLst/>
            </a:prstGeom>
            <a:gradFill flip="none" rotWithShape="1">
              <a:gsLst>
                <a:gs pos="0">
                  <a:srgbClr val="FFAD9C"/>
                </a:gs>
                <a:gs pos="50000">
                  <a:srgbClr val="FFCCC3"/>
                </a:gs>
                <a:gs pos="100000">
                  <a:srgbClr val="FFE6E2"/>
                </a:gs>
              </a:gsLst>
              <a:lin ang="16200000" scaled="0"/>
            </a:gradFill>
            <a:ln w="12700" cap="flat">
              <a:noFill/>
              <a:miter lim="400000"/>
            </a:ln>
            <a:effectLst/>
          </p:spPr>
          <p:txBody>
            <a:bodyPr wrap="square" lIns="32146" tIns="32146" rIns="32146" bIns="32146" numCol="1" anchor="ctr">
              <a:noAutofit/>
            </a:bodyPr>
            <a:lstStyle/>
            <a:p>
              <a:pPr defTabSz="642915">
                <a:defRPr sz="2800">
                  <a:latin typeface="ＭＳ Ｐゴシック"/>
                  <a:ea typeface="ＭＳ Ｐゴシック"/>
                  <a:cs typeface="ＭＳ Ｐゴシック"/>
                  <a:sym typeface="ＭＳ Ｐゴシック"/>
                </a:defRPr>
              </a:pPr>
              <a:endParaRPr sz="1969"/>
            </a:p>
          </p:txBody>
        </p:sp>
        <p:sp>
          <p:nvSpPr>
            <p:cNvPr id="167" name="National Level Countermeasures for Mental Health"/>
            <p:cNvSpPr txBox="1"/>
            <p:nvPr/>
          </p:nvSpPr>
          <p:spPr>
            <a:xfrm>
              <a:off x="307732" y="-212843"/>
              <a:ext cx="11976022" cy="5613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2146" tIns="32146" rIns="32146" bIns="32146" numCol="1" anchor="ctr">
              <a:noAutofit/>
            </a:bodyPr>
            <a:lstStyle>
              <a:lvl1pPr defTabSz="914400">
                <a:defRPr sz="2800">
                  <a:latin typeface="ＭＳ Ｐゴシック"/>
                  <a:ea typeface="ＭＳ Ｐゴシック"/>
                  <a:cs typeface="ＭＳ Ｐゴシック"/>
                  <a:sym typeface="ＭＳ Ｐゴシック"/>
                </a:defRPr>
              </a:lvl1pPr>
            </a:lstStyle>
            <a:p>
              <a:r>
                <a:rPr dirty="0">
                  <a:latin typeface="+mj-lt"/>
                </a:rPr>
                <a:t>National Level Countermeasures for </a:t>
              </a:r>
              <a:r>
                <a:rPr lang="en-US" dirty="0" err="1" smtClean="0">
                  <a:latin typeface="+mj-lt"/>
                </a:rPr>
                <a:t>orkplace</a:t>
              </a:r>
              <a:r>
                <a:rPr lang="en-US" dirty="0" smtClean="0">
                  <a:latin typeface="+mj-lt"/>
                </a:rPr>
                <a:t> </a:t>
              </a:r>
              <a:r>
                <a:rPr dirty="0" smtClean="0">
                  <a:latin typeface="+mj-lt"/>
                </a:rPr>
                <a:t>Mental </a:t>
              </a:r>
              <a:r>
                <a:rPr dirty="0">
                  <a:latin typeface="+mj-lt"/>
                </a:rPr>
                <a:t>Health</a:t>
              </a:r>
            </a:p>
          </p:txBody>
        </p:sp>
      </p:grpSp>
      <p:sp>
        <p:nvSpPr>
          <p:cNvPr id="169" name="角丸四角形 18"/>
          <p:cNvSpPr txBox="1"/>
          <p:nvPr/>
        </p:nvSpPr>
        <p:spPr>
          <a:xfrm>
            <a:off x="84097" y="900846"/>
            <a:ext cx="635953"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2146" rIns="32146" anchor="ctr">
            <a:spAutoFit/>
          </a:bodyPr>
          <a:lstStyle/>
          <a:p>
            <a:pPr defTabSz="642915">
              <a:defRPr sz="2100" b="1">
                <a:latin typeface="メイリオ"/>
                <a:ea typeface="メイリオ"/>
                <a:cs typeface="メイリオ"/>
                <a:sym typeface="メイリオ"/>
              </a:defRPr>
            </a:pPr>
            <a:r>
              <a:rPr sz="1400" dirty="0"/>
              <a:t>Org</a:t>
            </a:r>
          </a:p>
          <a:p>
            <a:pPr defTabSz="642915">
              <a:defRPr sz="2100" b="1">
                <a:latin typeface="メイリオ"/>
                <a:ea typeface="メイリオ"/>
                <a:cs typeface="メイリオ"/>
                <a:sym typeface="メイリオ"/>
              </a:defRPr>
            </a:pPr>
            <a:r>
              <a:rPr sz="1400" dirty="0"/>
              <a:t>Level</a:t>
            </a:r>
          </a:p>
        </p:txBody>
      </p:sp>
      <p:sp>
        <p:nvSpPr>
          <p:cNvPr id="170" name="角丸四角形 20"/>
          <p:cNvSpPr txBox="1"/>
          <p:nvPr/>
        </p:nvSpPr>
        <p:spPr>
          <a:xfrm>
            <a:off x="24419" y="5829386"/>
            <a:ext cx="1096505"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2146" rIns="32146" anchor="ctr">
            <a:spAutoFit/>
          </a:bodyPr>
          <a:lstStyle>
            <a:lvl1pPr defTabSz="914400">
              <a:defRPr sz="2100" b="1">
                <a:latin typeface="メイリオ"/>
                <a:ea typeface="メイリオ"/>
                <a:cs typeface="メイリオ"/>
                <a:sym typeface="メイリオ"/>
              </a:defRPr>
            </a:lvl1pPr>
          </a:lstStyle>
          <a:p>
            <a:r>
              <a:rPr sz="1400" dirty="0"/>
              <a:t>Individual level</a:t>
            </a:r>
          </a:p>
        </p:txBody>
      </p:sp>
      <p:grpSp>
        <p:nvGrpSpPr>
          <p:cNvPr id="173" name="グループ"/>
          <p:cNvGrpSpPr/>
          <p:nvPr/>
        </p:nvGrpSpPr>
        <p:grpSpPr>
          <a:xfrm>
            <a:off x="1205647" y="2609401"/>
            <a:ext cx="2937063" cy="996527"/>
            <a:chOff x="0" y="0"/>
            <a:chExt cx="4177154" cy="1417281"/>
          </a:xfrm>
        </p:grpSpPr>
        <p:sp>
          <p:nvSpPr>
            <p:cNvPr id="171" name="図形"/>
            <p:cNvSpPr/>
            <p:nvPr/>
          </p:nvSpPr>
          <p:spPr>
            <a:xfrm>
              <a:off x="-1" y="-1"/>
              <a:ext cx="4177156" cy="14172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936" y="0"/>
                  </a:lnTo>
                  <a:lnTo>
                    <a:pt x="21600" y="10800"/>
                  </a:lnTo>
                  <a:lnTo>
                    <a:pt x="17936" y="21600"/>
                  </a:lnTo>
                  <a:lnTo>
                    <a:pt x="0" y="21600"/>
                  </a:lnTo>
                  <a:close/>
                </a:path>
              </a:pathLst>
            </a:custGeom>
            <a:noFill/>
            <a:ln w="28575" cap="flat">
              <a:solidFill>
                <a:srgbClr val="000000"/>
              </a:solidFill>
              <a:prstDash val="solid"/>
              <a:round/>
            </a:ln>
            <a:effectLst/>
          </p:spPr>
          <p:txBody>
            <a:bodyPr wrap="square" lIns="32146" tIns="32146" rIns="32146" bIns="32146" numCol="1" anchor="ctr">
              <a:noAutofit/>
            </a:bodyPr>
            <a:lstStyle/>
            <a:p>
              <a:pPr defTabSz="500045">
                <a:lnSpc>
                  <a:spcPct val="90000"/>
                </a:lnSpc>
                <a:spcBef>
                  <a:spcPts val="492"/>
                </a:spcBef>
                <a:defRPr sz="1600" b="1">
                  <a:latin typeface="Calibri"/>
                  <a:ea typeface="Calibri"/>
                  <a:cs typeface="Calibri"/>
                  <a:sym typeface="Calibri"/>
                </a:defRPr>
              </a:pPr>
              <a:endParaRPr sz="1125"/>
            </a:p>
          </p:txBody>
        </p:sp>
        <p:sp>
          <p:nvSpPr>
            <p:cNvPr id="172" name="Mental Health self care…"/>
            <p:cNvSpPr txBox="1"/>
            <p:nvPr/>
          </p:nvSpPr>
          <p:spPr>
            <a:xfrm>
              <a:off x="0" y="378757"/>
              <a:ext cx="3822835" cy="65976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5001" tIns="15001" rIns="15001" bIns="15001" numCol="1" anchor="ctr">
              <a:noAutofit/>
            </a:bodyPr>
            <a:lstStyle/>
            <a:p>
              <a:pPr defTabSz="500045">
                <a:lnSpc>
                  <a:spcPct val="90000"/>
                </a:lnSpc>
                <a:spcBef>
                  <a:spcPts val="422"/>
                </a:spcBef>
                <a:defRPr sz="1800" b="1">
                  <a:latin typeface="Calibri"/>
                  <a:ea typeface="Calibri"/>
                  <a:cs typeface="Calibri"/>
                  <a:sym typeface="Calibri"/>
                </a:defRPr>
              </a:pPr>
              <a:r>
                <a:rPr sz="1687" dirty="0"/>
                <a:t>Mental Health </a:t>
              </a:r>
              <a:r>
                <a:rPr lang="en-US" sz="1687" dirty="0" smtClean="0"/>
                <a:t>S</a:t>
              </a:r>
              <a:r>
                <a:rPr sz="1687" dirty="0" smtClean="0"/>
                <a:t>elf </a:t>
              </a:r>
              <a:r>
                <a:rPr lang="en-US" sz="1687" dirty="0" smtClean="0"/>
                <a:t>C</a:t>
              </a:r>
              <a:r>
                <a:rPr sz="1687" dirty="0" smtClean="0"/>
                <a:t>are</a:t>
              </a:r>
              <a:endParaRPr sz="1687" dirty="0"/>
            </a:p>
            <a:p>
              <a:pPr defTabSz="500045">
                <a:lnSpc>
                  <a:spcPct val="90000"/>
                </a:lnSpc>
                <a:spcBef>
                  <a:spcPts val="422"/>
                </a:spcBef>
                <a:defRPr sz="1800" b="1">
                  <a:latin typeface="Calibri"/>
                  <a:ea typeface="Calibri"/>
                  <a:cs typeface="Calibri"/>
                  <a:sym typeface="Calibri"/>
                </a:defRPr>
              </a:pPr>
              <a:r>
                <a:rPr sz="1687" dirty="0"/>
                <a:t>（</a:t>
              </a:r>
              <a:r>
                <a:rPr lang="en-US" sz="1687" dirty="0"/>
                <a:t>Primary </a:t>
              </a:r>
              <a:r>
                <a:rPr sz="1687" dirty="0"/>
                <a:t>Prevention）</a:t>
              </a:r>
            </a:p>
          </p:txBody>
        </p:sp>
      </p:grpSp>
      <p:grpSp>
        <p:nvGrpSpPr>
          <p:cNvPr id="176" name="グループ"/>
          <p:cNvGrpSpPr/>
          <p:nvPr/>
        </p:nvGrpSpPr>
        <p:grpSpPr>
          <a:xfrm>
            <a:off x="3602801" y="2609401"/>
            <a:ext cx="3089855" cy="996528"/>
            <a:chOff x="0" y="0"/>
            <a:chExt cx="4394459" cy="1417282"/>
          </a:xfrm>
        </p:grpSpPr>
        <p:sp>
          <p:nvSpPr>
            <p:cNvPr id="174" name="シェブロン"/>
            <p:cNvSpPr/>
            <p:nvPr/>
          </p:nvSpPr>
          <p:spPr>
            <a:xfrm>
              <a:off x="0" y="0"/>
              <a:ext cx="4394459" cy="1417282"/>
            </a:xfrm>
            <a:prstGeom prst="chevron">
              <a:avLst>
                <a:gd name="adj" fmla="val 50000"/>
              </a:avLst>
            </a:prstGeom>
            <a:solidFill>
              <a:srgbClr val="FFFFFF"/>
            </a:solidFill>
            <a:ln w="28575" cap="flat">
              <a:solidFill>
                <a:srgbClr val="000000"/>
              </a:solidFill>
              <a:prstDash val="solid"/>
              <a:round/>
            </a:ln>
            <a:effectLst/>
          </p:spPr>
          <p:txBody>
            <a:bodyPr wrap="square" lIns="32146" tIns="32146" rIns="32146" bIns="32146" numCol="1" anchor="ctr">
              <a:noAutofit/>
            </a:bodyPr>
            <a:lstStyle/>
            <a:p>
              <a:pPr defTabSz="500045">
                <a:lnSpc>
                  <a:spcPct val="90000"/>
                </a:lnSpc>
                <a:spcBef>
                  <a:spcPts val="492"/>
                </a:spcBef>
                <a:defRPr sz="1600" b="1">
                  <a:latin typeface="Calibri"/>
                  <a:ea typeface="Calibri"/>
                  <a:cs typeface="Calibri"/>
                  <a:sym typeface="Calibri"/>
                </a:defRPr>
              </a:pPr>
              <a:endParaRPr sz="1125"/>
            </a:p>
          </p:txBody>
        </p:sp>
        <p:sp>
          <p:nvSpPr>
            <p:cNvPr id="175" name="Mental Health Screening…"/>
            <p:cNvSpPr txBox="1"/>
            <p:nvPr/>
          </p:nvSpPr>
          <p:spPr>
            <a:xfrm>
              <a:off x="986910" y="105080"/>
              <a:ext cx="2977178" cy="121360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5001" tIns="15001" rIns="15001" bIns="15001" numCol="1" anchor="ctr">
              <a:noAutofit/>
            </a:bodyPr>
            <a:lstStyle/>
            <a:p>
              <a:pPr defTabSz="500045">
                <a:lnSpc>
                  <a:spcPct val="90000"/>
                </a:lnSpc>
                <a:spcBef>
                  <a:spcPts val="422"/>
                </a:spcBef>
                <a:defRPr sz="1800" b="1">
                  <a:latin typeface="Calibri"/>
                  <a:ea typeface="Calibri"/>
                  <a:cs typeface="Calibri"/>
                  <a:sym typeface="Calibri"/>
                </a:defRPr>
              </a:pPr>
              <a:r>
                <a:rPr sz="1687" dirty="0"/>
                <a:t>Mental Health Screening</a:t>
              </a:r>
            </a:p>
            <a:p>
              <a:pPr defTabSz="500045">
                <a:lnSpc>
                  <a:spcPct val="90000"/>
                </a:lnSpc>
                <a:spcBef>
                  <a:spcPts val="422"/>
                </a:spcBef>
                <a:defRPr sz="1800" b="1">
                  <a:latin typeface="Calibri"/>
                  <a:ea typeface="Calibri"/>
                  <a:cs typeface="Calibri"/>
                  <a:sym typeface="Calibri"/>
                </a:defRPr>
              </a:pPr>
              <a:r>
                <a:rPr sz="1687" dirty="0"/>
                <a:t>（</a:t>
              </a:r>
              <a:r>
                <a:rPr lang="en-US" sz="1687" dirty="0"/>
                <a:t>Secondary </a:t>
              </a:r>
              <a:r>
                <a:rPr sz="1687" dirty="0"/>
                <a:t>Prevention）</a:t>
              </a:r>
            </a:p>
          </p:txBody>
        </p:sp>
      </p:grpSp>
      <p:grpSp>
        <p:nvGrpSpPr>
          <p:cNvPr id="179" name="グループ"/>
          <p:cNvGrpSpPr/>
          <p:nvPr/>
        </p:nvGrpSpPr>
        <p:grpSpPr>
          <a:xfrm>
            <a:off x="6190870" y="2609401"/>
            <a:ext cx="2491317" cy="996528"/>
            <a:chOff x="0" y="0"/>
            <a:chExt cx="3543205" cy="1417282"/>
          </a:xfrm>
        </p:grpSpPr>
        <p:sp>
          <p:nvSpPr>
            <p:cNvPr id="177" name="シェブロン"/>
            <p:cNvSpPr/>
            <p:nvPr/>
          </p:nvSpPr>
          <p:spPr>
            <a:xfrm>
              <a:off x="0" y="0"/>
              <a:ext cx="3543205" cy="1417282"/>
            </a:xfrm>
            <a:prstGeom prst="chevron">
              <a:avLst>
                <a:gd name="adj" fmla="val 50000"/>
              </a:avLst>
            </a:prstGeom>
            <a:solidFill>
              <a:srgbClr val="FFFFFF"/>
            </a:solidFill>
            <a:ln w="28575" cap="flat">
              <a:solidFill>
                <a:srgbClr val="000000"/>
              </a:solidFill>
              <a:prstDash val="solid"/>
              <a:round/>
            </a:ln>
            <a:effectLst/>
          </p:spPr>
          <p:txBody>
            <a:bodyPr wrap="square" lIns="32146" tIns="32146" rIns="32146" bIns="32146" numCol="1" anchor="ctr">
              <a:noAutofit/>
            </a:bodyPr>
            <a:lstStyle/>
            <a:p>
              <a:pPr defTabSz="500045">
                <a:lnSpc>
                  <a:spcPct val="90000"/>
                </a:lnSpc>
                <a:spcBef>
                  <a:spcPts val="492"/>
                </a:spcBef>
                <a:defRPr sz="1600" b="1">
                  <a:latin typeface="Calibri"/>
                  <a:ea typeface="Calibri"/>
                  <a:cs typeface="Calibri"/>
                  <a:sym typeface="Calibri"/>
                </a:defRPr>
              </a:pPr>
              <a:endParaRPr sz="1125"/>
            </a:p>
          </p:txBody>
        </p:sp>
        <p:sp>
          <p:nvSpPr>
            <p:cNvPr id="178" name="Team Care…"/>
            <p:cNvSpPr txBox="1"/>
            <p:nvPr/>
          </p:nvSpPr>
          <p:spPr>
            <a:xfrm>
              <a:off x="744784" y="259610"/>
              <a:ext cx="2600177" cy="84883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5001" tIns="15001" rIns="15001" bIns="15001" numCol="1" anchor="ctr">
              <a:noAutofit/>
            </a:bodyPr>
            <a:lstStyle/>
            <a:p>
              <a:pPr defTabSz="500045">
                <a:lnSpc>
                  <a:spcPct val="90000"/>
                </a:lnSpc>
                <a:spcBef>
                  <a:spcPts val="422"/>
                </a:spcBef>
                <a:defRPr sz="1800" b="1">
                  <a:latin typeface="Calibri"/>
                  <a:ea typeface="Calibri"/>
                  <a:cs typeface="Calibri"/>
                  <a:sym typeface="Calibri"/>
                </a:defRPr>
              </a:pPr>
              <a:r>
                <a:rPr sz="1687" dirty="0"/>
                <a:t>Team Care</a:t>
              </a:r>
            </a:p>
            <a:p>
              <a:pPr defTabSz="500045">
                <a:lnSpc>
                  <a:spcPct val="90000"/>
                </a:lnSpc>
                <a:spcBef>
                  <a:spcPts val="422"/>
                </a:spcBef>
                <a:defRPr sz="1800" b="1">
                  <a:latin typeface="Calibri"/>
                  <a:ea typeface="Calibri"/>
                  <a:cs typeface="Calibri"/>
                  <a:sym typeface="Calibri"/>
                </a:defRPr>
              </a:pPr>
              <a:r>
                <a:rPr sz="1687" dirty="0"/>
                <a:t>（</a:t>
              </a:r>
              <a:r>
                <a:rPr lang="en-US" sz="1687" dirty="0"/>
                <a:t>Tertiary </a:t>
              </a:r>
              <a:r>
                <a:rPr sz="1687" dirty="0"/>
                <a:t>Prevention</a:t>
              </a:r>
              <a:r>
                <a:rPr sz="1266" dirty="0"/>
                <a:t>）</a:t>
              </a:r>
            </a:p>
          </p:txBody>
        </p:sp>
      </p:grpSp>
      <p:grpSp>
        <p:nvGrpSpPr>
          <p:cNvPr id="182" name="角丸四角形 22"/>
          <p:cNvGrpSpPr/>
          <p:nvPr/>
        </p:nvGrpSpPr>
        <p:grpSpPr>
          <a:xfrm>
            <a:off x="3132901" y="669955"/>
            <a:ext cx="3622031" cy="1442465"/>
            <a:chOff x="1178410" y="-411377"/>
            <a:chExt cx="5151331" cy="2051504"/>
          </a:xfrm>
        </p:grpSpPr>
        <p:sp>
          <p:nvSpPr>
            <p:cNvPr id="180" name="角丸四角形"/>
            <p:cNvSpPr/>
            <p:nvPr/>
          </p:nvSpPr>
          <p:spPr>
            <a:xfrm>
              <a:off x="1178410" y="-323486"/>
              <a:ext cx="4959897" cy="1963614"/>
            </a:xfrm>
            <a:prstGeom prst="roundRect">
              <a:avLst>
                <a:gd name="adj" fmla="val 16667"/>
              </a:avLst>
            </a:prstGeom>
            <a:solidFill>
              <a:srgbClr val="F8FBFC"/>
            </a:solidFill>
            <a:ln w="19050" cap="flat">
              <a:solidFill>
                <a:srgbClr val="000000"/>
              </a:solidFill>
              <a:prstDash val="solid"/>
              <a:round/>
            </a:ln>
            <a:effectLst/>
          </p:spPr>
          <p:txBody>
            <a:bodyPr wrap="square" lIns="32146" tIns="32146" rIns="32146" bIns="32146" numCol="1" anchor="ctr">
              <a:noAutofit/>
            </a:bodyPr>
            <a:lstStyle/>
            <a:p>
              <a:pPr defTabSz="642915">
                <a:defRPr sz="2600">
                  <a:latin typeface="メイリオ"/>
                  <a:ea typeface="メイリオ"/>
                  <a:cs typeface="メイリオ"/>
                  <a:sym typeface="メイリオ"/>
                </a:defRPr>
              </a:pPr>
              <a:endParaRPr sz="1828"/>
            </a:p>
          </p:txBody>
        </p:sp>
        <p:sp>
          <p:nvSpPr>
            <p:cNvPr id="181" name="Research and Policy…"/>
            <p:cNvSpPr txBox="1"/>
            <p:nvPr/>
          </p:nvSpPr>
          <p:spPr>
            <a:xfrm>
              <a:off x="1274266" y="-411378"/>
              <a:ext cx="5055476" cy="17697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2146" tIns="32146" rIns="32146" bIns="32146" numCol="1" anchor="ctr">
              <a:noAutofit/>
            </a:bodyPr>
            <a:lstStyle/>
            <a:p>
              <a:pPr marL="214862" indent="-214862" defTabSz="321457">
                <a:lnSpc>
                  <a:spcPct val="117999"/>
                </a:lnSpc>
                <a:buSzPct val="50000"/>
                <a:buBlip>
                  <a:blip r:embed="rId3"/>
                </a:buBlip>
                <a:defRPr sz="2600">
                  <a:latin typeface="+mn-lt"/>
                  <a:ea typeface="+mn-ea"/>
                  <a:cs typeface="+mn-cs"/>
                  <a:sym typeface="ヒラギノ角ゴ ProN W3"/>
                </a:defRPr>
              </a:pPr>
              <a:r>
                <a:rPr sz="1828" dirty="0"/>
                <a:t>Research and Policy </a:t>
              </a:r>
            </a:p>
            <a:p>
              <a:pPr marL="214862" indent="-214862" defTabSz="321457">
                <a:lnSpc>
                  <a:spcPct val="117999"/>
                </a:lnSpc>
                <a:buSzPct val="50000"/>
                <a:buBlip>
                  <a:blip r:embed="rId3"/>
                </a:buBlip>
                <a:defRPr sz="2600">
                  <a:latin typeface="+mn-lt"/>
                  <a:ea typeface="+mn-ea"/>
                  <a:cs typeface="+mn-cs"/>
                  <a:sym typeface="ヒラギノ角ゴ ProN W3"/>
                </a:defRPr>
              </a:pPr>
              <a:r>
                <a:rPr sz="1828" dirty="0"/>
                <a:t>MH </a:t>
              </a:r>
              <a:r>
                <a:rPr lang="en-US" sz="1828" dirty="0" smtClean="0"/>
                <a:t>P</a:t>
              </a:r>
              <a:r>
                <a:rPr sz="1828" dirty="0" smtClean="0"/>
                <a:t>revention </a:t>
              </a:r>
              <a:r>
                <a:rPr sz="1828" dirty="0"/>
                <a:t>Center</a:t>
              </a:r>
            </a:p>
            <a:p>
              <a:pPr marL="214862" indent="-214862" defTabSz="321457">
                <a:lnSpc>
                  <a:spcPct val="117999"/>
                </a:lnSpc>
                <a:buSzPct val="50000"/>
                <a:buBlip>
                  <a:blip r:embed="rId3"/>
                </a:buBlip>
                <a:defRPr sz="2600">
                  <a:latin typeface="+mn-lt"/>
                  <a:ea typeface="+mn-ea"/>
                  <a:cs typeface="+mn-cs"/>
                  <a:sym typeface="ヒラギノ角ゴ ProN W3"/>
                </a:defRPr>
              </a:pPr>
              <a:r>
                <a:rPr lang="en-US" sz="1828" dirty="0"/>
                <a:t>Online Education</a:t>
              </a:r>
              <a:endParaRPr sz="1828" dirty="0"/>
            </a:p>
          </p:txBody>
        </p:sp>
      </p:grpSp>
      <p:sp>
        <p:nvSpPr>
          <p:cNvPr id="183" name="角丸四角形"/>
          <p:cNvSpPr/>
          <p:nvPr/>
        </p:nvSpPr>
        <p:spPr>
          <a:xfrm>
            <a:off x="3714751" y="4119752"/>
            <a:ext cx="2326109" cy="1822062"/>
          </a:xfrm>
          <a:prstGeom prst="roundRect">
            <a:avLst>
              <a:gd name="adj" fmla="val 8305"/>
            </a:avLst>
          </a:prstGeom>
          <a:solidFill>
            <a:srgbClr val="F8FBFC"/>
          </a:solidFill>
          <a:ln w="19050">
            <a:solidFill>
              <a:srgbClr val="000000"/>
            </a:solidFill>
          </a:ln>
        </p:spPr>
        <p:txBody>
          <a:bodyPr lIns="32146" rIns="32146" anchor="ctr"/>
          <a:lstStyle/>
          <a:p>
            <a:pPr marL="321457" indent="-321457" defTabSz="642915">
              <a:defRPr sz="1600">
                <a:latin typeface="メイリオ"/>
                <a:ea typeface="メイリオ"/>
                <a:cs typeface="メイリオ"/>
                <a:sym typeface="メイリオ"/>
              </a:defRPr>
            </a:pPr>
            <a:endParaRPr sz="1125"/>
          </a:p>
        </p:txBody>
      </p:sp>
      <p:sp>
        <p:nvSpPr>
          <p:cNvPr id="184" name="Stress Check System…"/>
          <p:cNvSpPr txBox="1"/>
          <p:nvPr/>
        </p:nvSpPr>
        <p:spPr>
          <a:xfrm>
            <a:off x="3739584" y="4050422"/>
            <a:ext cx="2187243" cy="1520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2146" rIns="32146" anchor="ctr">
            <a:spAutoFit/>
          </a:bodyPr>
          <a:lstStyle/>
          <a:p>
            <a:pPr marL="321457" indent="-516356" defTabSz="642915">
              <a:defRPr sz="2200">
                <a:latin typeface="メイリオ"/>
                <a:ea typeface="メイリオ"/>
                <a:cs typeface="メイリオ"/>
                <a:sym typeface="メイリオ"/>
              </a:defRPr>
            </a:pPr>
            <a:endParaRPr sz="1547" dirty="0"/>
          </a:p>
          <a:p>
            <a:pPr marL="156264" indent="-156264" defTabSz="642915">
              <a:buSzPct val="50000"/>
              <a:buBlip>
                <a:blip r:embed="rId3"/>
              </a:buBlip>
              <a:defRPr sz="2200">
                <a:latin typeface="メイリオ"/>
                <a:ea typeface="メイリオ"/>
                <a:cs typeface="メイリオ"/>
                <a:sym typeface="メイリオ"/>
              </a:defRPr>
            </a:pPr>
            <a:r>
              <a:rPr sz="1547" dirty="0"/>
              <a:t>Stress Check System</a:t>
            </a:r>
          </a:p>
          <a:p>
            <a:pPr marL="156264" indent="-156264" defTabSz="642915">
              <a:buSzPct val="50000"/>
              <a:buBlip>
                <a:blip r:embed="rId3"/>
              </a:buBlip>
              <a:defRPr sz="2200">
                <a:latin typeface="メイリオ"/>
                <a:ea typeface="メイリオ"/>
                <a:cs typeface="メイリオ"/>
                <a:sym typeface="メイリオ"/>
              </a:defRPr>
            </a:pPr>
            <a:r>
              <a:rPr sz="1547" dirty="0"/>
              <a:t>Follow Up interviews</a:t>
            </a:r>
          </a:p>
          <a:p>
            <a:pPr marL="156264" indent="-156264" defTabSz="642915">
              <a:buSzPct val="50000"/>
              <a:buBlip>
                <a:blip r:embed="rId3"/>
              </a:buBlip>
              <a:defRPr sz="2200">
                <a:latin typeface="メイリオ"/>
                <a:ea typeface="メイリオ"/>
                <a:cs typeface="メイリオ"/>
                <a:sym typeface="メイリオ"/>
              </a:defRPr>
            </a:pPr>
            <a:r>
              <a:rPr sz="1547" dirty="0"/>
              <a:t>Legal Requirements</a:t>
            </a:r>
            <a:endParaRPr lang="en-US" sz="1547" dirty="0"/>
          </a:p>
          <a:p>
            <a:pPr marL="156264" indent="-156264" defTabSz="642915">
              <a:buSzPct val="50000"/>
              <a:buBlip>
                <a:blip r:embed="rId3"/>
              </a:buBlip>
              <a:defRPr sz="2200">
                <a:latin typeface="メイリオ"/>
                <a:ea typeface="メイリオ"/>
                <a:cs typeface="メイリオ"/>
                <a:sym typeface="メイリオ"/>
              </a:defRPr>
            </a:pPr>
            <a:r>
              <a:rPr lang="en-US" sz="1547" dirty="0">
                <a:solidFill>
                  <a:srgbClr val="FF0000"/>
                </a:solidFill>
              </a:rPr>
              <a:t>Care by Managers</a:t>
            </a:r>
            <a:endParaRPr sz="1547" dirty="0">
              <a:solidFill>
                <a:srgbClr val="FF0000"/>
              </a:solidFill>
            </a:endParaRPr>
          </a:p>
          <a:p>
            <a:pPr marL="321457" indent="-516356" defTabSz="642915">
              <a:defRPr sz="2200">
                <a:latin typeface="メイリオ"/>
                <a:ea typeface="メイリオ"/>
                <a:cs typeface="メイリオ"/>
                <a:sym typeface="メイリオ"/>
              </a:defRPr>
            </a:pPr>
            <a:r>
              <a:rPr sz="1547" dirty="0"/>
              <a:t>　</a:t>
            </a:r>
          </a:p>
        </p:txBody>
      </p:sp>
      <p:sp>
        <p:nvSpPr>
          <p:cNvPr id="185" name="角丸四角形"/>
          <p:cNvSpPr/>
          <p:nvPr/>
        </p:nvSpPr>
        <p:spPr>
          <a:xfrm>
            <a:off x="6119850" y="4119753"/>
            <a:ext cx="2923668" cy="1822060"/>
          </a:xfrm>
          <a:prstGeom prst="roundRect">
            <a:avLst>
              <a:gd name="adj" fmla="val 10143"/>
            </a:avLst>
          </a:prstGeom>
          <a:solidFill>
            <a:srgbClr val="F8FBFC"/>
          </a:solidFill>
          <a:ln w="19050">
            <a:solidFill>
              <a:srgbClr val="000000"/>
            </a:solidFill>
          </a:ln>
        </p:spPr>
        <p:txBody>
          <a:bodyPr lIns="32146" rIns="32146" anchor="ctr"/>
          <a:lstStyle/>
          <a:p>
            <a:pPr marL="321457" indent="-321457" defTabSz="642915">
              <a:defRPr sz="1900">
                <a:solidFill>
                  <a:srgbClr val="FFFFFF"/>
                </a:solidFill>
                <a:latin typeface="Calibri"/>
                <a:ea typeface="Calibri"/>
                <a:cs typeface="Calibri"/>
                <a:sym typeface="Calibri"/>
              </a:defRPr>
            </a:pPr>
            <a:endParaRPr sz="1336"/>
          </a:p>
        </p:txBody>
      </p:sp>
      <p:sp>
        <p:nvSpPr>
          <p:cNvPr id="186" name="Guide Book how to reintegrate employee from the mental health related leaves.…"/>
          <p:cNvSpPr txBox="1"/>
          <p:nvPr/>
        </p:nvSpPr>
        <p:spPr>
          <a:xfrm>
            <a:off x="6190870" y="4231314"/>
            <a:ext cx="2937062" cy="23980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2146" rIns="32146"/>
          <a:lstStyle/>
          <a:p>
            <a:pPr marL="156264" indent="-156264" defTabSz="642915">
              <a:buSzPct val="50000"/>
              <a:buBlip>
                <a:blip r:embed="rId3"/>
              </a:buBlip>
              <a:defRPr sz="2200">
                <a:latin typeface="メイリオ"/>
                <a:ea typeface="メイリオ"/>
                <a:cs typeface="メイリオ"/>
                <a:sym typeface="メイリオ"/>
              </a:defRPr>
            </a:pPr>
            <a:r>
              <a:rPr sz="1547" dirty="0" smtClean="0"/>
              <a:t>Guide </a:t>
            </a:r>
            <a:r>
              <a:rPr sz="1547" dirty="0"/>
              <a:t>Book how to reintegrate employee from the mental health related leaves.</a:t>
            </a:r>
          </a:p>
          <a:p>
            <a:pPr marL="156264" indent="-156264" defTabSz="642915">
              <a:buSzPct val="50000"/>
              <a:buBlip>
                <a:blip r:embed="rId3"/>
              </a:buBlip>
              <a:defRPr sz="2200">
                <a:latin typeface="メイリオ"/>
                <a:ea typeface="メイリオ"/>
                <a:cs typeface="メイリオ"/>
                <a:sym typeface="メイリオ"/>
              </a:defRPr>
            </a:pPr>
            <a:r>
              <a:rPr sz="1547" dirty="0"/>
              <a:t>Rework session and assistance provide </a:t>
            </a:r>
            <a:r>
              <a:rPr lang="en-US" sz="1547" dirty="0"/>
              <a:t>Vocational </a:t>
            </a:r>
            <a:r>
              <a:rPr sz="1547" dirty="0"/>
              <a:t>centers</a:t>
            </a:r>
            <a:endParaRPr lang="en-US" sz="1547" dirty="0"/>
          </a:p>
          <a:p>
            <a:pPr marL="156264" indent="-156264" defTabSz="642915">
              <a:buSzPct val="50000"/>
              <a:buBlip>
                <a:blip r:embed="rId3"/>
              </a:buBlip>
              <a:defRPr sz="2200">
                <a:latin typeface="メイリオ"/>
                <a:ea typeface="メイリオ"/>
                <a:cs typeface="メイリオ"/>
                <a:sym typeface="メイリオ"/>
              </a:defRPr>
            </a:pPr>
            <a:r>
              <a:rPr lang="en-US" sz="1547" dirty="0"/>
              <a:t>Care by OHR/</a:t>
            </a:r>
            <a:r>
              <a:rPr lang="en-US" sz="1547" dirty="0">
                <a:solidFill>
                  <a:srgbClr val="FF0000"/>
                </a:solidFill>
              </a:rPr>
              <a:t>external EAP</a:t>
            </a:r>
            <a:endParaRPr sz="1547" dirty="0">
              <a:solidFill>
                <a:srgbClr val="FF0000"/>
              </a:solidFill>
            </a:endParaRPr>
          </a:p>
        </p:txBody>
      </p:sp>
      <p:sp>
        <p:nvSpPr>
          <p:cNvPr id="187" name="角丸四角形"/>
          <p:cNvSpPr/>
          <p:nvPr/>
        </p:nvSpPr>
        <p:spPr>
          <a:xfrm>
            <a:off x="761279" y="4119752"/>
            <a:ext cx="2849199" cy="1822061"/>
          </a:xfrm>
          <a:prstGeom prst="roundRect">
            <a:avLst>
              <a:gd name="adj" fmla="val 12487"/>
            </a:avLst>
          </a:prstGeom>
          <a:solidFill>
            <a:srgbClr val="F8FBFC"/>
          </a:solidFill>
          <a:ln w="19050">
            <a:solidFill>
              <a:srgbClr val="000000"/>
            </a:solidFill>
          </a:ln>
        </p:spPr>
        <p:txBody>
          <a:bodyPr lIns="32146" rIns="32146" anchor="ctr"/>
          <a:lstStyle/>
          <a:p>
            <a:pPr marL="321457" indent="-321457" defTabSz="642915">
              <a:defRPr sz="1600">
                <a:latin typeface="メイリオ"/>
                <a:ea typeface="メイリオ"/>
                <a:cs typeface="メイリオ"/>
                <a:sym typeface="メイリオ"/>
              </a:defRPr>
            </a:pPr>
            <a:endParaRPr sz="1125"/>
          </a:p>
        </p:txBody>
      </p:sp>
      <p:sp>
        <p:nvSpPr>
          <p:cNvPr id="188" name="Training, Wellness Promotion…"/>
          <p:cNvSpPr txBox="1"/>
          <p:nvPr/>
        </p:nvSpPr>
        <p:spPr>
          <a:xfrm>
            <a:off x="816571" y="4231314"/>
            <a:ext cx="2793907" cy="1710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2146" rIns="32146" anchor="ctr"/>
          <a:lstStyle/>
          <a:p>
            <a:pPr marL="156264" indent="-156264" defTabSz="642915">
              <a:buSzPct val="50000"/>
              <a:buBlip>
                <a:blip r:embed="rId3"/>
              </a:buBlip>
              <a:defRPr sz="2200">
                <a:latin typeface="メイリオ"/>
                <a:ea typeface="メイリオ"/>
                <a:cs typeface="メイリオ"/>
                <a:sym typeface="メイリオ"/>
              </a:defRPr>
            </a:pPr>
            <a:r>
              <a:rPr sz="1547" dirty="0"/>
              <a:t>Training, Wellness Promotion</a:t>
            </a:r>
          </a:p>
          <a:p>
            <a:pPr marL="156264" indent="-156264" defTabSz="642915">
              <a:buSzPct val="50000"/>
              <a:buBlip>
                <a:blip r:embed="rId3"/>
              </a:buBlip>
              <a:defRPr sz="2200">
                <a:latin typeface="メイリオ"/>
                <a:ea typeface="メイリオ"/>
                <a:cs typeface="メイリオ"/>
                <a:sym typeface="メイリオ"/>
              </a:defRPr>
            </a:pPr>
            <a:r>
              <a:rPr sz="1547" dirty="0"/>
              <a:t>Monitoring Overwork time</a:t>
            </a:r>
          </a:p>
          <a:p>
            <a:pPr marL="156264" indent="-156264" defTabSz="642915">
              <a:buSzPct val="50000"/>
              <a:buBlip>
                <a:blip r:embed="rId3"/>
              </a:buBlip>
              <a:defRPr sz="2200">
                <a:latin typeface="メイリオ"/>
                <a:ea typeface="メイリオ"/>
                <a:cs typeface="メイリオ"/>
                <a:sym typeface="メイリオ"/>
              </a:defRPr>
            </a:pPr>
            <a:r>
              <a:rPr sz="1547" dirty="0"/>
              <a:t>Workplace Bullying Index</a:t>
            </a:r>
            <a:endParaRPr lang="en-US" sz="1547" dirty="0"/>
          </a:p>
          <a:p>
            <a:pPr marL="156264" indent="-156264">
              <a:buSzPct val="50000"/>
              <a:buBlip>
                <a:blip r:embed="rId3"/>
              </a:buBlip>
              <a:defRPr sz="2200">
                <a:latin typeface="メイリオ"/>
                <a:ea typeface="メイリオ"/>
                <a:cs typeface="メイリオ"/>
                <a:sym typeface="メイリオ"/>
              </a:defRPr>
            </a:pPr>
            <a:r>
              <a:rPr lang="en-US" sz="1547" dirty="0"/>
              <a:t> Education to promote self care</a:t>
            </a:r>
            <a:endParaRPr sz="1547" dirty="0"/>
          </a:p>
          <a:p>
            <a:pPr marL="321457" indent="-516356" defTabSz="642915">
              <a:defRPr sz="2200">
                <a:latin typeface="メイリオ"/>
                <a:ea typeface="メイリオ"/>
                <a:cs typeface="メイリオ"/>
                <a:sym typeface="メイリオ"/>
              </a:defRPr>
            </a:pPr>
            <a:endParaRPr sz="1547" dirty="0"/>
          </a:p>
        </p:txBody>
      </p:sp>
      <p:sp>
        <p:nvSpPr>
          <p:cNvPr id="189" name="下矢印 2"/>
          <p:cNvSpPr/>
          <p:nvPr/>
        </p:nvSpPr>
        <p:spPr>
          <a:xfrm rot="10800000">
            <a:off x="4296722" y="2193775"/>
            <a:ext cx="1294389" cy="37946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5400" y="10800"/>
                </a:lnTo>
                <a:lnTo>
                  <a:pt x="5400" y="0"/>
                </a:lnTo>
                <a:lnTo>
                  <a:pt x="16200" y="0"/>
                </a:lnTo>
                <a:lnTo>
                  <a:pt x="16200" y="10800"/>
                </a:lnTo>
                <a:lnTo>
                  <a:pt x="21600" y="10800"/>
                </a:lnTo>
                <a:lnTo>
                  <a:pt x="10800" y="21600"/>
                </a:lnTo>
                <a:close/>
              </a:path>
            </a:pathLst>
          </a:custGeom>
          <a:solidFill>
            <a:schemeClr val="accent2">
              <a:hueOff val="-85259"/>
              <a:satOff val="14347"/>
              <a:lumOff val="22373"/>
            </a:schemeClr>
          </a:solidFill>
          <a:ln w="25400">
            <a:solidFill>
              <a:srgbClr val="88A3A6"/>
            </a:solidFill>
          </a:ln>
        </p:spPr>
        <p:txBody>
          <a:bodyPr lIns="32146" rIns="32146" anchor="ctr"/>
          <a:lstStyle/>
          <a:p>
            <a:pPr defTabSz="642915">
              <a:defRPr sz="1800">
                <a:solidFill>
                  <a:srgbClr val="FFFFFF"/>
                </a:solidFill>
                <a:latin typeface="メイリオ"/>
                <a:ea typeface="メイリオ"/>
                <a:cs typeface="メイリオ"/>
                <a:sym typeface="メイリオ"/>
              </a:defRPr>
            </a:pPr>
            <a:endParaRPr sz="1266"/>
          </a:p>
        </p:txBody>
      </p:sp>
      <p:sp>
        <p:nvSpPr>
          <p:cNvPr id="190" name="右矢印 4"/>
          <p:cNvSpPr/>
          <p:nvPr/>
        </p:nvSpPr>
        <p:spPr>
          <a:xfrm rot="16200000">
            <a:off x="2052049" y="3513981"/>
            <a:ext cx="380544" cy="830997"/>
          </a:xfrm>
          <a:prstGeom prst="rightArrow">
            <a:avLst>
              <a:gd name="adj1" fmla="val 50000"/>
              <a:gd name="adj2" fmla="val 50000"/>
            </a:avLst>
          </a:prstGeom>
          <a:solidFill>
            <a:schemeClr val="accent2">
              <a:hueOff val="-85259"/>
              <a:satOff val="14347"/>
              <a:lumOff val="22373"/>
            </a:schemeClr>
          </a:solidFill>
          <a:ln w="25400">
            <a:solidFill>
              <a:srgbClr val="88A3A6"/>
            </a:solidFill>
          </a:ln>
        </p:spPr>
        <p:txBody>
          <a:bodyPr lIns="32146" rIns="32146" anchor="ctr"/>
          <a:lstStyle/>
          <a:p>
            <a:pPr defTabSz="642915">
              <a:defRPr sz="1800">
                <a:solidFill>
                  <a:srgbClr val="FFFFFF"/>
                </a:solidFill>
                <a:latin typeface="メイリオ"/>
                <a:ea typeface="メイリオ"/>
                <a:cs typeface="メイリオ"/>
                <a:sym typeface="メイリオ"/>
              </a:defRPr>
            </a:pPr>
            <a:endParaRPr sz="1266"/>
          </a:p>
        </p:txBody>
      </p:sp>
      <p:sp>
        <p:nvSpPr>
          <p:cNvPr id="191" name="右矢印 21"/>
          <p:cNvSpPr/>
          <p:nvPr/>
        </p:nvSpPr>
        <p:spPr>
          <a:xfrm rot="16200000">
            <a:off x="4828896" y="3513981"/>
            <a:ext cx="380543" cy="830997"/>
          </a:xfrm>
          <a:prstGeom prst="rightArrow">
            <a:avLst>
              <a:gd name="adj1" fmla="val 50000"/>
              <a:gd name="adj2" fmla="val 50000"/>
            </a:avLst>
          </a:prstGeom>
          <a:solidFill>
            <a:schemeClr val="accent2">
              <a:hueOff val="-85259"/>
              <a:satOff val="14347"/>
              <a:lumOff val="22373"/>
            </a:schemeClr>
          </a:solidFill>
          <a:ln w="25400">
            <a:solidFill>
              <a:srgbClr val="88A3A6"/>
            </a:solidFill>
          </a:ln>
        </p:spPr>
        <p:txBody>
          <a:bodyPr lIns="32146" rIns="32146" anchor="ctr"/>
          <a:lstStyle/>
          <a:p>
            <a:pPr defTabSz="642915">
              <a:defRPr sz="1800">
                <a:solidFill>
                  <a:srgbClr val="FFFFFF"/>
                </a:solidFill>
                <a:latin typeface="メイリオ"/>
                <a:ea typeface="メイリオ"/>
                <a:cs typeface="メイリオ"/>
                <a:sym typeface="メイリオ"/>
              </a:defRPr>
            </a:pPr>
            <a:endParaRPr sz="1266"/>
          </a:p>
        </p:txBody>
      </p:sp>
      <p:sp>
        <p:nvSpPr>
          <p:cNvPr id="192" name="右矢印 28"/>
          <p:cNvSpPr/>
          <p:nvPr/>
        </p:nvSpPr>
        <p:spPr>
          <a:xfrm rot="16200000">
            <a:off x="7243650" y="3513980"/>
            <a:ext cx="380543" cy="830997"/>
          </a:xfrm>
          <a:prstGeom prst="rightArrow">
            <a:avLst>
              <a:gd name="adj1" fmla="val 50000"/>
              <a:gd name="adj2" fmla="val 50000"/>
            </a:avLst>
          </a:prstGeom>
          <a:solidFill>
            <a:schemeClr val="accent2">
              <a:hueOff val="-85259"/>
              <a:satOff val="14347"/>
              <a:lumOff val="22373"/>
            </a:schemeClr>
          </a:solidFill>
          <a:ln w="25400">
            <a:solidFill>
              <a:srgbClr val="88A3A6"/>
            </a:solidFill>
          </a:ln>
        </p:spPr>
        <p:txBody>
          <a:bodyPr lIns="32146" rIns="32146" anchor="ctr"/>
          <a:lstStyle/>
          <a:p>
            <a:pPr defTabSz="642915">
              <a:defRPr sz="1800">
                <a:solidFill>
                  <a:srgbClr val="FFFFFF"/>
                </a:solidFill>
                <a:latin typeface="メイリオ"/>
                <a:ea typeface="メイリオ"/>
                <a:cs typeface="メイリオ"/>
                <a:sym typeface="メイリオ"/>
              </a:defRPr>
            </a:pPr>
            <a:endParaRPr sz="1266"/>
          </a:p>
        </p:txBody>
      </p:sp>
      <p:sp>
        <p:nvSpPr>
          <p:cNvPr id="193" name="スライド番号"/>
          <p:cNvSpPr txBox="1">
            <a:spLocks noGrp="1"/>
          </p:cNvSpPr>
          <p:nvPr>
            <p:ph type="sldNum" sz="quarter" idx="4294967295"/>
          </p:nvPr>
        </p:nvSpPr>
        <p:spPr>
          <a:xfrm>
            <a:off x="0" y="6535738"/>
            <a:ext cx="160338" cy="2286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44</a:t>
            </a:fld>
            <a:endParaRPr/>
          </a:p>
        </p:txBody>
      </p:sp>
      <p:sp>
        <p:nvSpPr>
          <p:cNvPr id="194" name="双方向矢印"/>
          <p:cNvSpPr/>
          <p:nvPr/>
        </p:nvSpPr>
        <p:spPr>
          <a:xfrm rot="16157069">
            <a:off x="-1772550" y="3378496"/>
            <a:ext cx="4408057" cy="560819"/>
          </a:xfrm>
          <a:prstGeom prst="leftRightArrow">
            <a:avLst>
              <a:gd name="adj1" fmla="val 32000"/>
              <a:gd name="adj2" fmla="val 70059"/>
            </a:avLst>
          </a:prstGeom>
          <a:solidFill>
            <a:schemeClr val="accent2">
              <a:hueOff val="-85259"/>
              <a:satOff val="14347"/>
              <a:lumOff val="22373"/>
            </a:schemeClr>
          </a:solidFill>
          <a:ln w="12700">
            <a:miter lim="400000"/>
          </a:ln>
        </p:spPr>
        <p:txBody>
          <a:bodyPr lIns="35719" tIns="35719" rIns="35719" bIns="35719" anchor="ctr"/>
          <a:lstStyle/>
          <a:p>
            <a:pPr>
              <a:defRPr sz="2200">
                <a:solidFill>
                  <a:srgbClr val="FFFFFF"/>
                </a:solidFill>
                <a:latin typeface="+mn-lt"/>
                <a:ea typeface="+mn-ea"/>
                <a:cs typeface="+mn-cs"/>
                <a:sym typeface="ヒラギノ角ゴ ProN W3"/>
              </a:defRPr>
            </a:pPr>
            <a:endParaRPr sz="1547"/>
          </a:p>
        </p:txBody>
      </p:sp>
    </p:spTree>
    <p:extLst>
      <p:ext uri="{BB962C8B-B14F-4D97-AF65-F5344CB8AC3E}">
        <p14:creationId xmlns:p14="http://schemas.microsoft.com/office/powerpoint/2010/main" val="4036994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B4C9D4-EFF1-4DB1-8E09-9F58CAED070D}"/>
              </a:ext>
            </a:extLst>
          </p:cNvPr>
          <p:cNvSpPr>
            <a:spLocks noGrp="1"/>
          </p:cNvSpPr>
          <p:nvPr>
            <p:ph type="title"/>
          </p:nvPr>
        </p:nvSpPr>
        <p:spPr>
          <a:xfrm>
            <a:off x="-69130" y="479340"/>
            <a:ext cx="9289330" cy="1143000"/>
          </a:xfrm>
        </p:spPr>
        <p:txBody>
          <a:bodyPr>
            <a:noAutofit/>
          </a:bodyPr>
          <a:lstStyle/>
          <a:p>
            <a:r>
              <a:rPr lang="en-US" sz="3200" dirty="0"/>
              <a:t>Workplace Suicide Prevention and Countermeasures– A </a:t>
            </a:r>
            <a:r>
              <a:rPr lang="en-US" sz="3200" dirty="0" smtClean="0"/>
              <a:t>Manual </a:t>
            </a:r>
            <a:r>
              <a:rPr lang="en-US" sz="3200" dirty="0"/>
              <a:t>for </a:t>
            </a:r>
            <a:r>
              <a:rPr lang="en-US" sz="3200" dirty="0" smtClean="0"/>
              <a:t>Prevention </a:t>
            </a:r>
            <a:r>
              <a:rPr lang="en-US" sz="3200" dirty="0"/>
              <a:t>of </a:t>
            </a:r>
            <a:r>
              <a:rPr lang="en-US" sz="3200" dirty="0" smtClean="0"/>
              <a:t>Workers</a:t>
            </a:r>
            <a:r>
              <a:rPr lang="en-US" sz="3200" dirty="0"/>
              <a:t>’ </a:t>
            </a:r>
            <a:r>
              <a:rPr lang="en-US" sz="3200" dirty="0" smtClean="0"/>
              <a:t>Suicide </a:t>
            </a:r>
            <a:r>
              <a:rPr lang="en-US" sz="3200" dirty="0"/>
              <a:t>-  (MHLW) </a:t>
            </a:r>
          </a:p>
        </p:txBody>
      </p:sp>
      <p:pic>
        <p:nvPicPr>
          <p:cNvPr id="5" name="図 4">
            <a:extLst>
              <a:ext uri="{FF2B5EF4-FFF2-40B4-BE49-F238E27FC236}">
                <a16:creationId xmlns:a16="http://schemas.microsoft.com/office/drawing/2014/main" id="{4C9DC953-293E-4200-9EB4-6F25103CCFA4}"/>
              </a:ext>
            </a:extLst>
          </p:cNvPr>
          <p:cNvPicPr>
            <a:picLocks noChangeAspect="1"/>
          </p:cNvPicPr>
          <p:nvPr/>
        </p:nvPicPr>
        <p:blipFill>
          <a:blip r:embed="rId3"/>
          <a:stretch>
            <a:fillRect/>
          </a:stretch>
        </p:blipFill>
        <p:spPr>
          <a:xfrm>
            <a:off x="525894" y="2019226"/>
            <a:ext cx="2870448" cy="4110403"/>
          </a:xfrm>
          <a:prstGeom prst="rect">
            <a:avLst/>
          </a:prstGeom>
        </p:spPr>
      </p:pic>
      <p:pic>
        <p:nvPicPr>
          <p:cNvPr id="6" name="図 5">
            <a:extLst>
              <a:ext uri="{FF2B5EF4-FFF2-40B4-BE49-F238E27FC236}">
                <a16:creationId xmlns:a16="http://schemas.microsoft.com/office/drawing/2014/main" id="{4905E888-ED85-4F2C-9A69-C2168013B4A7}"/>
              </a:ext>
            </a:extLst>
          </p:cNvPr>
          <p:cNvPicPr>
            <a:picLocks noChangeAspect="1"/>
          </p:cNvPicPr>
          <p:nvPr/>
        </p:nvPicPr>
        <p:blipFill>
          <a:blip r:embed="rId4"/>
          <a:stretch>
            <a:fillRect/>
          </a:stretch>
        </p:blipFill>
        <p:spPr>
          <a:xfrm>
            <a:off x="3347093" y="1690689"/>
            <a:ext cx="5521873" cy="2592212"/>
          </a:xfrm>
          <a:prstGeom prst="rect">
            <a:avLst/>
          </a:prstGeom>
        </p:spPr>
      </p:pic>
      <p:sp>
        <p:nvSpPr>
          <p:cNvPr id="7" name="矢印: 右 6">
            <a:extLst>
              <a:ext uri="{FF2B5EF4-FFF2-40B4-BE49-F238E27FC236}">
                <a16:creationId xmlns:a16="http://schemas.microsoft.com/office/drawing/2014/main" id="{CD425AEB-C483-4F81-ADFC-F63BAF9DE1E6}"/>
              </a:ext>
            </a:extLst>
          </p:cNvPr>
          <p:cNvSpPr/>
          <p:nvPr/>
        </p:nvSpPr>
        <p:spPr>
          <a:xfrm rot="19050742">
            <a:off x="4208688" y="4010556"/>
            <a:ext cx="798061" cy="5306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6"/>
          </a:p>
        </p:txBody>
      </p:sp>
      <p:sp>
        <p:nvSpPr>
          <p:cNvPr id="8" name="テキスト ボックス 7">
            <a:extLst>
              <a:ext uri="{FF2B5EF4-FFF2-40B4-BE49-F238E27FC236}">
                <a16:creationId xmlns:a16="http://schemas.microsoft.com/office/drawing/2014/main" id="{674E8BD2-4E19-465D-964D-44BC58612EAC}"/>
              </a:ext>
            </a:extLst>
          </p:cNvPr>
          <p:cNvSpPr txBox="1"/>
          <p:nvPr/>
        </p:nvSpPr>
        <p:spPr>
          <a:xfrm>
            <a:off x="3867830" y="4643438"/>
            <a:ext cx="5276170" cy="1131079"/>
          </a:xfrm>
          <a:prstGeom prst="rect">
            <a:avLst/>
          </a:prstGeom>
          <a:noFill/>
        </p:spPr>
        <p:txBody>
          <a:bodyPr wrap="square" rtlCol="0">
            <a:spAutoFit/>
          </a:bodyPr>
          <a:lstStyle/>
          <a:p>
            <a:r>
              <a:rPr lang="en-US" sz="2250" dirty="0"/>
              <a:t>P37</a:t>
            </a:r>
          </a:p>
          <a:p>
            <a:r>
              <a:rPr lang="en-US" sz="2250" dirty="0"/>
              <a:t>“Consortium EAP” </a:t>
            </a:r>
          </a:p>
          <a:p>
            <a:r>
              <a:rPr lang="en-US" sz="2250" dirty="0"/>
              <a:t>(Solution for small to mid size corporation)</a:t>
            </a:r>
          </a:p>
        </p:txBody>
      </p:sp>
      <p:sp>
        <p:nvSpPr>
          <p:cNvPr id="3" name="楕円 2">
            <a:extLst>
              <a:ext uri="{FF2B5EF4-FFF2-40B4-BE49-F238E27FC236}">
                <a16:creationId xmlns:a16="http://schemas.microsoft.com/office/drawing/2014/main" id="{56C67712-6981-4888-93F9-098C358F5898}"/>
              </a:ext>
            </a:extLst>
          </p:cNvPr>
          <p:cNvSpPr/>
          <p:nvPr/>
        </p:nvSpPr>
        <p:spPr>
          <a:xfrm>
            <a:off x="4647776" y="3231342"/>
            <a:ext cx="989919" cy="70417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6"/>
          </a:p>
        </p:txBody>
      </p:sp>
    </p:spTree>
    <p:extLst>
      <p:ext uri="{BB962C8B-B14F-4D97-AF65-F5344CB8AC3E}">
        <p14:creationId xmlns:p14="http://schemas.microsoft.com/office/powerpoint/2010/main" val="32882266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4C9307-881D-4CA9-A06B-72EFA0D098AD}"/>
              </a:ext>
            </a:extLst>
          </p:cNvPr>
          <p:cNvSpPr>
            <a:spLocks noGrp="1"/>
          </p:cNvSpPr>
          <p:nvPr>
            <p:ph type="title"/>
          </p:nvPr>
        </p:nvSpPr>
        <p:spPr>
          <a:xfrm>
            <a:off x="457200" y="528985"/>
            <a:ext cx="8229600" cy="1143000"/>
          </a:xfrm>
        </p:spPr>
        <p:txBody>
          <a:bodyPr/>
          <a:lstStyle/>
          <a:p>
            <a:pPr algn="ctr"/>
            <a:r>
              <a:rPr lang="en-US" dirty="0"/>
              <a:t>Work Style Reform Act</a:t>
            </a:r>
            <a:br>
              <a:rPr lang="en-US" dirty="0"/>
            </a:br>
            <a:r>
              <a:rPr lang="en-US" sz="2250" dirty="0"/>
              <a:t>(2018)</a:t>
            </a:r>
          </a:p>
        </p:txBody>
      </p:sp>
      <p:sp>
        <p:nvSpPr>
          <p:cNvPr id="3" name="テキスト プレースホルダー 2">
            <a:extLst>
              <a:ext uri="{FF2B5EF4-FFF2-40B4-BE49-F238E27FC236}">
                <a16:creationId xmlns:a16="http://schemas.microsoft.com/office/drawing/2014/main" id="{4B3965ED-CEBC-418B-B26F-2DAAFC99231A}"/>
              </a:ext>
            </a:extLst>
          </p:cNvPr>
          <p:cNvSpPr>
            <a:spLocks noGrp="1"/>
          </p:cNvSpPr>
          <p:nvPr>
            <p:ph idx="1"/>
          </p:nvPr>
        </p:nvSpPr>
        <p:spPr>
          <a:xfrm>
            <a:off x="457200" y="1577351"/>
            <a:ext cx="8229600" cy="4095571"/>
          </a:xfrm>
        </p:spPr>
        <p:txBody>
          <a:bodyPr>
            <a:normAutofit/>
          </a:bodyPr>
          <a:lstStyle/>
          <a:p>
            <a:r>
              <a:rPr lang="en-US" sz="2000" dirty="0" smtClean="0"/>
              <a:t>Trigger: </a:t>
            </a:r>
            <a:r>
              <a:rPr lang="en-US" sz="2000" dirty="0"/>
              <a:t>Suicide of 23 year old, Tokyo University graduate in </a:t>
            </a:r>
            <a:r>
              <a:rPr lang="en-US" sz="2000" dirty="0" smtClean="0"/>
              <a:t>an </a:t>
            </a:r>
            <a:r>
              <a:rPr lang="en-US" sz="2000" dirty="0"/>
              <a:t>Advertisement Agency - Miss Matsuri Takahashi from overwork and workplace bullying / morale harassment (2016.12)</a:t>
            </a:r>
          </a:p>
          <a:p>
            <a:r>
              <a:rPr lang="en-US" sz="2000" dirty="0"/>
              <a:t>Key components of Work Style Reform LAW</a:t>
            </a:r>
          </a:p>
          <a:p>
            <a:pPr marL="342898" lvl="1" indent="0">
              <a:buNone/>
            </a:pPr>
            <a:endParaRPr lang="en-US" sz="2000" dirty="0"/>
          </a:p>
          <a:p>
            <a:endParaRPr lang="en-US" sz="2000" dirty="0"/>
          </a:p>
        </p:txBody>
      </p:sp>
      <p:graphicFrame>
        <p:nvGraphicFramePr>
          <p:cNvPr id="5" name="図表 4">
            <a:extLst>
              <a:ext uri="{FF2B5EF4-FFF2-40B4-BE49-F238E27FC236}">
                <a16:creationId xmlns:a16="http://schemas.microsoft.com/office/drawing/2014/main" id="{61FA163F-0199-4EBF-9FC8-26E4408FBD80}"/>
              </a:ext>
            </a:extLst>
          </p:cNvPr>
          <p:cNvGraphicFramePr/>
          <p:nvPr>
            <p:extLst>
              <p:ext uri="{D42A27DB-BD31-4B8C-83A1-F6EECF244321}">
                <p14:modId xmlns:p14="http://schemas.microsoft.com/office/powerpoint/2010/main" val="3780460391"/>
              </p:ext>
            </p:extLst>
          </p:nvPr>
        </p:nvGraphicFramePr>
        <p:xfrm>
          <a:off x="2286000" y="3048000"/>
          <a:ext cx="5923986" cy="36182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テキスト ボックス 5">
            <a:extLst>
              <a:ext uri="{FF2B5EF4-FFF2-40B4-BE49-F238E27FC236}">
                <a16:creationId xmlns:a16="http://schemas.microsoft.com/office/drawing/2014/main" id="{431E8174-5758-4804-9346-A5BB223204BA}"/>
              </a:ext>
            </a:extLst>
          </p:cNvPr>
          <p:cNvSpPr txBox="1"/>
          <p:nvPr/>
        </p:nvSpPr>
        <p:spPr>
          <a:xfrm>
            <a:off x="6442641" y="2917250"/>
            <a:ext cx="2005752" cy="707886"/>
          </a:xfrm>
          <a:prstGeom prst="rect">
            <a:avLst/>
          </a:prstGeom>
          <a:noFill/>
          <a:ln>
            <a:solidFill>
              <a:srgbClr val="E622AE"/>
            </a:solidFill>
          </a:ln>
        </p:spPr>
        <p:txBody>
          <a:bodyPr wrap="square" rtlCol="0">
            <a:spAutoFit/>
          </a:bodyPr>
          <a:lstStyle/>
          <a:p>
            <a:r>
              <a:rPr lang="en-US" sz="2000" dirty="0"/>
              <a:t>45 hours / month</a:t>
            </a:r>
          </a:p>
          <a:p>
            <a:r>
              <a:rPr lang="en-US" sz="2000" dirty="0"/>
              <a:t>360 hours / year</a:t>
            </a:r>
          </a:p>
        </p:txBody>
      </p:sp>
      <p:sp>
        <p:nvSpPr>
          <p:cNvPr id="7" name="四角形: メモ 6">
            <a:extLst>
              <a:ext uri="{FF2B5EF4-FFF2-40B4-BE49-F238E27FC236}">
                <a16:creationId xmlns:a16="http://schemas.microsoft.com/office/drawing/2014/main" id="{592560D6-9BD4-4864-BEDF-9C2963D2F302}"/>
              </a:ext>
            </a:extLst>
          </p:cNvPr>
          <p:cNvSpPr/>
          <p:nvPr/>
        </p:nvSpPr>
        <p:spPr>
          <a:xfrm>
            <a:off x="381000" y="4309657"/>
            <a:ext cx="1834500" cy="1992334"/>
          </a:xfrm>
          <a:prstGeom prst="foldedCorner">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marL="285750" indent="-285750">
              <a:buFont typeface="Arial" panose="020B0604020202020204" pitchFamily="34" charset="0"/>
              <a:buChar char="•"/>
            </a:pPr>
            <a:r>
              <a:rPr lang="en-US" dirty="0" smtClean="0"/>
              <a:t>Diversity </a:t>
            </a:r>
            <a:r>
              <a:rPr lang="en-US" dirty="0"/>
              <a:t>&amp; Inclusion</a:t>
            </a:r>
          </a:p>
          <a:p>
            <a:pPr marL="285750" indent="-285750">
              <a:buFont typeface="Arial" panose="020B0604020202020204" pitchFamily="34" charset="0"/>
              <a:buChar char="•"/>
            </a:pPr>
            <a:r>
              <a:rPr lang="en-US" dirty="0"/>
              <a:t>Healthy Corporation Accreditation</a:t>
            </a:r>
          </a:p>
          <a:p>
            <a:pPr marL="285750" indent="-285750">
              <a:buFont typeface="Arial" panose="020B0604020202020204" pitchFamily="34" charset="0"/>
              <a:buChar char="•"/>
            </a:pPr>
            <a:r>
              <a:rPr lang="en-US" dirty="0" smtClean="0"/>
              <a:t>Harassment-Free Policy</a:t>
            </a:r>
            <a:endParaRPr lang="en-US" dirty="0"/>
          </a:p>
        </p:txBody>
      </p:sp>
      <p:sp>
        <p:nvSpPr>
          <p:cNvPr id="10" name="矢印: 右 9">
            <a:extLst>
              <a:ext uri="{FF2B5EF4-FFF2-40B4-BE49-F238E27FC236}">
                <a16:creationId xmlns:a16="http://schemas.microsoft.com/office/drawing/2014/main" id="{340F5353-F6C9-4565-ACF1-70F40F978D24}"/>
              </a:ext>
            </a:extLst>
          </p:cNvPr>
          <p:cNvSpPr/>
          <p:nvPr/>
        </p:nvSpPr>
        <p:spPr>
          <a:xfrm>
            <a:off x="2215500" y="5305824"/>
            <a:ext cx="1118521" cy="74833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294" tIns="32147" rIns="64294" bIns="32147" numCol="1" spcCol="0" rtlCol="0" fromWordArt="0" anchor="ctr" anchorCtr="0" forceAA="0" compatLnSpc="1">
            <a:prstTxWarp prst="textNoShape">
              <a:avLst/>
            </a:prstTxWarp>
            <a:noAutofit/>
          </a:bodyPr>
          <a:lstStyle/>
          <a:p>
            <a:pPr algn="ctr"/>
            <a:endParaRPr lang="en-US" sz="1266" b="1">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39233312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MSRA and MR"/>
          <p:cNvSpPr txBox="1">
            <a:spLocks noGrp="1"/>
          </p:cNvSpPr>
          <p:nvPr>
            <p:ph type="title"/>
          </p:nvPr>
        </p:nvSpPr>
        <p:spPr>
          <a:xfrm>
            <a:off x="0" y="621732"/>
            <a:ext cx="9144000" cy="1143000"/>
          </a:xfrm>
          <a:prstGeom prst="rect">
            <a:avLst/>
          </a:prstGeom>
        </p:spPr>
        <p:txBody>
          <a:bodyPr>
            <a:noAutofit/>
          </a:bodyPr>
          <a:lstStyle/>
          <a:p>
            <a:r>
              <a:rPr lang="en-US" sz="3200" dirty="0"/>
              <a:t>Critical Incident Care after Suicide by EAP </a:t>
            </a:r>
            <a:br>
              <a:rPr lang="en-US" sz="3200" dirty="0"/>
            </a:br>
            <a:r>
              <a:rPr lang="en-US" sz="3200" dirty="0"/>
              <a:t> Japanese </a:t>
            </a:r>
            <a:r>
              <a:rPr lang="en-US" sz="3200" dirty="0" smtClean="0"/>
              <a:t>Cultural Adaptation </a:t>
            </a:r>
            <a:r>
              <a:rPr lang="en-US" sz="3200" dirty="0"/>
              <a:t/>
            </a:r>
            <a:br>
              <a:rPr lang="en-US" sz="3200" dirty="0"/>
            </a:br>
            <a:r>
              <a:rPr lang="en-US" sz="3200" dirty="0"/>
              <a:t> </a:t>
            </a:r>
            <a:r>
              <a:rPr sz="3200" dirty="0"/>
              <a:t>M</a:t>
            </a:r>
            <a:r>
              <a:rPr lang="en-US" sz="3200" dirty="0"/>
              <a:t>ulti-Systemic Resiliency Approach</a:t>
            </a:r>
            <a:r>
              <a:rPr sz="3200" dirty="0"/>
              <a:t> </a:t>
            </a:r>
            <a:r>
              <a:rPr lang="en-US" sz="3200" dirty="0"/>
              <a:t>+ Mental Rescue</a:t>
            </a:r>
            <a:endParaRPr sz="3200" dirty="0"/>
          </a:p>
        </p:txBody>
      </p:sp>
      <p:pic>
        <p:nvPicPr>
          <p:cNvPr id="242" name="イメージ" descr="イメージ"/>
          <p:cNvPicPr>
            <a:picLocks noChangeAspect="1"/>
          </p:cNvPicPr>
          <p:nvPr/>
        </p:nvPicPr>
        <p:blipFill>
          <a:blip r:embed="rId2">
            <a:extLst/>
          </a:blip>
          <a:stretch>
            <a:fillRect/>
          </a:stretch>
        </p:blipFill>
        <p:spPr>
          <a:xfrm>
            <a:off x="1043355" y="3190741"/>
            <a:ext cx="1641457" cy="2459720"/>
          </a:xfrm>
          <a:prstGeom prst="rect">
            <a:avLst/>
          </a:prstGeom>
          <a:ln w="12700">
            <a:miter lim="400000"/>
          </a:ln>
        </p:spPr>
      </p:pic>
      <p:pic>
        <p:nvPicPr>
          <p:cNvPr id="243" name="イメージ" descr="イメージ"/>
          <p:cNvPicPr>
            <a:picLocks noChangeAspect="1"/>
          </p:cNvPicPr>
          <p:nvPr/>
        </p:nvPicPr>
        <p:blipFill>
          <a:blip r:embed="rId3">
            <a:extLst/>
          </a:blip>
          <a:stretch>
            <a:fillRect/>
          </a:stretch>
        </p:blipFill>
        <p:spPr>
          <a:xfrm>
            <a:off x="4572000" y="2262441"/>
            <a:ext cx="8570273" cy="1017984"/>
          </a:xfrm>
          <a:prstGeom prst="rect">
            <a:avLst/>
          </a:prstGeom>
          <a:ln w="12700">
            <a:miter lim="400000"/>
          </a:ln>
        </p:spPr>
      </p:pic>
      <p:sp>
        <p:nvSpPr>
          <p:cNvPr id="244" name="Mental Rescue"/>
          <p:cNvSpPr txBox="1"/>
          <p:nvPr/>
        </p:nvSpPr>
        <p:spPr>
          <a:xfrm>
            <a:off x="3691802" y="3645857"/>
            <a:ext cx="4725080" cy="628763"/>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algn="ctr">
              <a:defRPr sz="2300" b="1">
                <a:latin typeface="Times New Roman"/>
                <a:ea typeface="Times New Roman"/>
                <a:cs typeface="Times New Roman"/>
                <a:sym typeface="Times New Roman"/>
              </a:defRPr>
            </a:pPr>
            <a:r>
              <a:rPr lang="en-US" sz="2000" dirty="0" smtClean="0">
                <a:solidFill>
                  <a:srgbClr val="FF0000"/>
                </a:solidFill>
              </a:rPr>
              <a:t>“Mental </a:t>
            </a:r>
            <a:r>
              <a:rPr lang="en-US" sz="2000" dirty="0">
                <a:solidFill>
                  <a:srgbClr val="FF0000"/>
                </a:solidFill>
              </a:rPr>
              <a:t>Rescue” approach</a:t>
            </a:r>
            <a:r>
              <a:rPr sz="2000" dirty="0">
                <a:solidFill>
                  <a:srgbClr val="FF0000"/>
                </a:solidFill>
              </a:rPr>
              <a:t>            </a:t>
            </a:r>
          </a:p>
          <a:p>
            <a:pPr algn="ctr">
              <a:defRPr sz="2300" b="1">
                <a:latin typeface="Times New Roman"/>
                <a:ea typeface="Times New Roman"/>
                <a:cs typeface="Times New Roman"/>
                <a:sym typeface="Times New Roman"/>
              </a:defRPr>
            </a:pPr>
            <a:r>
              <a:rPr sz="1617" dirty="0"/>
              <a:t>                </a:t>
            </a:r>
          </a:p>
        </p:txBody>
      </p:sp>
      <p:sp>
        <p:nvSpPr>
          <p:cNvPr id="245" name="Robert Inveld"/>
          <p:cNvSpPr txBox="1"/>
          <p:nvPr/>
        </p:nvSpPr>
        <p:spPr>
          <a:xfrm>
            <a:off x="183696" y="5691777"/>
            <a:ext cx="3808095" cy="3799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1800"/>
            </a:lvl1pPr>
          </a:lstStyle>
          <a:p>
            <a:r>
              <a:rPr sz="2000" dirty="0"/>
              <a:t>Robert </a:t>
            </a:r>
            <a:r>
              <a:rPr sz="2000" dirty="0" err="1"/>
              <a:t>In</a:t>
            </a:r>
            <a:r>
              <a:rPr lang="en-US" sz="2000" dirty="0" err="1"/>
              <a:t>t</a:t>
            </a:r>
            <a:r>
              <a:rPr sz="2000" dirty="0" err="1"/>
              <a:t>veld</a:t>
            </a:r>
            <a:r>
              <a:rPr lang="en-US" sz="2000" dirty="0"/>
              <a:t> (Nishikawa translate)</a:t>
            </a:r>
            <a:endParaRPr sz="2000" dirty="0"/>
          </a:p>
        </p:txBody>
      </p:sp>
      <p:sp>
        <p:nvSpPr>
          <p:cNvPr id="247" name="Japanese Military"/>
          <p:cNvSpPr txBox="1"/>
          <p:nvPr/>
        </p:nvSpPr>
        <p:spPr>
          <a:xfrm>
            <a:off x="4995815" y="4357864"/>
            <a:ext cx="2117054" cy="418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2000"/>
            </a:lvl1pPr>
          </a:lstStyle>
          <a:p>
            <a:r>
              <a:rPr sz="2250" dirty="0"/>
              <a:t>Japanese Military</a:t>
            </a:r>
          </a:p>
        </p:txBody>
      </p:sp>
      <p:sp>
        <p:nvSpPr>
          <p:cNvPr id="3" name="加算記号 2">
            <a:extLst>
              <a:ext uri="{FF2B5EF4-FFF2-40B4-BE49-F238E27FC236}">
                <a16:creationId xmlns:a16="http://schemas.microsoft.com/office/drawing/2014/main" id="{25DB9B43-B187-4E32-A201-F1C6F4C01003}"/>
              </a:ext>
            </a:extLst>
          </p:cNvPr>
          <p:cNvSpPr/>
          <p:nvPr/>
        </p:nvSpPr>
        <p:spPr>
          <a:xfrm>
            <a:off x="2958377" y="3645413"/>
            <a:ext cx="714375" cy="573912"/>
          </a:xfrm>
          <a:prstGeom prst="mathPlu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6"/>
          </a:p>
        </p:txBody>
      </p:sp>
      <p:sp>
        <p:nvSpPr>
          <p:cNvPr id="4" name="テキスト ボックス 3">
            <a:extLst>
              <a:ext uri="{FF2B5EF4-FFF2-40B4-BE49-F238E27FC236}">
                <a16:creationId xmlns:a16="http://schemas.microsoft.com/office/drawing/2014/main" id="{C34E50DC-F7AD-43E5-A698-8709F70DC683}"/>
              </a:ext>
            </a:extLst>
          </p:cNvPr>
          <p:cNvSpPr txBox="1"/>
          <p:nvPr/>
        </p:nvSpPr>
        <p:spPr>
          <a:xfrm>
            <a:off x="183696" y="2418670"/>
            <a:ext cx="3561670" cy="707886"/>
          </a:xfrm>
          <a:prstGeom prst="rect">
            <a:avLst/>
          </a:prstGeom>
          <a:noFill/>
        </p:spPr>
        <p:txBody>
          <a:bodyPr wrap="square" rtlCol="0">
            <a:spAutoFit/>
          </a:bodyPr>
          <a:lstStyle/>
          <a:p>
            <a:pPr algn="ctr"/>
            <a:r>
              <a:rPr lang="en-US" sz="2000" dirty="0">
                <a:solidFill>
                  <a:srgbClr val="0000FF"/>
                </a:solidFill>
              </a:rPr>
              <a:t>“Multi- Systemic Resiliency” </a:t>
            </a:r>
          </a:p>
          <a:p>
            <a:pPr algn="ctr"/>
            <a:r>
              <a:rPr lang="en-US" sz="2000" dirty="0">
                <a:solidFill>
                  <a:srgbClr val="0000FF"/>
                </a:solidFill>
              </a:rPr>
              <a:t>Approach</a:t>
            </a:r>
          </a:p>
        </p:txBody>
      </p:sp>
      <p:sp>
        <p:nvSpPr>
          <p:cNvPr id="5" name="テキスト ボックス 4">
            <a:extLst>
              <a:ext uri="{FF2B5EF4-FFF2-40B4-BE49-F238E27FC236}">
                <a16:creationId xmlns:a16="http://schemas.microsoft.com/office/drawing/2014/main" id="{0E7AE2E4-D0A0-4234-B7B1-24604773ECC8}"/>
              </a:ext>
            </a:extLst>
          </p:cNvPr>
          <p:cNvSpPr txBox="1"/>
          <p:nvPr/>
        </p:nvSpPr>
        <p:spPr>
          <a:xfrm>
            <a:off x="4562475" y="4776248"/>
            <a:ext cx="3688216" cy="1304460"/>
          </a:xfrm>
          <a:prstGeom prst="rect">
            <a:avLst/>
          </a:prstGeom>
          <a:noFill/>
          <a:ln>
            <a:solidFill>
              <a:schemeClr val="tx1"/>
            </a:solidFill>
          </a:ln>
        </p:spPr>
        <p:txBody>
          <a:bodyPr wrap="square" rtlCol="0">
            <a:spAutoFit/>
          </a:bodyPr>
          <a:lstStyle/>
          <a:p>
            <a:pPr marL="321457" indent="-321457">
              <a:buFont typeface="Arial" panose="020B0604020202020204" pitchFamily="34" charset="0"/>
              <a:buChar char="•"/>
            </a:pPr>
            <a:r>
              <a:rPr lang="en-US" sz="1969" dirty="0"/>
              <a:t>Based on empirical data</a:t>
            </a:r>
          </a:p>
          <a:p>
            <a:pPr marL="321457" indent="-321457">
              <a:buFont typeface="Arial" panose="020B0604020202020204" pitchFamily="34" charset="0"/>
              <a:buChar char="•"/>
            </a:pPr>
            <a:r>
              <a:rPr lang="en-US" sz="1969" dirty="0"/>
              <a:t>Utilized for 200 suicide postvention among Japanese self defense force</a:t>
            </a:r>
          </a:p>
        </p:txBody>
      </p:sp>
      <p:sp>
        <p:nvSpPr>
          <p:cNvPr id="6" name="テキスト ボックス 5">
            <a:extLst>
              <a:ext uri="{FF2B5EF4-FFF2-40B4-BE49-F238E27FC236}">
                <a16:creationId xmlns:a16="http://schemas.microsoft.com/office/drawing/2014/main" id="{6648650E-B0EC-4855-BB44-801AF4768782}"/>
              </a:ext>
            </a:extLst>
          </p:cNvPr>
          <p:cNvSpPr txBox="1"/>
          <p:nvPr/>
        </p:nvSpPr>
        <p:spPr>
          <a:xfrm>
            <a:off x="479216" y="5993340"/>
            <a:ext cx="2769734" cy="351956"/>
          </a:xfrm>
          <a:prstGeom prst="rect">
            <a:avLst/>
          </a:prstGeom>
          <a:noFill/>
          <a:ln>
            <a:solidFill>
              <a:schemeClr val="tx1"/>
            </a:solidFill>
          </a:ln>
        </p:spPr>
        <p:txBody>
          <a:bodyPr wrap="square" rtlCol="0">
            <a:spAutoFit/>
          </a:bodyPr>
          <a:lstStyle/>
          <a:p>
            <a:pPr marL="200911" indent="-200911" algn="ctr">
              <a:buFont typeface="Arial" panose="020B0604020202020204" pitchFamily="34" charset="0"/>
              <a:buChar char="•"/>
            </a:pPr>
            <a:r>
              <a:rPr lang="en-US" sz="1600" dirty="0"/>
              <a:t>EAPA endorsed methods</a:t>
            </a:r>
          </a:p>
        </p:txBody>
      </p:sp>
    </p:spTree>
    <p:extLst>
      <p:ext uri="{BB962C8B-B14F-4D97-AF65-F5344CB8AC3E}">
        <p14:creationId xmlns:p14="http://schemas.microsoft.com/office/powerpoint/2010/main" val="22002148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Multi System Resiliency Approach"/>
          <p:cNvSpPr txBox="1">
            <a:spLocks noGrp="1"/>
          </p:cNvSpPr>
          <p:nvPr>
            <p:ph type="title"/>
          </p:nvPr>
        </p:nvSpPr>
        <p:spPr>
          <a:xfrm>
            <a:off x="457200" y="416362"/>
            <a:ext cx="8229600" cy="1143000"/>
          </a:xfrm>
          <a:prstGeom prst="rect">
            <a:avLst/>
          </a:prstGeom>
        </p:spPr>
        <p:txBody>
          <a:bodyPr>
            <a:normAutofit fontScale="90000"/>
          </a:bodyPr>
          <a:lstStyle>
            <a:lvl1pPr>
              <a:defRPr sz="5100"/>
            </a:lvl1pPr>
          </a:lstStyle>
          <a:p>
            <a:r>
              <a:rPr dirty="0"/>
              <a:t>Multi</a:t>
            </a:r>
            <a:r>
              <a:rPr lang="en-US" dirty="0"/>
              <a:t>-S</a:t>
            </a:r>
            <a:r>
              <a:rPr dirty="0"/>
              <a:t>ystem Resiliency Approach</a:t>
            </a:r>
          </a:p>
        </p:txBody>
      </p:sp>
      <p:grpSp>
        <p:nvGrpSpPr>
          <p:cNvPr id="252" name="図表 1"/>
          <p:cNvGrpSpPr/>
          <p:nvPr/>
        </p:nvGrpSpPr>
        <p:grpSpPr>
          <a:xfrm>
            <a:off x="3912850" y="1923110"/>
            <a:ext cx="3504712" cy="2190445"/>
            <a:chOff x="0" y="0"/>
            <a:chExt cx="4984477" cy="3115298"/>
          </a:xfrm>
        </p:grpSpPr>
        <p:sp>
          <p:nvSpPr>
            <p:cNvPr id="250" name="図形"/>
            <p:cNvSpPr/>
            <p:nvPr/>
          </p:nvSpPr>
          <p:spPr>
            <a:xfrm>
              <a:off x="0" y="-1"/>
              <a:ext cx="4984478" cy="31153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CFD7E7"/>
            </a:solidFill>
            <a:ln w="12700" cap="flat">
              <a:noFill/>
              <a:miter lim="400000"/>
            </a:ln>
            <a:effectLst/>
          </p:spPr>
          <p:txBody>
            <a:bodyPr wrap="square" lIns="32146" tIns="32146" rIns="32146" bIns="32146" numCol="1" anchor="t">
              <a:noAutofit/>
            </a:bodyPr>
            <a:lstStyle/>
            <a:p>
              <a:pPr defTabSz="642915">
                <a:defRPr sz="1800">
                  <a:latin typeface="Calibri"/>
                  <a:ea typeface="Calibri"/>
                  <a:cs typeface="Calibri"/>
                  <a:sym typeface="Calibri"/>
                </a:defRPr>
              </a:pPr>
              <a:endParaRPr sz="1266"/>
            </a:p>
          </p:txBody>
        </p:sp>
        <p:sp>
          <p:nvSpPr>
            <p:cNvPr id="251" name="円形"/>
            <p:cNvSpPr/>
            <p:nvPr/>
          </p:nvSpPr>
          <p:spPr>
            <a:xfrm>
              <a:off x="3803155" y="631781"/>
              <a:ext cx="368851" cy="368852"/>
            </a:xfrm>
            <a:prstGeom prst="ellipse">
              <a:avLst/>
            </a:prstGeom>
            <a:solidFill>
              <a:srgbClr val="4F81BD"/>
            </a:solidFill>
            <a:ln w="25400" cap="flat">
              <a:solidFill>
                <a:srgbClr val="FFFFFF"/>
              </a:solidFill>
              <a:prstDash val="solid"/>
              <a:round/>
            </a:ln>
            <a:effectLst/>
          </p:spPr>
          <p:txBody>
            <a:bodyPr wrap="square" lIns="32146" tIns="32146" rIns="32146" bIns="32146" numCol="1" anchor="t">
              <a:noAutofit/>
            </a:bodyPr>
            <a:lstStyle/>
            <a:p>
              <a:pPr defTabSz="642915">
                <a:defRPr sz="1800">
                  <a:latin typeface="Calibri"/>
                  <a:ea typeface="Calibri"/>
                  <a:cs typeface="Calibri"/>
                  <a:sym typeface="Calibri"/>
                </a:defRPr>
              </a:pPr>
              <a:endParaRPr sz="1266"/>
            </a:p>
          </p:txBody>
        </p:sp>
      </p:grpSp>
      <p:sp>
        <p:nvSpPr>
          <p:cNvPr id="253" name="図形"/>
          <p:cNvSpPr/>
          <p:nvPr/>
        </p:nvSpPr>
        <p:spPr>
          <a:xfrm rot="2604538">
            <a:off x="3990660" y="3200974"/>
            <a:ext cx="2836382" cy="197802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00" y="12000"/>
                  <a:pt x="8025" y="5700"/>
                  <a:pt x="16875" y="2700"/>
                </a:cubicBezTo>
                <a:lnTo>
                  <a:pt x="16662" y="0"/>
                </a:lnTo>
                <a:lnTo>
                  <a:pt x="21600" y="3381"/>
                </a:lnTo>
                <a:lnTo>
                  <a:pt x="17364" y="8923"/>
                </a:lnTo>
                <a:lnTo>
                  <a:pt x="17151" y="6223"/>
                </a:lnTo>
                <a:cubicBezTo>
                  <a:pt x="9317" y="7423"/>
                  <a:pt x="3600" y="12549"/>
                  <a:pt x="0" y="21600"/>
                </a:cubicBezTo>
                <a:close/>
              </a:path>
            </a:pathLst>
          </a:cu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54" name="Work Space"/>
          <p:cNvSpPr txBox="1"/>
          <p:nvPr/>
        </p:nvSpPr>
        <p:spPr>
          <a:xfrm>
            <a:off x="1685100" y="3588587"/>
            <a:ext cx="1463773" cy="4541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6966" tIns="16966" rIns="16966" bIns="16966" anchor="ctr"/>
          <a:lstStyle>
            <a:lvl1pPr defTabSz="844550">
              <a:lnSpc>
                <a:spcPct val="90000"/>
              </a:lnSpc>
              <a:spcBef>
                <a:spcPts val="700"/>
              </a:spcBef>
              <a:defRPr sz="2100" b="1">
                <a:latin typeface="Calibri"/>
                <a:ea typeface="Calibri"/>
                <a:cs typeface="Calibri"/>
                <a:sym typeface="Calibri"/>
              </a:defRPr>
            </a:lvl1pPr>
          </a:lstStyle>
          <a:p>
            <a:r>
              <a:rPr sz="1687" dirty="0"/>
              <a:t>Work Space</a:t>
            </a:r>
          </a:p>
        </p:txBody>
      </p:sp>
      <p:sp>
        <p:nvSpPr>
          <p:cNvPr id="255" name="円形"/>
          <p:cNvSpPr/>
          <p:nvPr/>
        </p:nvSpPr>
        <p:spPr>
          <a:xfrm>
            <a:off x="1701494" y="3475832"/>
            <a:ext cx="81973" cy="81972"/>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56" name="円形"/>
          <p:cNvSpPr/>
          <p:nvPr/>
        </p:nvSpPr>
        <p:spPr>
          <a:xfrm>
            <a:off x="1758874" y="3361070"/>
            <a:ext cx="81973" cy="81973"/>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57" name="円形"/>
          <p:cNvSpPr/>
          <p:nvPr/>
        </p:nvSpPr>
        <p:spPr>
          <a:xfrm>
            <a:off x="1896588" y="3384023"/>
            <a:ext cx="128815" cy="128815"/>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58" name="円形"/>
          <p:cNvSpPr/>
          <p:nvPr/>
        </p:nvSpPr>
        <p:spPr>
          <a:xfrm>
            <a:off x="2011348" y="3257785"/>
            <a:ext cx="81973" cy="81973"/>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59" name="円形"/>
          <p:cNvSpPr/>
          <p:nvPr/>
        </p:nvSpPr>
        <p:spPr>
          <a:xfrm>
            <a:off x="2160537" y="3211881"/>
            <a:ext cx="81973" cy="81973"/>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60" name="円形"/>
          <p:cNvSpPr/>
          <p:nvPr/>
        </p:nvSpPr>
        <p:spPr>
          <a:xfrm>
            <a:off x="2344154" y="3292213"/>
            <a:ext cx="81973" cy="81973"/>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61" name="円形"/>
          <p:cNvSpPr/>
          <p:nvPr/>
        </p:nvSpPr>
        <p:spPr>
          <a:xfrm>
            <a:off x="2458916" y="3349594"/>
            <a:ext cx="128815" cy="128815"/>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62" name="円形"/>
          <p:cNvSpPr/>
          <p:nvPr/>
        </p:nvSpPr>
        <p:spPr>
          <a:xfrm>
            <a:off x="2619582" y="3475832"/>
            <a:ext cx="81973" cy="81972"/>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63" name="円形"/>
          <p:cNvSpPr/>
          <p:nvPr/>
        </p:nvSpPr>
        <p:spPr>
          <a:xfrm>
            <a:off x="2688438" y="3602069"/>
            <a:ext cx="81973" cy="81973"/>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64" name="円形"/>
          <p:cNvSpPr/>
          <p:nvPr/>
        </p:nvSpPr>
        <p:spPr>
          <a:xfrm>
            <a:off x="2091681" y="3361071"/>
            <a:ext cx="210786" cy="210785"/>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65" name="円形"/>
          <p:cNvSpPr/>
          <p:nvPr/>
        </p:nvSpPr>
        <p:spPr>
          <a:xfrm>
            <a:off x="1644114" y="3797162"/>
            <a:ext cx="81972" cy="81973"/>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66" name="円形"/>
          <p:cNvSpPr/>
          <p:nvPr/>
        </p:nvSpPr>
        <p:spPr>
          <a:xfrm>
            <a:off x="1712970" y="3900447"/>
            <a:ext cx="128815" cy="128815"/>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67" name="円形"/>
          <p:cNvSpPr/>
          <p:nvPr/>
        </p:nvSpPr>
        <p:spPr>
          <a:xfrm>
            <a:off x="1885111" y="3992255"/>
            <a:ext cx="187367" cy="187367"/>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68" name="円形"/>
          <p:cNvSpPr/>
          <p:nvPr/>
        </p:nvSpPr>
        <p:spPr>
          <a:xfrm>
            <a:off x="2126109" y="4141445"/>
            <a:ext cx="81973" cy="81972"/>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69" name="円形"/>
          <p:cNvSpPr/>
          <p:nvPr/>
        </p:nvSpPr>
        <p:spPr>
          <a:xfrm>
            <a:off x="2172014" y="3992255"/>
            <a:ext cx="128815" cy="128815"/>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70" name="円形"/>
          <p:cNvSpPr/>
          <p:nvPr/>
        </p:nvSpPr>
        <p:spPr>
          <a:xfrm>
            <a:off x="2286774" y="4152920"/>
            <a:ext cx="81973" cy="81973"/>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71" name="円形"/>
          <p:cNvSpPr/>
          <p:nvPr/>
        </p:nvSpPr>
        <p:spPr>
          <a:xfrm>
            <a:off x="2390060" y="3969303"/>
            <a:ext cx="187366" cy="187367"/>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72" name="円形"/>
          <p:cNvSpPr/>
          <p:nvPr/>
        </p:nvSpPr>
        <p:spPr>
          <a:xfrm>
            <a:off x="2642533" y="3923398"/>
            <a:ext cx="128815" cy="128815"/>
          </a:xfrm>
          <a:prstGeom prst="ellipse">
            <a:avLst/>
          </a:prstGeom>
          <a:solidFill>
            <a:srgbClr val="4F81BD"/>
          </a:solidFill>
          <a:ln w="25400">
            <a:solidFill>
              <a:srgbClr val="FFFFFF"/>
            </a:solidFill>
          </a:ln>
        </p:spPr>
        <p:txBody>
          <a:bodyPr lIns="32146" rIns="32146"/>
          <a:lstStyle/>
          <a:p>
            <a:pPr defTabSz="642915">
              <a:defRPr sz="1800">
                <a:latin typeface="Calibri"/>
                <a:ea typeface="Calibri"/>
                <a:cs typeface="Calibri"/>
                <a:sym typeface="Calibri"/>
              </a:defRPr>
            </a:pPr>
            <a:endParaRPr sz="1266"/>
          </a:p>
        </p:txBody>
      </p:sp>
      <p:sp>
        <p:nvSpPr>
          <p:cNvPr id="273" name="シェブロン"/>
          <p:cNvSpPr/>
          <p:nvPr/>
        </p:nvSpPr>
        <p:spPr>
          <a:xfrm>
            <a:off x="2771346" y="3383831"/>
            <a:ext cx="378306" cy="722228"/>
          </a:xfrm>
          <a:prstGeom prst="chevron">
            <a:avLst>
              <a:gd name="adj" fmla="val 62310"/>
            </a:avLst>
          </a:prstGeom>
          <a:solidFill>
            <a:srgbClr val="FF0000"/>
          </a:solidFill>
          <a:ln w="12700">
            <a:miter lim="400000"/>
          </a:ln>
        </p:spPr>
        <p:txBody>
          <a:bodyPr lIns="32146" rIns="32146"/>
          <a:lstStyle/>
          <a:p>
            <a:pPr defTabSz="642915">
              <a:defRPr sz="1800">
                <a:latin typeface="Calibri"/>
                <a:ea typeface="Calibri"/>
                <a:cs typeface="Calibri"/>
                <a:sym typeface="Calibri"/>
              </a:defRPr>
            </a:pPr>
            <a:endParaRPr sz="1266"/>
          </a:p>
        </p:txBody>
      </p:sp>
      <p:sp>
        <p:nvSpPr>
          <p:cNvPr id="274" name="シェブロン"/>
          <p:cNvSpPr/>
          <p:nvPr/>
        </p:nvSpPr>
        <p:spPr>
          <a:xfrm>
            <a:off x="3080869" y="3383831"/>
            <a:ext cx="378307" cy="722228"/>
          </a:xfrm>
          <a:prstGeom prst="chevron">
            <a:avLst>
              <a:gd name="adj" fmla="val 62310"/>
            </a:avLst>
          </a:prstGeom>
          <a:solidFill>
            <a:srgbClr val="FF0000"/>
          </a:solidFill>
          <a:ln w="12700">
            <a:miter lim="400000"/>
          </a:ln>
        </p:spPr>
        <p:txBody>
          <a:bodyPr lIns="32146" rIns="32146"/>
          <a:lstStyle/>
          <a:p>
            <a:pPr defTabSz="642915">
              <a:defRPr sz="1800">
                <a:latin typeface="Calibri"/>
                <a:ea typeface="Calibri"/>
                <a:cs typeface="Calibri"/>
                <a:sym typeface="Calibri"/>
              </a:defRPr>
            </a:pPr>
            <a:endParaRPr sz="1266"/>
          </a:p>
        </p:txBody>
      </p:sp>
      <p:sp>
        <p:nvSpPr>
          <p:cNvPr id="275" name="楕円"/>
          <p:cNvSpPr/>
          <p:nvPr/>
        </p:nvSpPr>
        <p:spPr>
          <a:xfrm>
            <a:off x="3341403" y="3230942"/>
            <a:ext cx="1012647" cy="1028007"/>
          </a:xfrm>
          <a:prstGeom prst="ellipse">
            <a:avLst/>
          </a:prstGeom>
          <a:solidFill>
            <a:srgbClr val="4F81BD"/>
          </a:solidFill>
          <a:ln w="25400">
            <a:solidFill>
              <a:srgbClr val="FFFFFF"/>
            </a:solidFill>
          </a:ln>
        </p:spPr>
        <p:txBody>
          <a:bodyPr lIns="32146" rIns="32146" anchor="ctr"/>
          <a:lstStyle/>
          <a:p>
            <a:pPr defTabSz="593803">
              <a:lnSpc>
                <a:spcPct val="90000"/>
              </a:lnSpc>
              <a:spcBef>
                <a:spcPts val="492"/>
              </a:spcBef>
              <a:defRPr sz="1900">
                <a:solidFill>
                  <a:srgbClr val="FFFFFF"/>
                </a:solidFill>
                <a:latin typeface="Calibri"/>
                <a:ea typeface="Calibri"/>
                <a:cs typeface="Calibri"/>
                <a:sym typeface="Calibri"/>
              </a:defRPr>
            </a:pPr>
            <a:endParaRPr sz="1336"/>
          </a:p>
        </p:txBody>
      </p:sp>
      <p:sp>
        <p:nvSpPr>
          <p:cNvPr id="276" name="Reactions"/>
          <p:cNvSpPr txBox="1"/>
          <p:nvPr/>
        </p:nvSpPr>
        <p:spPr>
          <a:xfrm>
            <a:off x="3387075" y="3520220"/>
            <a:ext cx="939600" cy="5225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844550">
              <a:lnSpc>
                <a:spcPct val="90000"/>
              </a:lnSpc>
              <a:spcBef>
                <a:spcPts val="700"/>
              </a:spcBef>
              <a:defRPr sz="1700" b="1">
                <a:solidFill>
                  <a:srgbClr val="FFFFFF"/>
                </a:solidFill>
                <a:latin typeface="Calibri"/>
                <a:ea typeface="Calibri"/>
                <a:cs typeface="Calibri"/>
                <a:sym typeface="Calibri"/>
              </a:defRPr>
            </a:lvl1pPr>
          </a:lstStyle>
          <a:p>
            <a:r>
              <a:rPr sz="1687" dirty="0"/>
              <a:t>Reactions</a:t>
            </a:r>
          </a:p>
        </p:txBody>
      </p:sp>
      <p:sp>
        <p:nvSpPr>
          <p:cNvPr id="277" name="テキスト ボックス 4"/>
          <p:cNvSpPr txBox="1"/>
          <p:nvPr/>
        </p:nvSpPr>
        <p:spPr>
          <a:xfrm>
            <a:off x="7214530" y="1656519"/>
            <a:ext cx="1186239" cy="483552"/>
          </a:xfrm>
          <a:prstGeom prst="rect">
            <a:avLst/>
          </a:prstGeom>
          <a:ln w="12700">
            <a:solidFill>
              <a:srgbClr val="0000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2146" rIns="32146"/>
          <a:lstStyle>
            <a:lvl1pPr algn="l" defTabSz="914400">
              <a:defRPr sz="2900">
                <a:latin typeface="Meiryo UI"/>
                <a:ea typeface="Meiryo UI"/>
                <a:cs typeface="Meiryo UI"/>
                <a:sym typeface="Meiryo UI"/>
              </a:defRPr>
            </a:lvl1pPr>
          </a:lstStyle>
          <a:p>
            <a:r>
              <a:rPr sz="2039" dirty="0">
                <a:solidFill>
                  <a:srgbClr val="E622AE"/>
                </a:solidFill>
              </a:rPr>
              <a:t>Thrive</a:t>
            </a:r>
          </a:p>
        </p:txBody>
      </p:sp>
      <p:sp>
        <p:nvSpPr>
          <p:cNvPr id="278" name="テキスト ボックス 5"/>
          <p:cNvSpPr txBox="1"/>
          <p:nvPr/>
        </p:nvSpPr>
        <p:spPr>
          <a:xfrm>
            <a:off x="7158968" y="4459532"/>
            <a:ext cx="1225173" cy="324515"/>
          </a:xfrm>
          <a:prstGeom prst="rect">
            <a:avLst/>
          </a:prstGeom>
          <a:ln w="12700">
            <a:solidFill>
              <a:srgbClr val="00206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2146" rIns="32146"/>
          <a:lstStyle>
            <a:lvl1pPr algn="l" defTabSz="914400">
              <a:defRPr sz="2900">
                <a:latin typeface="Meiryo UI"/>
                <a:ea typeface="Meiryo UI"/>
                <a:cs typeface="Meiryo UI"/>
                <a:sym typeface="Meiryo UI"/>
              </a:defRPr>
            </a:lvl1pPr>
          </a:lstStyle>
          <a:p>
            <a:r>
              <a:rPr sz="2039" dirty="0">
                <a:solidFill>
                  <a:schemeClr val="accent6">
                    <a:lumMod val="75000"/>
                  </a:schemeClr>
                </a:solidFill>
              </a:rPr>
              <a:t>Survive</a:t>
            </a:r>
          </a:p>
        </p:txBody>
      </p:sp>
      <p:sp>
        <p:nvSpPr>
          <p:cNvPr id="279" name="テキスト ボックス 6"/>
          <p:cNvSpPr txBox="1"/>
          <p:nvPr/>
        </p:nvSpPr>
        <p:spPr>
          <a:xfrm>
            <a:off x="2344154" y="2199805"/>
            <a:ext cx="1792550" cy="863702"/>
          </a:xfrm>
          <a:prstGeom prst="rect">
            <a:avLst/>
          </a:prstGeom>
          <a:ln w="12700">
            <a:solidFill>
              <a:srgbClr val="FF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2146" rIns="32146"/>
          <a:lstStyle>
            <a:lvl1pPr algn="l" defTabSz="914400">
              <a:defRPr sz="2000" b="1">
                <a:latin typeface="Meiryo UI"/>
                <a:ea typeface="Meiryo UI"/>
                <a:cs typeface="Meiryo UI"/>
                <a:sym typeface="Meiryo UI"/>
              </a:defRPr>
            </a:lvl1pPr>
          </a:lstStyle>
          <a:p>
            <a:r>
              <a:rPr sz="2400" dirty="0">
                <a:latin typeface="+mn-lt"/>
              </a:rPr>
              <a:t>Crisis Incidents</a:t>
            </a:r>
          </a:p>
        </p:txBody>
      </p:sp>
      <p:pic>
        <p:nvPicPr>
          <p:cNvPr id="281" name="image.png" descr="image.png"/>
          <p:cNvPicPr>
            <a:picLocks noChangeAspect="1"/>
          </p:cNvPicPr>
          <p:nvPr/>
        </p:nvPicPr>
        <p:blipFill>
          <a:blip r:embed="rId3">
            <a:extLst/>
          </a:blip>
          <a:stretch>
            <a:fillRect/>
          </a:stretch>
        </p:blipFill>
        <p:spPr>
          <a:xfrm>
            <a:off x="216280" y="4359113"/>
            <a:ext cx="5243586" cy="2536992"/>
          </a:xfrm>
          <a:prstGeom prst="rect">
            <a:avLst/>
          </a:prstGeom>
          <a:ln w="12700">
            <a:miter lim="400000"/>
          </a:ln>
        </p:spPr>
      </p:pic>
      <p:sp>
        <p:nvSpPr>
          <p:cNvPr id="282" name="Resilience"/>
          <p:cNvSpPr txBox="1"/>
          <p:nvPr/>
        </p:nvSpPr>
        <p:spPr>
          <a:xfrm>
            <a:off x="7160300" y="3252867"/>
            <a:ext cx="1240469" cy="418384"/>
          </a:xfrm>
          <a:prstGeom prst="rect">
            <a:avLst/>
          </a:prstGeom>
          <a:ln w="12700">
            <a:solidFill>
              <a:srgbClr val="0000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r>
              <a:rPr sz="2250" dirty="0">
                <a:solidFill>
                  <a:srgbClr val="7030A0"/>
                </a:solidFill>
              </a:rPr>
              <a:t>Resilience</a:t>
            </a:r>
          </a:p>
        </p:txBody>
      </p:sp>
    </p:spTree>
    <p:extLst>
      <p:ext uri="{BB962C8B-B14F-4D97-AF65-F5344CB8AC3E}">
        <p14:creationId xmlns:p14="http://schemas.microsoft.com/office/powerpoint/2010/main" val="938659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8" name="グループ"/>
          <p:cNvGrpSpPr/>
          <p:nvPr/>
        </p:nvGrpSpPr>
        <p:grpSpPr>
          <a:xfrm>
            <a:off x="1060608" y="1818063"/>
            <a:ext cx="886455" cy="886455"/>
            <a:chOff x="0" y="0"/>
            <a:chExt cx="1260735" cy="1260735"/>
          </a:xfrm>
        </p:grpSpPr>
        <p:sp>
          <p:nvSpPr>
            <p:cNvPr id="286" name="円形"/>
            <p:cNvSpPr/>
            <p:nvPr/>
          </p:nvSpPr>
          <p:spPr>
            <a:xfrm>
              <a:off x="0" y="0"/>
              <a:ext cx="1260736" cy="1260736"/>
            </a:xfrm>
            <a:prstGeom prst="ellipse">
              <a:avLst/>
            </a:prstGeom>
            <a:solidFill>
              <a:srgbClr val="0096FF"/>
            </a:solidFill>
            <a:ln w="25400" cap="flat">
              <a:solidFill>
                <a:srgbClr val="FFFFFF"/>
              </a:solidFill>
              <a:prstDash val="solid"/>
              <a:round/>
            </a:ln>
            <a:effectLst/>
          </p:spPr>
          <p:txBody>
            <a:bodyPr wrap="square" lIns="32146" tIns="32146" rIns="32146" bIns="32146" numCol="1" anchor="ctr">
              <a:noAutofit/>
            </a:bodyPr>
            <a:lstStyle/>
            <a:p>
              <a:pPr defTabSz="562550">
                <a:lnSpc>
                  <a:spcPct val="90000"/>
                </a:lnSpc>
                <a:spcBef>
                  <a:spcPts val="492"/>
                </a:spcBef>
                <a:defRPr sz="1800">
                  <a:solidFill>
                    <a:srgbClr val="FFFFFF"/>
                  </a:solidFill>
                  <a:latin typeface="Meiryo UI"/>
                  <a:ea typeface="Meiryo UI"/>
                  <a:cs typeface="Meiryo UI"/>
                  <a:sym typeface="Meiryo UI"/>
                </a:defRPr>
              </a:pPr>
              <a:endParaRPr sz="1687"/>
            </a:p>
          </p:txBody>
        </p:sp>
        <p:sp>
          <p:nvSpPr>
            <p:cNvPr id="287" name="Org."/>
            <p:cNvSpPr txBox="1"/>
            <p:nvPr/>
          </p:nvSpPr>
          <p:spPr>
            <a:xfrm>
              <a:off x="184630" y="440112"/>
              <a:ext cx="891474" cy="38051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6073" tIns="16073" rIns="16073" bIns="16073" numCol="1" anchor="ctr">
              <a:noAutofit/>
            </a:bodyPr>
            <a:lstStyle>
              <a:lvl1pPr defTabSz="800100">
                <a:lnSpc>
                  <a:spcPct val="90000"/>
                </a:lnSpc>
                <a:spcBef>
                  <a:spcPts val="700"/>
                </a:spcBef>
                <a:defRPr sz="1800">
                  <a:solidFill>
                    <a:srgbClr val="FFFFFF"/>
                  </a:solidFill>
                  <a:latin typeface="Meiryo UI"/>
                  <a:ea typeface="Meiryo UI"/>
                  <a:cs typeface="Meiryo UI"/>
                  <a:sym typeface="Meiryo UI"/>
                </a:defRPr>
              </a:lvl1pPr>
            </a:lstStyle>
            <a:p>
              <a:r>
                <a:rPr sz="1687" dirty="0"/>
                <a:t>Org</a:t>
              </a:r>
            </a:p>
          </p:txBody>
        </p:sp>
      </p:grpSp>
      <p:grpSp>
        <p:nvGrpSpPr>
          <p:cNvPr id="291" name="グループ"/>
          <p:cNvGrpSpPr/>
          <p:nvPr/>
        </p:nvGrpSpPr>
        <p:grpSpPr>
          <a:xfrm>
            <a:off x="3111654" y="2490735"/>
            <a:ext cx="886455" cy="886455"/>
            <a:chOff x="0" y="0"/>
            <a:chExt cx="1260735" cy="1260735"/>
          </a:xfrm>
        </p:grpSpPr>
        <p:sp>
          <p:nvSpPr>
            <p:cNvPr id="289" name="円形"/>
            <p:cNvSpPr/>
            <p:nvPr/>
          </p:nvSpPr>
          <p:spPr>
            <a:xfrm>
              <a:off x="0" y="0"/>
              <a:ext cx="1260736" cy="1260736"/>
            </a:xfrm>
            <a:prstGeom prst="ellipse">
              <a:avLst/>
            </a:prstGeom>
            <a:solidFill>
              <a:srgbClr val="00FA92"/>
            </a:solidFill>
            <a:ln w="25400" cap="flat">
              <a:solidFill>
                <a:srgbClr val="FFFFFF"/>
              </a:solidFill>
              <a:prstDash val="solid"/>
              <a:round/>
            </a:ln>
            <a:effectLst/>
          </p:spPr>
          <p:txBody>
            <a:bodyPr wrap="square" lIns="32146" tIns="32146" rIns="32146" bIns="32146" numCol="1" anchor="ctr">
              <a:noAutofit/>
            </a:bodyPr>
            <a:lstStyle/>
            <a:p>
              <a:pPr defTabSz="562550">
                <a:lnSpc>
                  <a:spcPct val="90000"/>
                </a:lnSpc>
                <a:spcBef>
                  <a:spcPts val="492"/>
                </a:spcBef>
                <a:defRPr sz="1800" b="1">
                  <a:latin typeface="Meiryo UI"/>
                  <a:ea typeface="Meiryo UI"/>
                  <a:cs typeface="Meiryo UI"/>
                  <a:sym typeface="Meiryo UI"/>
                </a:defRPr>
              </a:pPr>
              <a:endParaRPr sz="1687"/>
            </a:p>
          </p:txBody>
        </p:sp>
        <p:sp>
          <p:nvSpPr>
            <p:cNvPr id="290" name="EE"/>
            <p:cNvSpPr txBox="1"/>
            <p:nvPr/>
          </p:nvSpPr>
          <p:spPr>
            <a:xfrm>
              <a:off x="184630" y="440112"/>
              <a:ext cx="891474" cy="38051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6073" tIns="16073" rIns="16073" bIns="16073" numCol="1" anchor="ctr">
              <a:noAutofit/>
            </a:bodyPr>
            <a:lstStyle>
              <a:lvl1pPr defTabSz="800100">
                <a:lnSpc>
                  <a:spcPct val="90000"/>
                </a:lnSpc>
                <a:spcBef>
                  <a:spcPts val="700"/>
                </a:spcBef>
                <a:defRPr sz="1800">
                  <a:latin typeface="Meiryo UI"/>
                  <a:ea typeface="Meiryo UI"/>
                  <a:cs typeface="Meiryo UI"/>
                  <a:sym typeface="Meiryo UI"/>
                </a:defRPr>
              </a:lvl1pPr>
            </a:lstStyle>
            <a:p>
              <a:r>
                <a:rPr sz="1687"/>
                <a:t>EE</a:t>
              </a:r>
            </a:p>
          </p:txBody>
        </p:sp>
      </p:grpSp>
      <p:grpSp>
        <p:nvGrpSpPr>
          <p:cNvPr id="294" name="グループ"/>
          <p:cNvGrpSpPr/>
          <p:nvPr/>
        </p:nvGrpSpPr>
        <p:grpSpPr>
          <a:xfrm>
            <a:off x="288348" y="5087429"/>
            <a:ext cx="1215343" cy="886456"/>
            <a:chOff x="0" y="0"/>
            <a:chExt cx="1260736" cy="1260736"/>
          </a:xfrm>
        </p:grpSpPr>
        <p:sp>
          <p:nvSpPr>
            <p:cNvPr id="292" name="円形"/>
            <p:cNvSpPr/>
            <p:nvPr/>
          </p:nvSpPr>
          <p:spPr>
            <a:xfrm>
              <a:off x="0" y="0"/>
              <a:ext cx="1260736" cy="1260736"/>
            </a:xfrm>
            <a:prstGeom prst="ellipse">
              <a:avLst/>
            </a:prstGeom>
            <a:solidFill>
              <a:srgbClr val="FFFFFF"/>
            </a:solidFill>
            <a:ln w="25400" cap="flat">
              <a:solidFill>
                <a:srgbClr val="000000"/>
              </a:solidFill>
              <a:prstDash val="solid"/>
              <a:round/>
            </a:ln>
            <a:effectLst/>
          </p:spPr>
          <p:txBody>
            <a:bodyPr wrap="square" lIns="32146" tIns="32146" rIns="32146" bIns="32146" numCol="1" anchor="ctr">
              <a:noAutofit/>
            </a:bodyPr>
            <a:lstStyle/>
            <a:p>
              <a:pPr defTabSz="562550">
                <a:lnSpc>
                  <a:spcPct val="90000"/>
                </a:lnSpc>
                <a:spcBef>
                  <a:spcPts val="492"/>
                </a:spcBef>
                <a:defRPr sz="1800">
                  <a:latin typeface="Meiryo UI"/>
                  <a:ea typeface="Meiryo UI"/>
                  <a:cs typeface="Meiryo UI"/>
                  <a:sym typeface="Meiryo UI"/>
                </a:defRPr>
              </a:pPr>
              <a:endParaRPr sz="1266"/>
            </a:p>
          </p:txBody>
        </p:sp>
        <p:sp>
          <p:nvSpPr>
            <p:cNvPr id="293" name="Dr…"/>
            <p:cNvSpPr txBox="1"/>
            <p:nvPr/>
          </p:nvSpPr>
          <p:spPr>
            <a:xfrm>
              <a:off x="184630" y="292963"/>
              <a:ext cx="1024669" cy="67480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6073" tIns="16073" rIns="16073" bIns="16073" numCol="1" anchor="ctr">
              <a:noAutofit/>
            </a:bodyPr>
            <a:lstStyle/>
            <a:p>
              <a:pPr defTabSz="562550">
                <a:lnSpc>
                  <a:spcPct val="90000"/>
                </a:lnSpc>
                <a:spcBef>
                  <a:spcPts val="492"/>
                </a:spcBef>
                <a:defRPr sz="1500">
                  <a:latin typeface="Meiryo UI"/>
                  <a:ea typeface="Meiryo UI"/>
                  <a:cs typeface="Meiryo UI"/>
                  <a:sym typeface="Meiryo UI"/>
                </a:defRPr>
              </a:pPr>
              <a:r>
                <a:rPr sz="1687" dirty="0" smtClean="0"/>
                <a:t>D</a:t>
              </a:r>
              <a:r>
                <a:rPr lang="en-US" sz="1687" dirty="0" smtClean="0"/>
                <a:t>octors</a:t>
              </a:r>
              <a:endParaRPr sz="1687" dirty="0"/>
            </a:p>
            <a:p>
              <a:pPr defTabSz="562550">
                <a:lnSpc>
                  <a:spcPct val="90000"/>
                </a:lnSpc>
                <a:spcBef>
                  <a:spcPts val="492"/>
                </a:spcBef>
                <a:defRPr sz="1500">
                  <a:latin typeface="Meiryo UI"/>
                  <a:ea typeface="Meiryo UI"/>
                  <a:cs typeface="Meiryo UI"/>
                  <a:sym typeface="Meiryo UI"/>
                </a:defRPr>
              </a:pPr>
              <a:r>
                <a:rPr sz="1687" dirty="0" smtClean="0"/>
                <a:t>&amp;</a:t>
              </a:r>
              <a:r>
                <a:rPr lang="en-US" sz="1687" dirty="0" smtClean="0"/>
                <a:t> </a:t>
              </a:r>
              <a:r>
                <a:rPr sz="1687" dirty="0" smtClean="0"/>
                <a:t>Nurses</a:t>
              </a:r>
              <a:endParaRPr sz="1687" dirty="0"/>
            </a:p>
          </p:txBody>
        </p:sp>
      </p:grpSp>
      <p:grpSp>
        <p:nvGrpSpPr>
          <p:cNvPr id="297" name="グループ"/>
          <p:cNvGrpSpPr/>
          <p:nvPr/>
        </p:nvGrpSpPr>
        <p:grpSpPr>
          <a:xfrm>
            <a:off x="-1" y="3773305"/>
            <a:ext cx="1284979" cy="1250725"/>
            <a:chOff x="-1" y="-1"/>
            <a:chExt cx="1509376" cy="1326754"/>
          </a:xfrm>
        </p:grpSpPr>
        <p:sp>
          <p:nvSpPr>
            <p:cNvPr id="295" name="円形"/>
            <p:cNvSpPr/>
            <p:nvPr/>
          </p:nvSpPr>
          <p:spPr>
            <a:xfrm>
              <a:off x="-1" y="-1"/>
              <a:ext cx="1509376" cy="1326754"/>
            </a:xfrm>
            <a:prstGeom prst="ellipse">
              <a:avLst/>
            </a:prstGeom>
            <a:solidFill>
              <a:schemeClr val="accent4">
                <a:hueOff val="-1081314"/>
                <a:satOff val="4338"/>
                <a:lumOff val="-8931"/>
              </a:schemeClr>
            </a:solidFill>
            <a:ln w="25400" cap="flat">
              <a:solidFill>
                <a:srgbClr val="FFFFFF"/>
              </a:solidFill>
              <a:prstDash val="solid"/>
              <a:round/>
            </a:ln>
            <a:effectLst/>
          </p:spPr>
          <p:txBody>
            <a:bodyPr wrap="square" lIns="32146" tIns="32146" rIns="32146" bIns="32146" numCol="1" anchor="ctr">
              <a:noAutofit/>
            </a:bodyPr>
            <a:lstStyle/>
            <a:p>
              <a:pPr defTabSz="562550">
                <a:lnSpc>
                  <a:spcPct val="90000"/>
                </a:lnSpc>
                <a:spcBef>
                  <a:spcPts val="492"/>
                </a:spcBef>
                <a:defRPr sz="1800">
                  <a:solidFill>
                    <a:srgbClr val="FFFFFF"/>
                  </a:solidFill>
                  <a:latin typeface="Meiryo UI"/>
                  <a:ea typeface="Meiryo UI"/>
                  <a:cs typeface="Meiryo UI"/>
                  <a:sym typeface="Meiryo UI"/>
                </a:defRPr>
              </a:pPr>
              <a:endParaRPr sz="1266"/>
            </a:p>
          </p:txBody>
        </p:sp>
        <p:sp>
          <p:nvSpPr>
            <p:cNvPr id="296" name="Responder"/>
            <p:cNvSpPr txBox="1"/>
            <p:nvPr/>
          </p:nvSpPr>
          <p:spPr>
            <a:xfrm>
              <a:off x="139849" y="292963"/>
              <a:ext cx="1233523" cy="79287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6073" tIns="16073" rIns="16073" bIns="16073" numCol="1" anchor="ctr">
              <a:noAutofit/>
            </a:bodyPr>
            <a:lstStyle>
              <a:lvl1pPr defTabSz="800100">
                <a:lnSpc>
                  <a:spcPct val="90000"/>
                </a:lnSpc>
                <a:spcBef>
                  <a:spcPts val="700"/>
                </a:spcBef>
                <a:defRPr sz="1400">
                  <a:latin typeface="Meiryo UI"/>
                  <a:ea typeface="Meiryo UI"/>
                  <a:cs typeface="Meiryo UI"/>
                  <a:sym typeface="Meiryo UI"/>
                </a:defRPr>
              </a:lvl1pPr>
            </a:lstStyle>
            <a:p>
              <a:r>
                <a:rPr dirty="0">
                  <a:solidFill>
                    <a:schemeClr val="bg1"/>
                  </a:solidFill>
                </a:rPr>
                <a:t>Responder</a:t>
              </a:r>
            </a:p>
          </p:txBody>
        </p:sp>
      </p:grpSp>
      <p:grpSp>
        <p:nvGrpSpPr>
          <p:cNvPr id="300" name="グループ"/>
          <p:cNvGrpSpPr/>
          <p:nvPr/>
        </p:nvGrpSpPr>
        <p:grpSpPr>
          <a:xfrm>
            <a:off x="2187972" y="5087429"/>
            <a:ext cx="886455" cy="886455"/>
            <a:chOff x="0" y="0"/>
            <a:chExt cx="1260735" cy="1260735"/>
          </a:xfrm>
        </p:grpSpPr>
        <p:sp>
          <p:nvSpPr>
            <p:cNvPr id="298" name="円形"/>
            <p:cNvSpPr/>
            <p:nvPr/>
          </p:nvSpPr>
          <p:spPr>
            <a:xfrm>
              <a:off x="0" y="0"/>
              <a:ext cx="1260736" cy="1260736"/>
            </a:xfrm>
            <a:prstGeom prst="ellipse">
              <a:avLst/>
            </a:prstGeom>
            <a:solidFill>
              <a:srgbClr val="FFFB00"/>
            </a:solidFill>
            <a:ln w="25400" cap="flat">
              <a:solidFill>
                <a:srgbClr val="FFFFFF"/>
              </a:solidFill>
              <a:prstDash val="solid"/>
              <a:round/>
            </a:ln>
            <a:effectLst/>
          </p:spPr>
          <p:txBody>
            <a:bodyPr wrap="square" lIns="32146" tIns="32146" rIns="32146" bIns="32146" numCol="1" anchor="ctr">
              <a:noAutofit/>
            </a:bodyPr>
            <a:lstStyle/>
            <a:p>
              <a:pPr defTabSz="562550">
                <a:lnSpc>
                  <a:spcPct val="90000"/>
                </a:lnSpc>
                <a:spcBef>
                  <a:spcPts val="492"/>
                </a:spcBef>
                <a:defRPr sz="1800">
                  <a:solidFill>
                    <a:srgbClr val="FFFFFF"/>
                  </a:solidFill>
                  <a:latin typeface="Calibri"/>
                  <a:ea typeface="Calibri"/>
                  <a:cs typeface="Calibri"/>
                  <a:sym typeface="Calibri"/>
                </a:defRPr>
              </a:pPr>
              <a:endParaRPr sz="1266"/>
            </a:p>
          </p:txBody>
        </p:sp>
        <p:sp>
          <p:nvSpPr>
            <p:cNvPr id="299" name="EAP"/>
            <p:cNvSpPr txBox="1"/>
            <p:nvPr/>
          </p:nvSpPr>
          <p:spPr>
            <a:xfrm>
              <a:off x="184630" y="440112"/>
              <a:ext cx="891474" cy="38051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6073" tIns="16073" rIns="16073" bIns="16073" numCol="1" anchor="ctr">
              <a:noAutofit/>
            </a:bodyPr>
            <a:lstStyle>
              <a:lvl1pPr defTabSz="800100">
                <a:lnSpc>
                  <a:spcPct val="90000"/>
                </a:lnSpc>
                <a:spcBef>
                  <a:spcPts val="700"/>
                </a:spcBef>
                <a:defRPr sz="1800">
                  <a:latin typeface="Meiryo UI"/>
                  <a:ea typeface="Meiryo UI"/>
                  <a:cs typeface="Meiryo UI"/>
                  <a:sym typeface="Meiryo UI"/>
                </a:defRPr>
              </a:lvl1pPr>
            </a:lstStyle>
            <a:p>
              <a:r>
                <a:rPr sz="1687" dirty="0"/>
                <a:t>EAP</a:t>
              </a:r>
            </a:p>
          </p:txBody>
        </p:sp>
      </p:grpSp>
      <p:sp>
        <p:nvSpPr>
          <p:cNvPr id="301" name="三角形"/>
          <p:cNvSpPr/>
          <p:nvPr/>
        </p:nvSpPr>
        <p:spPr>
          <a:xfrm>
            <a:off x="4786312" y="2982516"/>
            <a:ext cx="2227644" cy="20415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1"/>
          </a:solidFill>
          <a:ln w="12700">
            <a:miter lim="400000"/>
          </a:ln>
        </p:spPr>
        <p:txBody>
          <a:bodyPr lIns="35719" tIns="35719" rIns="35719" bIns="35719" anchor="ctr"/>
          <a:lstStyle/>
          <a:p>
            <a:pPr>
              <a:defRPr sz="2200">
                <a:solidFill>
                  <a:srgbClr val="FFFFFF"/>
                </a:solidFill>
                <a:latin typeface="+mn-lt"/>
                <a:ea typeface="+mn-ea"/>
                <a:cs typeface="+mn-cs"/>
                <a:sym typeface="ヒラギノ角ゴ ProN W3"/>
              </a:defRPr>
            </a:pPr>
            <a:endParaRPr sz="1547"/>
          </a:p>
        </p:txBody>
      </p:sp>
      <p:sp>
        <p:nvSpPr>
          <p:cNvPr id="302" name="三角形"/>
          <p:cNvSpPr/>
          <p:nvPr/>
        </p:nvSpPr>
        <p:spPr>
          <a:xfrm flipH="1">
            <a:off x="5875735" y="2759919"/>
            <a:ext cx="2227643" cy="22702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0" y="0"/>
                </a:lnTo>
                <a:close/>
              </a:path>
            </a:pathLst>
          </a:custGeom>
          <a:solidFill>
            <a:schemeClr val="accent1">
              <a:alpha val="56544"/>
            </a:schemeClr>
          </a:solidFill>
          <a:ln w="12700">
            <a:miter lim="400000"/>
          </a:ln>
        </p:spPr>
        <p:txBody>
          <a:bodyPr lIns="35719" tIns="35719" rIns="35719" bIns="35719" anchor="ctr"/>
          <a:lstStyle/>
          <a:p>
            <a:pPr>
              <a:defRPr sz="2200">
                <a:solidFill>
                  <a:srgbClr val="FFFFFF"/>
                </a:solidFill>
                <a:latin typeface="+mn-lt"/>
                <a:ea typeface="+mn-ea"/>
                <a:cs typeface="+mn-cs"/>
                <a:sym typeface="ヒラギノ角ゴ ProN W3"/>
              </a:defRPr>
            </a:pPr>
            <a:endParaRPr sz="1547"/>
          </a:p>
        </p:txBody>
      </p:sp>
      <p:sp>
        <p:nvSpPr>
          <p:cNvPr id="303" name="First Shock"/>
          <p:cNvSpPr txBox="1"/>
          <p:nvPr/>
        </p:nvSpPr>
        <p:spPr>
          <a:xfrm>
            <a:off x="4853561" y="4674632"/>
            <a:ext cx="1172693" cy="3751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1900"/>
            </a:lvl1pPr>
          </a:lstStyle>
          <a:p>
            <a:r>
              <a:rPr sz="1969" dirty="0"/>
              <a:t>First Shock</a:t>
            </a:r>
          </a:p>
        </p:txBody>
      </p:sp>
      <p:sp>
        <p:nvSpPr>
          <p:cNvPr id="304" name="Second Shock"/>
          <p:cNvSpPr txBox="1"/>
          <p:nvPr/>
        </p:nvSpPr>
        <p:spPr>
          <a:xfrm>
            <a:off x="6682878" y="4674633"/>
            <a:ext cx="1479059" cy="3751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1900"/>
            </a:lvl1pPr>
          </a:lstStyle>
          <a:p>
            <a:r>
              <a:rPr sz="1969" dirty="0"/>
              <a:t>Second Shock</a:t>
            </a:r>
          </a:p>
        </p:txBody>
      </p:sp>
      <p:sp>
        <p:nvSpPr>
          <p:cNvPr id="305" name="Flight…"/>
          <p:cNvSpPr txBox="1"/>
          <p:nvPr/>
        </p:nvSpPr>
        <p:spPr>
          <a:xfrm>
            <a:off x="4440728" y="3242572"/>
            <a:ext cx="738793" cy="1587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defRPr sz="2100">
                <a:solidFill>
                  <a:srgbClr val="0433FF"/>
                </a:solidFill>
              </a:defRPr>
            </a:pPr>
            <a:r>
              <a:rPr sz="1969" dirty="0"/>
              <a:t>Flight</a:t>
            </a:r>
          </a:p>
          <a:p>
            <a:pPr>
              <a:defRPr sz="2100">
                <a:solidFill>
                  <a:srgbClr val="0433FF"/>
                </a:solidFill>
              </a:defRPr>
            </a:pPr>
            <a:endParaRPr sz="1969" dirty="0"/>
          </a:p>
          <a:p>
            <a:pPr>
              <a:defRPr sz="2100">
                <a:solidFill>
                  <a:srgbClr val="0433FF"/>
                </a:solidFill>
              </a:defRPr>
            </a:pPr>
            <a:r>
              <a:rPr sz="1969" dirty="0"/>
              <a:t>Fight</a:t>
            </a:r>
          </a:p>
          <a:p>
            <a:pPr>
              <a:defRPr sz="2100">
                <a:solidFill>
                  <a:srgbClr val="0433FF"/>
                </a:solidFill>
              </a:defRPr>
            </a:pPr>
            <a:endParaRPr sz="1969" dirty="0"/>
          </a:p>
          <a:p>
            <a:pPr>
              <a:defRPr sz="2100">
                <a:solidFill>
                  <a:srgbClr val="0433FF"/>
                </a:solidFill>
              </a:defRPr>
            </a:pPr>
            <a:r>
              <a:rPr sz="1969" dirty="0"/>
              <a:t>Freeze</a:t>
            </a:r>
          </a:p>
        </p:txBody>
      </p:sp>
      <p:sp>
        <p:nvSpPr>
          <p:cNvPr id="306" name="Self-accusing…"/>
          <p:cNvSpPr txBox="1"/>
          <p:nvPr/>
        </p:nvSpPr>
        <p:spPr>
          <a:xfrm>
            <a:off x="5636329" y="3209627"/>
            <a:ext cx="1401026" cy="1587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defRPr sz="2000">
                <a:solidFill>
                  <a:srgbClr val="FF2600"/>
                </a:solidFill>
              </a:defRPr>
            </a:pPr>
            <a:r>
              <a:rPr sz="1969" dirty="0"/>
              <a:t>Self-accusing</a:t>
            </a:r>
          </a:p>
          <a:p>
            <a:pPr>
              <a:defRPr sz="2000">
                <a:solidFill>
                  <a:srgbClr val="FF2600"/>
                </a:solidFill>
              </a:defRPr>
            </a:pPr>
            <a:endParaRPr sz="1969" dirty="0"/>
          </a:p>
          <a:p>
            <a:pPr>
              <a:defRPr sz="2000">
                <a:solidFill>
                  <a:srgbClr val="FF2600"/>
                </a:solidFill>
              </a:defRPr>
            </a:pPr>
            <a:r>
              <a:rPr sz="1969" dirty="0"/>
              <a:t>Anxiety</a:t>
            </a:r>
          </a:p>
          <a:p>
            <a:pPr>
              <a:defRPr sz="2000">
                <a:solidFill>
                  <a:srgbClr val="FF2600"/>
                </a:solidFill>
              </a:defRPr>
            </a:pPr>
            <a:endParaRPr sz="1969" dirty="0"/>
          </a:p>
          <a:p>
            <a:pPr>
              <a:defRPr sz="2000">
                <a:solidFill>
                  <a:srgbClr val="FF2600"/>
                </a:solidFill>
              </a:defRPr>
            </a:pPr>
            <a:r>
              <a:rPr sz="1969" dirty="0"/>
              <a:t>Helplessness</a:t>
            </a:r>
          </a:p>
        </p:txBody>
      </p:sp>
      <p:sp>
        <p:nvSpPr>
          <p:cNvPr id="307" name="Fatigue"/>
          <p:cNvSpPr txBox="1"/>
          <p:nvPr/>
        </p:nvSpPr>
        <p:spPr>
          <a:xfrm>
            <a:off x="6104848" y="5004490"/>
            <a:ext cx="817981" cy="3751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2100">
                <a:solidFill>
                  <a:srgbClr val="FF2600"/>
                </a:solidFill>
              </a:defRPr>
            </a:lvl1pPr>
          </a:lstStyle>
          <a:p>
            <a:r>
              <a:rPr sz="1969" dirty="0"/>
              <a:t>Fatigue</a:t>
            </a:r>
            <a:endParaRPr sz="1687" dirty="0"/>
          </a:p>
        </p:txBody>
      </p:sp>
      <p:sp>
        <p:nvSpPr>
          <p:cNvPr id="308" name="Depression…"/>
          <p:cNvSpPr txBox="1"/>
          <p:nvPr/>
        </p:nvSpPr>
        <p:spPr>
          <a:xfrm>
            <a:off x="7590294" y="3404438"/>
            <a:ext cx="1265989" cy="9812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defRPr sz="2200">
                <a:solidFill>
                  <a:schemeClr val="accent4">
                    <a:hueOff val="366961"/>
                    <a:satOff val="4172"/>
                    <a:lumOff val="11129"/>
                  </a:schemeClr>
                </a:solidFill>
              </a:defRPr>
            </a:pPr>
            <a:r>
              <a:rPr sz="1969" dirty="0">
                <a:solidFill>
                  <a:srgbClr val="E622AE"/>
                </a:solidFill>
              </a:rPr>
              <a:t>Depression</a:t>
            </a:r>
          </a:p>
          <a:p>
            <a:pPr>
              <a:defRPr sz="2200">
                <a:solidFill>
                  <a:schemeClr val="accent4">
                    <a:hueOff val="366961"/>
                    <a:satOff val="4172"/>
                    <a:lumOff val="11129"/>
                  </a:schemeClr>
                </a:solidFill>
              </a:defRPr>
            </a:pPr>
            <a:endParaRPr sz="1969" dirty="0">
              <a:solidFill>
                <a:srgbClr val="E622AE"/>
              </a:solidFill>
            </a:endParaRPr>
          </a:p>
          <a:p>
            <a:pPr>
              <a:defRPr sz="2200">
                <a:solidFill>
                  <a:schemeClr val="accent4">
                    <a:hueOff val="366961"/>
                    <a:satOff val="4172"/>
                    <a:lumOff val="11129"/>
                  </a:schemeClr>
                </a:solidFill>
              </a:defRPr>
            </a:pPr>
            <a:r>
              <a:rPr sz="1969" dirty="0">
                <a:solidFill>
                  <a:srgbClr val="E622AE"/>
                </a:solidFill>
              </a:rPr>
              <a:t>Resignation</a:t>
            </a:r>
          </a:p>
        </p:txBody>
      </p:sp>
      <p:sp>
        <p:nvSpPr>
          <p:cNvPr id="309" name="矢印"/>
          <p:cNvSpPr/>
          <p:nvPr/>
        </p:nvSpPr>
        <p:spPr>
          <a:xfrm rot="5384249">
            <a:off x="5984505" y="2144614"/>
            <a:ext cx="748449" cy="854705"/>
          </a:xfrm>
          <a:prstGeom prst="rightArrow">
            <a:avLst>
              <a:gd name="adj1" fmla="val 32000"/>
              <a:gd name="adj2" fmla="val 73086"/>
            </a:avLst>
          </a:prstGeom>
          <a:solidFill>
            <a:schemeClr val="accent1"/>
          </a:solidFill>
          <a:ln w="12700">
            <a:miter lim="400000"/>
          </a:ln>
        </p:spPr>
        <p:txBody>
          <a:bodyPr lIns="35719" tIns="35719" rIns="35719" bIns="35719" anchor="ctr"/>
          <a:lstStyle/>
          <a:p>
            <a:pPr>
              <a:defRPr sz="2200">
                <a:solidFill>
                  <a:srgbClr val="FFFFFF"/>
                </a:solidFill>
                <a:latin typeface="+mn-lt"/>
                <a:ea typeface="+mn-ea"/>
                <a:cs typeface="+mn-cs"/>
                <a:sym typeface="ヒラギノ角ゴ ProN W3"/>
              </a:defRPr>
            </a:pPr>
            <a:endParaRPr sz="1547"/>
          </a:p>
        </p:txBody>
      </p:sp>
      <p:sp>
        <p:nvSpPr>
          <p:cNvPr id="322" name="接続の線"/>
          <p:cNvSpPr/>
          <p:nvPr/>
        </p:nvSpPr>
        <p:spPr>
          <a:xfrm>
            <a:off x="6737507" y="2162201"/>
            <a:ext cx="1019904" cy="805641"/>
          </a:xfrm>
          <a:custGeom>
            <a:avLst/>
            <a:gdLst/>
            <a:ahLst/>
            <a:cxnLst>
              <a:cxn ang="0">
                <a:pos x="wd2" y="hd2"/>
              </a:cxn>
              <a:cxn ang="5400000">
                <a:pos x="wd2" y="hd2"/>
              </a:cxn>
              <a:cxn ang="10800000">
                <a:pos x="wd2" y="hd2"/>
              </a:cxn>
              <a:cxn ang="16200000">
                <a:pos x="wd2" y="hd2"/>
              </a:cxn>
            </a:cxnLst>
            <a:rect l="0" t="0" r="r" b="b"/>
            <a:pathLst>
              <a:path w="21600" h="19046" extrusionOk="0">
                <a:moveTo>
                  <a:pt x="0" y="981"/>
                </a:moveTo>
                <a:cubicBezTo>
                  <a:pt x="13615" y="-2554"/>
                  <a:pt x="20815" y="3468"/>
                  <a:pt x="21600" y="19046"/>
                </a:cubicBezTo>
              </a:path>
            </a:pathLst>
          </a:custGeom>
          <a:ln w="25400">
            <a:solidFill>
              <a:srgbClr val="000000"/>
            </a:solidFill>
            <a:miter lim="400000"/>
          </a:ln>
        </p:spPr>
        <p:txBody>
          <a:bodyPr/>
          <a:lstStyle/>
          <a:p>
            <a:endParaRPr sz="1266"/>
          </a:p>
        </p:txBody>
      </p:sp>
      <p:sp>
        <p:nvSpPr>
          <p:cNvPr id="311" name="線"/>
          <p:cNvSpPr/>
          <p:nvPr/>
        </p:nvSpPr>
        <p:spPr>
          <a:xfrm>
            <a:off x="5887247" y="5363969"/>
            <a:ext cx="1262849" cy="1"/>
          </a:xfrm>
          <a:prstGeom prst="line">
            <a:avLst/>
          </a:prstGeom>
          <a:ln w="25400">
            <a:solidFill>
              <a:srgbClr val="000000"/>
            </a:solidFill>
            <a:miter lim="400000"/>
            <a:tailEnd type="triangle"/>
          </a:ln>
        </p:spPr>
        <p:txBody>
          <a:bodyPr lIns="35719" tIns="35719" rIns="35719" bIns="35719" anchor="ctr"/>
          <a:lstStyle/>
          <a:p>
            <a:pPr>
              <a:defRPr sz="2200">
                <a:solidFill>
                  <a:srgbClr val="FFFFFF"/>
                </a:solidFill>
                <a:latin typeface="+mn-lt"/>
                <a:ea typeface="+mn-ea"/>
                <a:cs typeface="+mn-cs"/>
                <a:sym typeface="ヒラギノ角ゴ ProN W3"/>
              </a:defRPr>
            </a:pPr>
            <a:endParaRPr sz="1547"/>
          </a:p>
        </p:txBody>
      </p:sp>
      <p:sp>
        <p:nvSpPr>
          <p:cNvPr id="312" name="Mental Rescue"/>
          <p:cNvSpPr txBox="1"/>
          <p:nvPr/>
        </p:nvSpPr>
        <p:spPr>
          <a:xfrm>
            <a:off x="5074031" y="655329"/>
            <a:ext cx="2529540" cy="5645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3700"/>
            </a:lvl1pPr>
          </a:lstStyle>
          <a:p>
            <a:r>
              <a:rPr sz="3200" dirty="0"/>
              <a:t>Mental Rescue</a:t>
            </a:r>
          </a:p>
        </p:txBody>
      </p:sp>
      <p:sp>
        <p:nvSpPr>
          <p:cNvPr id="314" name="MRSA"/>
          <p:cNvSpPr txBox="1"/>
          <p:nvPr/>
        </p:nvSpPr>
        <p:spPr>
          <a:xfrm>
            <a:off x="1454106" y="655329"/>
            <a:ext cx="1064010" cy="5645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3700"/>
            </a:lvl1pPr>
          </a:lstStyle>
          <a:p>
            <a:r>
              <a:rPr sz="3200" dirty="0"/>
              <a:t>MRSA</a:t>
            </a:r>
          </a:p>
        </p:txBody>
      </p:sp>
      <p:grpSp>
        <p:nvGrpSpPr>
          <p:cNvPr id="317" name="Group 17"/>
          <p:cNvGrpSpPr/>
          <p:nvPr/>
        </p:nvGrpSpPr>
        <p:grpSpPr>
          <a:xfrm>
            <a:off x="1503691" y="3307531"/>
            <a:ext cx="1297096" cy="1262025"/>
            <a:chOff x="-7594" y="0"/>
            <a:chExt cx="1844758" cy="1794879"/>
          </a:xfrm>
        </p:grpSpPr>
        <p:sp>
          <p:nvSpPr>
            <p:cNvPr id="315" name="Oval 12"/>
            <p:cNvSpPr/>
            <p:nvPr/>
          </p:nvSpPr>
          <p:spPr>
            <a:xfrm>
              <a:off x="94986" y="-1"/>
              <a:ext cx="1639598" cy="1794881"/>
            </a:xfrm>
            <a:prstGeom prst="ellipse">
              <a:avLst/>
            </a:prstGeom>
            <a:solidFill>
              <a:srgbClr val="000000"/>
            </a:solidFill>
            <a:ln w="12700" cap="flat">
              <a:noFill/>
              <a:miter lim="400000"/>
            </a:ln>
            <a:effectLst/>
          </p:spPr>
          <p:txBody>
            <a:bodyPr wrap="square" lIns="32146" tIns="32146" rIns="32146" bIns="32146" numCol="1" anchor="ctr">
              <a:noAutofit/>
            </a:bodyPr>
            <a:lstStyle/>
            <a:p>
              <a:pPr>
                <a:defRPr sz="700">
                  <a:solidFill>
                    <a:srgbClr val="FFFFFF"/>
                  </a:solidFill>
                </a:defRPr>
              </a:pPr>
              <a:endParaRPr sz="492"/>
            </a:p>
          </p:txBody>
        </p:sp>
        <p:sp>
          <p:nvSpPr>
            <p:cNvPr id="316" name="TextBox 11"/>
            <p:cNvSpPr txBox="1"/>
            <p:nvPr/>
          </p:nvSpPr>
          <p:spPr>
            <a:xfrm>
              <a:off x="-7595" y="56945"/>
              <a:ext cx="1844760" cy="1386916"/>
            </a:xfrm>
            <a:prstGeom prst="rect">
              <a:avLst/>
            </a:prstGeom>
            <a:solidFill>
              <a:srgbClr val="000000"/>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2146" tIns="32146" rIns="32146" bIns="32146" numCol="1" anchor="t">
              <a:noAutofit/>
            </a:bodyPr>
            <a:lstStyle/>
            <a:p>
              <a:pPr>
                <a:defRPr sz="1700">
                  <a:solidFill>
                    <a:srgbClr val="FFFFFF"/>
                  </a:solidFill>
                </a:defRPr>
              </a:pPr>
              <a:r>
                <a:rPr lang="en-US" sz="1687" dirty="0" smtClean="0"/>
                <a:t>   </a:t>
              </a:r>
              <a:r>
                <a:rPr sz="1687" dirty="0" smtClean="0"/>
                <a:t>EAP </a:t>
              </a:r>
              <a:endParaRPr sz="1687" b="1" dirty="0">
                <a:latin typeface="Arial"/>
                <a:ea typeface="Arial"/>
                <a:cs typeface="Arial"/>
                <a:sym typeface="Arial"/>
              </a:endParaRPr>
            </a:p>
            <a:p>
              <a:pPr>
                <a:defRPr sz="1700">
                  <a:solidFill>
                    <a:srgbClr val="FFFFFF"/>
                  </a:solidFill>
                </a:defRPr>
              </a:pPr>
              <a:r>
                <a:rPr lang="en-US" sz="1687" dirty="0" smtClean="0"/>
                <a:t>   </a:t>
              </a:r>
              <a:r>
                <a:rPr sz="1687" dirty="0" smtClean="0"/>
                <a:t>Critical </a:t>
              </a:r>
              <a:endParaRPr sz="1687" b="1" dirty="0">
                <a:latin typeface="Arial"/>
                <a:ea typeface="Arial"/>
                <a:cs typeface="Arial"/>
                <a:sym typeface="Arial"/>
              </a:endParaRPr>
            </a:p>
            <a:p>
              <a:pPr>
                <a:defRPr sz="1700">
                  <a:solidFill>
                    <a:srgbClr val="FFFFFF"/>
                  </a:solidFill>
                </a:defRPr>
              </a:pPr>
              <a:r>
                <a:rPr lang="en-US" sz="1687" dirty="0" smtClean="0"/>
                <a:t>   </a:t>
              </a:r>
              <a:r>
                <a:rPr sz="1687" dirty="0" smtClean="0"/>
                <a:t>Incident </a:t>
              </a:r>
              <a:r>
                <a:rPr lang="en-US" sz="1687" dirty="0" smtClean="0"/>
                <a:t>    </a:t>
              </a:r>
            </a:p>
            <a:p>
              <a:pPr>
                <a:defRPr sz="1700">
                  <a:solidFill>
                    <a:srgbClr val="FFFFFF"/>
                  </a:solidFill>
                </a:defRPr>
              </a:pPr>
              <a:r>
                <a:rPr lang="en-US" sz="1687" dirty="0"/>
                <a:t> </a:t>
              </a:r>
              <a:r>
                <a:rPr lang="en-US" sz="1687" dirty="0" smtClean="0"/>
                <a:t>  </a:t>
              </a:r>
              <a:r>
                <a:rPr sz="1687" dirty="0" smtClean="0"/>
                <a:t>Response</a:t>
              </a:r>
              <a:endParaRPr sz="1687" dirty="0"/>
            </a:p>
          </p:txBody>
        </p:sp>
      </p:grpSp>
      <p:sp>
        <p:nvSpPr>
          <p:cNvPr id="318" name="Isosceles Triangle 11"/>
          <p:cNvSpPr/>
          <p:nvPr/>
        </p:nvSpPr>
        <p:spPr>
          <a:xfrm rot="15960000">
            <a:off x="1627684" y="2924564"/>
            <a:ext cx="2047679" cy="1720127"/>
          </a:xfrm>
          <a:custGeom>
            <a:avLst/>
            <a:gdLst/>
            <a:ahLst/>
            <a:cxnLst>
              <a:cxn ang="0">
                <a:pos x="wd2" y="hd2"/>
              </a:cxn>
              <a:cxn ang="5400000">
                <a:pos x="wd2" y="hd2"/>
              </a:cxn>
              <a:cxn ang="10800000">
                <a:pos x="wd2" y="hd2"/>
              </a:cxn>
              <a:cxn ang="16200000">
                <a:pos x="wd2" y="hd2"/>
              </a:cxn>
            </a:cxnLst>
            <a:rect l="0" t="0" r="r" b="b"/>
            <a:pathLst>
              <a:path w="21600" h="21176" extrusionOk="0">
                <a:moveTo>
                  <a:pt x="18676" y="0"/>
                </a:moveTo>
                <a:lnTo>
                  <a:pt x="21600" y="5758"/>
                </a:lnTo>
                <a:lnTo>
                  <a:pt x="19869" y="5758"/>
                </a:lnTo>
                <a:cubicBezTo>
                  <a:pt x="19870" y="5909"/>
                  <a:pt x="19862" y="6061"/>
                  <a:pt x="19853" y="6212"/>
                </a:cubicBezTo>
                <a:cubicBezTo>
                  <a:pt x="19320" y="14910"/>
                  <a:pt x="14378" y="21600"/>
                  <a:pt x="8814" y="21156"/>
                </a:cubicBezTo>
                <a:cubicBezTo>
                  <a:pt x="4474" y="20809"/>
                  <a:pt x="1037" y="16224"/>
                  <a:pt x="0" y="10093"/>
                </a:cubicBezTo>
                <a:cubicBezTo>
                  <a:pt x="1096" y="15582"/>
                  <a:pt x="3988" y="19553"/>
                  <a:pt x="7605" y="19842"/>
                </a:cubicBezTo>
                <a:cubicBezTo>
                  <a:pt x="12402" y="20225"/>
                  <a:pt x="16724" y="13994"/>
                  <a:pt x="17492" y="5758"/>
                </a:cubicBezTo>
                <a:lnTo>
                  <a:pt x="15753" y="5758"/>
                </a:lnTo>
                <a:close/>
              </a:path>
            </a:pathLst>
          </a:custGeom>
          <a:solidFill>
            <a:srgbClr val="66FF66"/>
          </a:solidFill>
          <a:ln>
            <a:solidFill>
              <a:srgbClr val="66FF66"/>
            </a:solidFill>
          </a:ln>
          <a:effectLst>
            <a:outerShdw blurRad="38100" dist="23000" dir="5400000" rotWithShape="0">
              <a:srgbClr val="000000">
                <a:alpha val="35000"/>
              </a:srgbClr>
            </a:outerShdw>
          </a:effectLst>
        </p:spPr>
        <p:txBody>
          <a:bodyPr lIns="32146" rIns="32146" anchor="ctr"/>
          <a:lstStyle/>
          <a:p>
            <a:pPr defTabSz="642915">
              <a:defRPr sz="1800">
                <a:solidFill>
                  <a:srgbClr val="FFFFFF"/>
                </a:solidFill>
                <a:latin typeface="Segoe UI"/>
                <a:ea typeface="Segoe UI"/>
                <a:cs typeface="Segoe UI"/>
                <a:sym typeface="Segoe UI"/>
              </a:defRPr>
            </a:pPr>
            <a:endParaRPr sz="1266"/>
          </a:p>
        </p:txBody>
      </p:sp>
      <p:sp>
        <p:nvSpPr>
          <p:cNvPr id="319" name="Isosceles Triangle 11"/>
          <p:cNvSpPr/>
          <p:nvPr/>
        </p:nvSpPr>
        <p:spPr>
          <a:xfrm rot="21360000">
            <a:off x="1165621" y="3416186"/>
            <a:ext cx="2004088" cy="1757542"/>
          </a:xfrm>
          <a:custGeom>
            <a:avLst/>
            <a:gdLst/>
            <a:ahLst/>
            <a:cxnLst>
              <a:cxn ang="0">
                <a:pos x="wd2" y="hd2"/>
              </a:cxn>
              <a:cxn ang="5400000">
                <a:pos x="wd2" y="hd2"/>
              </a:cxn>
              <a:cxn ang="10800000">
                <a:pos x="wd2" y="hd2"/>
              </a:cxn>
              <a:cxn ang="16200000">
                <a:pos x="wd2" y="hd2"/>
              </a:cxn>
            </a:cxnLst>
            <a:rect l="0" t="0" r="r" b="b"/>
            <a:pathLst>
              <a:path w="21600" h="21176" extrusionOk="0">
                <a:moveTo>
                  <a:pt x="18676" y="0"/>
                </a:moveTo>
                <a:lnTo>
                  <a:pt x="21600" y="5758"/>
                </a:lnTo>
                <a:lnTo>
                  <a:pt x="19869" y="5758"/>
                </a:lnTo>
                <a:cubicBezTo>
                  <a:pt x="19870" y="5909"/>
                  <a:pt x="19862" y="6061"/>
                  <a:pt x="19853" y="6212"/>
                </a:cubicBezTo>
                <a:cubicBezTo>
                  <a:pt x="19320" y="14910"/>
                  <a:pt x="14378" y="21600"/>
                  <a:pt x="8814" y="21156"/>
                </a:cubicBezTo>
                <a:cubicBezTo>
                  <a:pt x="4474" y="20809"/>
                  <a:pt x="1037" y="16224"/>
                  <a:pt x="0" y="10093"/>
                </a:cubicBezTo>
                <a:cubicBezTo>
                  <a:pt x="1096" y="15582"/>
                  <a:pt x="3988" y="19553"/>
                  <a:pt x="7605" y="19842"/>
                </a:cubicBezTo>
                <a:cubicBezTo>
                  <a:pt x="12402" y="20225"/>
                  <a:pt x="16724" y="13994"/>
                  <a:pt x="17492" y="5758"/>
                </a:cubicBezTo>
                <a:lnTo>
                  <a:pt x="15753" y="5758"/>
                </a:lnTo>
                <a:close/>
              </a:path>
            </a:pathLst>
          </a:custGeom>
          <a:solidFill>
            <a:srgbClr val="FFFF66"/>
          </a:solidFill>
          <a:ln>
            <a:solidFill>
              <a:srgbClr val="FFFF66"/>
            </a:solidFill>
          </a:ln>
          <a:effectLst>
            <a:outerShdw blurRad="38100" dist="23000" dir="5400000" rotWithShape="0">
              <a:srgbClr val="000000">
                <a:alpha val="35000"/>
              </a:srgbClr>
            </a:outerShdw>
          </a:effectLst>
        </p:spPr>
        <p:txBody>
          <a:bodyPr lIns="32146" rIns="32146" anchor="ctr"/>
          <a:lstStyle/>
          <a:p>
            <a:pPr defTabSz="642915">
              <a:defRPr sz="1800">
                <a:solidFill>
                  <a:srgbClr val="FFFFFF"/>
                </a:solidFill>
                <a:latin typeface="Segoe UI"/>
                <a:ea typeface="Segoe UI"/>
                <a:cs typeface="Segoe UI"/>
                <a:sym typeface="Segoe UI"/>
              </a:defRPr>
            </a:pPr>
            <a:endParaRPr sz="1266"/>
          </a:p>
        </p:txBody>
      </p:sp>
      <p:sp>
        <p:nvSpPr>
          <p:cNvPr id="320" name="Isosceles Triangle 11"/>
          <p:cNvSpPr/>
          <p:nvPr/>
        </p:nvSpPr>
        <p:spPr>
          <a:xfrm rot="5400000">
            <a:off x="601430" y="3078485"/>
            <a:ext cx="2047679" cy="1720127"/>
          </a:xfrm>
          <a:custGeom>
            <a:avLst/>
            <a:gdLst/>
            <a:ahLst/>
            <a:cxnLst>
              <a:cxn ang="0">
                <a:pos x="wd2" y="hd2"/>
              </a:cxn>
              <a:cxn ang="5400000">
                <a:pos x="wd2" y="hd2"/>
              </a:cxn>
              <a:cxn ang="10800000">
                <a:pos x="wd2" y="hd2"/>
              </a:cxn>
              <a:cxn ang="16200000">
                <a:pos x="wd2" y="hd2"/>
              </a:cxn>
            </a:cxnLst>
            <a:rect l="0" t="0" r="r" b="b"/>
            <a:pathLst>
              <a:path w="21600" h="21176" extrusionOk="0">
                <a:moveTo>
                  <a:pt x="18676" y="0"/>
                </a:moveTo>
                <a:lnTo>
                  <a:pt x="21600" y="5758"/>
                </a:lnTo>
                <a:lnTo>
                  <a:pt x="19869" y="5758"/>
                </a:lnTo>
                <a:cubicBezTo>
                  <a:pt x="19870" y="5909"/>
                  <a:pt x="19862" y="6061"/>
                  <a:pt x="19853" y="6212"/>
                </a:cubicBezTo>
                <a:cubicBezTo>
                  <a:pt x="19320" y="14910"/>
                  <a:pt x="14378" y="21600"/>
                  <a:pt x="8814" y="21156"/>
                </a:cubicBezTo>
                <a:cubicBezTo>
                  <a:pt x="4474" y="20809"/>
                  <a:pt x="1037" y="16224"/>
                  <a:pt x="0" y="10093"/>
                </a:cubicBezTo>
                <a:cubicBezTo>
                  <a:pt x="1096" y="15582"/>
                  <a:pt x="3988" y="19553"/>
                  <a:pt x="7605" y="19842"/>
                </a:cubicBezTo>
                <a:cubicBezTo>
                  <a:pt x="12402" y="20225"/>
                  <a:pt x="16724" y="13994"/>
                  <a:pt x="17492" y="5758"/>
                </a:cubicBezTo>
                <a:lnTo>
                  <a:pt x="15753" y="5758"/>
                </a:lnTo>
                <a:close/>
              </a:path>
            </a:pathLst>
          </a:custGeom>
          <a:solidFill>
            <a:srgbClr val="FF9966"/>
          </a:solidFill>
          <a:ln>
            <a:solidFill>
              <a:srgbClr val="FF9966"/>
            </a:solidFill>
          </a:ln>
          <a:effectLst>
            <a:outerShdw blurRad="38100" dist="23000" dir="5400000" rotWithShape="0">
              <a:srgbClr val="000000">
                <a:alpha val="35000"/>
              </a:srgbClr>
            </a:outerShdw>
          </a:effectLst>
        </p:spPr>
        <p:txBody>
          <a:bodyPr lIns="32146" rIns="32146" anchor="ctr"/>
          <a:lstStyle/>
          <a:p>
            <a:pPr defTabSz="642915">
              <a:defRPr sz="1800">
                <a:solidFill>
                  <a:srgbClr val="FFFFFF"/>
                </a:solidFill>
                <a:latin typeface="Segoe UI"/>
                <a:ea typeface="Segoe UI"/>
                <a:cs typeface="Segoe UI"/>
                <a:sym typeface="Segoe UI"/>
              </a:defRPr>
            </a:pPr>
            <a:endParaRPr sz="1266"/>
          </a:p>
        </p:txBody>
      </p:sp>
      <p:sp>
        <p:nvSpPr>
          <p:cNvPr id="321" name="Isosceles Triangle 11"/>
          <p:cNvSpPr/>
          <p:nvPr/>
        </p:nvSpPr>
        <p:spPr>
          <a:xfrm rot="10800000">
            <a:off x="1101251" y="2511682"/>
            <a:ext cx="1918247" cy="1757542"/>
          </a:xfrm>
          <a:custGeom>
            <a:avLst/>
            <a:gdLst/>
            <a:ahLst/>
            <a:cxnLst>
              <a:cxn ang="0">
                <a:pos x="wd2" y="hd2"/>
              </a:cxn>
              <a:cxn ang="5400000">
                <a:pos x="wd2" y="hd2"/>
              </a:cxn>
              <a:cxn ang="10800000">
                <a:pos x="wd2" y="hd2"/>
              </a:cxn>
              <a:cxn ang="16200000">
                <a:pos x="wd2" y="hd2"/>
              </a:cxn>
            </a:cxnLst>
            <a:rect l="0" t="0" r="r" b="b"/>
            <a:pathLst>
              <a:path w="21600" h="21593" extrusionOk="0">
                <a:moveTo>
                  <a:pt x="9323" y="21573"/>
                </a:moveTo>
                <a:cubicBezTo>
                  <a:pt x="8966" y="21600"/>
                  <a:pt x="8605" y="21600"/>
                  <a:pt x="8242" y="21572"/>
                </a:cubicBezTo>
                <a:cubicBezTo>
                  <a:pt x="4631" y="21290"/>
                  <a:pt x="1619" y="18268"/>
                  <a:pt x="0" y="13889"/>
                </a:cubicBezTo>
                <a:lnTo>
                  <a:pt x="126" y="13889"/>
                </a:lnTo>
                <a:cubicBezTo>
                  <a:pt x="1615" y="17559"/>
                  <a:pt x="4073" y="20005"/>
                  <a:pt x="6979" y="20232"/>
                </a:cubicBezTo>
                <a:cubicBezTo>
                  <a:pt x="11990" y="20623"/>
                  <a:pt x="16506" y="14269"/>
                  <a:pt x="17308" y="5871"/>
                </a:cubicBezTo>
                <a:lnTo>
                  <a:pt x="15491" y="5871"/>
                </a:lnTo>
                <a:lnTo>
                  <a:pt x="18546" y="0"/>
                </a:lnTo>
                <a:lnTo>
                  <a:pt x="21600" y="5871"/>
                </a:lnTo>
                <a:lnTo>
                  <a:pt x="19791" y="5871"/>
                </a:lnTo>
                <a:cubicBezTo>
                  <a:pt x="19793" y="6025"/>
                  <a:pt x="19784" y="6180"/>
                  <a:pt x="19775" y="6335"/>
                </a:cubicBezTo>
                <a:cubicBezTo>
                  <a:pt x="19253" y="14649"/>
                  <a:pt x="14682" y="21164"/>
                  <a:pt x="9323" y="21573"/>
                </a:cubicBezTo>
                <a:close/>
              </a:path>
            </a:pathLst>
          </a:custGeom>
          <a:solidFill>
            <a:srgbClr val="6666FF"/>
          </a:solidFill>
          <a:ln>
            <a:solidFill>
              <a:srgbClr val="6666FF"/>
            </a:solidFill>
          </a:ln>
          <a:effectLst>
            <a:outerShdw blurRad="38100" dist="23000" dir="5400000" rotWithShape="0">
              <a:srgbClr val="000000">
                <a:alpha val="35000"/>
              </a:srgbClr>
            </a:outerShdw>
          </a:effectLst>
        </p:spPr>
        <p:txBody>
          <a:bodyPr lIns="32146" rIns="32146" anchor="ctr"/>
          <a:lstStyle/>
          <a:p>
            <a:pPr defTabSz="642915">
              <a:defRPr sz="1800">
                <a:solidFill>
                  <a:srgbClr val="FFFFFF"/>
                </a:solidFill>
                <a:latin typeface="Segoe UI"/>
                <a:ea typeface="Segoe UI"/>
                <a:cs typeface="Segoe UI"/>
                <a:sym typeface="Segoe UI"/>
              </a:defRPr>
            </a:pPr>
            <a:endParaRPr sz="1266"/>
          </a:p>
        </p:txBody>
      </p:sp>
    </p:spTree>
    <p:extLst>
      <p:ext uri="{BB962C8B-B14F-4D97-AF65-F5344CB8AC3E}">
        <p14:creationId xmlns:p14="http://schemas.microsoft.com/office/powerpoint/2010/main" val="17060601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iterate>
                                    <p:tmAbs val="0"/>
                                  </p:iterate>
                                  <p:childTnLst>
                                    <p:set>
                                      <p:cBhvr>
                                        <p:cTn id="6" fill="hold"/>
                                        <p:tgtEl>
                                          <p:spTgt spid="301"/>
                                        </p:tgtEl>
                                        <p:attrNameLst>
                                          <p:attrName>style.visibility</p:attrName>
                                        </p:attrNameLst>
                                      </p:cBhvr>
                                      <p:to>
                                        <p:strVal val="visible"/>
                                      </p:to>
                                    </p:set>
                                    <p:animEffect transition="in" filter="wipe(up)">
                                      <p:cBhvr>
                                        <p:cTn id="7" dur="1000"/>
                                        <p:tgtEl>
                                          <p:spTgt spid="30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30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iterate type="lt">
                                    <p:tmAbs val="0"/>
                                  </p:iterate>
                                  <p:childTnLst>
                                    <p:set>
                                      <p:cBhvr>
                                        <p:cTn id="15" fill="hold"/>
                                        <p:tgtEl>
                                          <p:spTgt spid="305"/>
                                        </p:tgtEl>
                                        <p:attrNameLst>
                                          <p:attrName>style.visibility</p:attrName>
                                        </p:attrNameLst>
                                      </p:cBhvr>
                                      <p:to>
                                        <p:strVal val="visible"/>
                                      </p:to>
                                    </p:set>
                                    <p:anim calcmode="lin" valueType="num">
                                      <p:cBhvr>
                                        <p:cTn id="16" dur="500" fill="hold"/>
                                        <p:tgtEl>
                                          <p:spTgt spid="305"/>
                                        </p:tgtEl>
                                        <p:attrNameLst>
                                          <p:attrName>ppt_x</p:attrName>
                                        </p:attrNameLst>
                                      </p:cBhvr>
                                      <p:tavLst>
                                        <p:tav tm="0">
                                          <p:val>
                                            <p:strVal val="0-#ppt_w/2"/>
                                          </p:val>
                                        </p:tav>
                                        <p:tav tm="100000">
                                          <p:val>
                                            <p:strVal val="#ppt_x"/>
                                          </p:val>
                                        </p:tav>
                                      </p:tavLst>
                                    </p:anim>
                                    <p:anim calcmode="lin" valueType="num">
                                      <p:cBhvr>
                                        <p:cTn id="17" dur="500" fill="hold"/>
                                        <p:tgtEl>
                                          <p:spTgt spid="305"/>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iterate type="wd">
                                    <p:tmAbs val="0"/>
                                  </p:iterate>
                                  <p:childTnLst>
                                    <p:set>
                                      <p:cBhvr>
                                        <p:cTn id="21" fill="hold"/>
                                        <p:tgtEl>
                                          <p:spTgt spid="306"/>
                                        </p:tgtEl>
                                        <p:attrNameLst>
                                          <p:attrName>style.visibility</p:attrName>
                                        </p:attrNameLst>
                                      </p:cBhvr>
                                      <p:to>
                                        <p:strVal val="visible"/>
                                      </p:to>
                                    </p:set>
                                    <p:anim calcmode="lin" valueType="num">
                                      <p:cBhvr>
                                        <p:cTn id="22" dur="1000" fill="hold"/>
                                        <p:tgtEl>
                                          <p:spTgt spid="306"/>
                                        </p:tgtEl>
                                        <p:attrNameLst>
                                          <p:attrName>ppt_x</p:attrName>
                                        </p:attrNameLst>
                                      </p:cBhvr>
                                      <p:tavLst>
                                        <p:tav tm="0">
                                          <p:val>
                                            <p:strVal val="0-#ppt_w/2"/>
                                          </p:val>
                                        </p:tav>
                                        <p:tav tm="100000">
                                          <p:val>
                                            <p:strVal val="#ppt_x"/>
                                          </p:val>
                                        </p:tav>
                                      </p:tavLst>
                                    </p:anim>
                                    <p:anim calcmode="lin" valueType="num">
                                      <p:cBhvr>
                                        <p:cTn id="23" dur="1000" fill="hold"/>
                                        <p:tgtEl>
                                          <p:spTgt spid="306"/>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iterate>
                                    <p:tmAbs val="0"/>
                                  </p:iterate>
                                  <p:childTnLst>
                                    <p:set>
                                      <p:cBhvr>
                                        <p:cTn id="27" fill="hold"/>
                                        <p:tgtEl>
                                          <p:spTgt spid="302"/>
                                        </p:tgtEl>
                                        <p:attrNameLst>
                                          <p:attrName>style.visibility</p:attrName>
                                        </p:attrNameLst>
                                      </p:cBhvr>
                                      <p:to>
                                        <p:strVal val="visible"/>
                                      </p:to>
                                    </p:set>
                                    <p:animEffect transition="in" filter="wipe(left)">
                                      <p:cBhvr>
                                        <p:cTn id="28" dur="1000"/>
                                        <p:tgtEl>
                                          <p:spTgt spid="302"/>
                                        </p:tgtEl>
                                      </p:cBhvr>
                                    </p:animEffect>
                                  </p:childTnLst>
                                </p:cTn>
                              </p:par>
                            </p:childTnLst>
                          </p:cTn>
                        </p:par>
                        <p:par>
                          <p:cTn id="29" fill="hold">
                            <p:stCondLst>
                              <p:cond delay="1000"/>
                            </p:stCondLst>
                            <p:childTnLst>
                              <p:par>
                                <p:cTn id="30" presetID="1" presetClass="entr" presetSubtype="0" fill="hold" grpId="0" nodeType="afterEffect">
                                  <p:stCondLst>
                                    <p:cond delay="0"/>
                                  </p:stCondLst>
                                  <p:iterate>
                                    <p:tmAbs val="0"/>
                                  </p:iterate>
                                  <p:childTnLst>
                                    <p:set>
                                      <p:cBhvr>
                                        <p:cTn id="31" fill="hold"/>
                                        <p:tgtEl>
                                          <p:spTgt spid="304"/>
                                        </p:tgtEl>
                                        <p:attrNameLst>
                                          <p:attrName>style.visibility</p:attrName>
                                        </p:attrNameLst>
                                      </p:cBhvr>
                                      <p:to>
                                        <p:strVal val="visible"/>
                                      </p:to>
                                    </p:set>
                                  </p:childTnLst>
                                </p:cTn>
                              </p:par>
                            </p:childTnLst>
                          </p:cTn>
                        </p:par>
                        <p:par>
                          <p:cTn id="32" fill="hold">
                            <p:stCondLst>
                              <p:cond delay="1000"/>
                            </p:stCondLst>
                            <p:childTnLst>
                              <p:par>
                                <p:cTn id="33" presetID="9" presetClass="entr" fill="hold" grpId="0" nodeType="afterEffect">
                                  <p:stCondLst>
                                    <p:cond delay="500"/>
                                  </p:stCondLst>
                                  <p:iterate>
                                    <p:tmAbs val="0"/>
                                  </p:iterate>
                                  <p:childTnLst>
                                    <p:set>
                                      <p:cBhvr>
                                        <p:cTn id="34" fill="hold"/>
                                        <p:tgtEl>
                                          <p:spTgt spid="308"/>
                                        </p:tgtEl>
                                        <p:attrNameLst>
                                          <p:attrName>style.visibility</p:attrName>
                                        </p:attrNameLst>
                                      </p:cBhvr>
                                      <p:to>
                                        <p:strVal val="visible"/>
                                      </p:to>
                                    </p:set>
                                    <p:animEffect transition="in" filter="dissolve">
                                      <p:cBhvr>
                                        <p:cTn id="35" dur="1000"/>
                                        <p:tgtEl>
                                          <p:spTgt spid="308"/>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iterate>
                                    <p:tmAbs val="0"/>
                                  </p:iterate>
                                  <p:childTnLst>
                                    <p:set>
                                      <p:cBhvr>
                                        <p:cTn id="39" fill="hold"/>
                                        <p:tgtEl>
                                          <p:spTgt spid="322"/>
                                        </p:tgtEl>
                                        <p:attrNameLst>
                                          <p:attrName>style.visibility</p:attrName>
                                        </p:attrNameLst>
                                      </p:cBhvr>
                                      <p:to>
                                        <p:strVal val="visible"/>
                                      </p:to>
                                    </p:set>
                                  </p:childTnLst>
                                </p:cTn>
                              </p:par>
                            </p:childTnLst>
                          </p:cTn>
                        </p:par>
                        <p:par>
                          <p:cTn id="40" fill="hold">
                            <p:stCondLst>
                              <p:cond delay="0"/>
                            </p:stCondLst>
                            <p:childTnLst>
                              <p:par>
                                <p:cTn id="41" presetID="1" presetClass="entr" presetSubtype="0" fill="hold" grpId="0" nodeType="afterEffect">
                                  <p:stCondLst>
                                    <p:cond delay="0"/>
                                  </p:stCondLst>
                                  <p:iterate>
                                    <p:tmAbs val="0"/>
                                  </p:iterate>
                                  <p:childTnLst>
                                    <p:set>
                                      <p:cBhvr>
                                        <p:cTn id="42" fill="hold"/>
                                        <p:tgtEl>
                                          <p:spTgt spid="30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iterate>
                                    <p:tmAbs val="0"/>
                                  </p:iterate>
                                  <p:childTnLst>
                                    <p:set>
                                      <p:cBhvr>
                                        <p:cTn id="46" fill="hold"/>
                                        <p:tgtEl>
                                          <p:spTgt spid="307"/>
                                        </p:tgtEl>
                                        <p:attrNameLst>
                                          <p:attrName>style.visibility</p:attrName>
                                        </p:attrNameLst>
                                      </p:cBhvr>
                                      <p:to>
                                        <p:strVal val="visible"/>
                                      </p:to>
                                    </p:set>
                                    <p:animEffect transition="in" filter="wipe(left)">
                                      <p:cBhvr>
                                        <p:cTn id="47" dur="1000"/>
                                        <p:tgtEl>
                                          <p:spTgt spid="30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iterate>
                                    <p:tmAbs val="0"/>
                                  </p:iterate>
                                  <p:childTnLst>
                                    <p:set>
                                      <p:cBhvr>
                                        <p:cTn id="51" fill="hold"/>
                                        <p:tgtEl>
                                          <p:spTgt spid="311"/>
                                        </p:tgtEl>
                                        <p:attrNameLst>
                                          <p:attrName>style.visibility</p:attrName>
                                        </p:attrNameLst>
                                      </p:cBhvr>
                                      <p:to>
                                        <p:strVal val="visible"/>
                                      </p:to>
                                    </p:set>
                                    <p:animEffect transition="in" filter="wipe(left)">
                                      <p:cBhvr>
                                        <p:cTn id="52" dur="1000"/>
                                        <p:tgtEl>
                                          <p:spTgt spid="3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 grpId="0" animBg="1" advAuto="0"/>
      <p:bldP spid="302" grpId="0" animBg="1" advAuto="0"/>
      <p:bldP spid="303" grpId="0" animBg="1" advAuto="0"/>
      <p:bldP spid="304" grpId="0" animBg="1" advAuto="0"/>
      <p:bldP spid="305" grpId="0" animBg="1" advAuto="0"/>
      <p:bldP spid="306" grpId="0" animBg="1" advAuto="0"/>
      <p:bldP spid="307" grpId="0" animBg="1" advAuto="0"/>
      <p:bldP spid="308" grpId="0" animBg="1" advAuto="0"/>
      <p:bldP spid="309" grpId="0" animBg="1" advAuto="0"/>
      <p:bldP spid="322" grpId="0" animBg="1" advAuto="0"/>
      <p:bldP spid="311" grpId="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1143000"/>
          </a:xfrm>
        </p:spPr>
        <p:txBody>
          <a:bodyPr>
            <a:normAutofit/>
          </a:bodyPr>
          <a:lstStyle/>
          <a:p>
            <a:r>
              <a:rPr lang="en-US" dirty="0" smtClean="0"/>
              <a:t>Suicide: A Public Health Problem</a:t>
            </a:r>
            <a:endParaRPr lang="en-US" dirty="0"/>
          </a:p>
        </p:txBody>
      </p:sp>
      <p:sp>
        <p:nvSpPr>
          <p:cNvPr id="3" name="Content Placeholder 2"/>
          <p:cNvSpPr>
            <a:spLocks noGrp="1"/>
          </p:cNvSpPr>
          <p:nvPr>
            <p:ph idx="1"/>
          </p:nvPr>
        </p:nvSpPr>
        <p:spPr>
          <a:xfrm>
            <a:off x="0" y="2209800"/>
            <a:ext cx="9144000" cy="4572000"/>
          </a:xfrm>
        </p:spPr>
        <p:txBody>
          <a:bodyPr>
            <a:normAutofit fontScale="92500"/>
          </a:bodyPr>
          <a:lstStyle/>
          <a:p>
            <a:pPr marL="0" indent="0" algn="ctr">
              <a:buNone/>
            </a:pPr>
            <a:r>
              <a:rPr lang="en-US" sz="3800" b="1" dirty="0" smtClean="0">
                <a:solidFill>
                  <a:srgbClr val="FF0000"/>
                </a:solidFill>
              </a:rPr>
              <a:t>Suicide is a significant public health problem</a:t>
            </a:r>
          </a:p>
          <a:p>
            <a:pPr lvl="1"/>
            <a:r>
              <a:rPr lang="en-US" sz="3000" dirty="0" smtClean="0"/>
              <a:t>In 2016, there were 44,965 deaths by suicide in the U.S.</a:t>
            </a:r>
          </a:p>
          <a:p>
            <a:pPr lvl="1"/>
            <a:r>
              <a:rPr lang="en-US" sz="3000" dirty="0" smtClean="0"/>
              <a:t>Suicide is the 10th leading cause of death</a:t>
            </a:r>
          </a:p>
          <a:p>
            <a:pPr lvl="1"/>
            <a:r>
              <a:rPr lang="en-US" sz="3000" dirty="0" smtClean="0"/>
              <a:t>For every suicide death, there are an estimated 25 suicide attempts</a:t>
            </a:r>
          </a:p>
          <a:p>
            <a:pPr lvl="1"/>
            <a:r>
              <a:rPr lang="en-US" sz="3000" dirty="0" smtClean="0"/>
              <a:t>On average, there are 123 suicides per day</a:t>
            </a:r>
          </a:p>
          <a:p>
            <a:pPr lvl="1"/>
            <a:r>
              <a:rPr lang="en-US" sz="3000" dirty="0"/>
              <a:t>Average of 1 person every 11.7 minutes killed themselves</a:t>
            </a:r>
          </a:p>
          <a:p>
            <a:pPr algn="r">
              <a:spcBef>
                <a:spcPts val="0"/>
              </a:spcBef>
              <a:buNone/>
            </a:pPr>
            <a:r>
              <a:rPr lang="en-US" sz="3000" dirty="0"/>
              <a:t> </a:t>
            </a:r>
          </a:p>
          <a:p>
            <a:endParaRPr lang="en-US" sz="3000" dirty="0">
              <a:solidFill>
                <a:srgbClr val="FF0000"/>
              </a:solidFill>
            </a:endParaRPr>
          </a:p>
        </p:txBody>
      </p:sp>
      <p:pic>
        <p:nvPicPr>
          <p:cNvPr id="72706" name="Picture 2" descr="Soldier being consoled by his peer, horizontal stock photo"/>
          <p:cNvPicPr>
            <a:picLocks noChangeAspect="1" noChangeArrowheads="1"/>
          </p:cNvPicPr>
          <p:nvPr/>
        </p:nvPicPr>
        <p:blipFill>
          <a:blip r:embed="rId3" cstate="print"/>
          <a:srcRect/>
          <a:stretch>
            <a:fillRect/>
          </a:stretch>
        </p:blipFill>
        <p:spPr bwMode="auto">
          <a:xfrm>
            <a:off x="6781800" y="0"/>
            <a:ext cx="2362200" cy="1485900"/>
          </a:xfrm>
          <a:prstGeom prst="rect">
            <a:avLst/>
          </a:prstGeom>
          <a:noFill/>
        </p:spPr>
      </p:pic>
      <p:pic>
        <p:nvPicPr>
          <p:cNvPr id="72708" name="Picture 4" descr="Difficult situation stock photo"/>
          <p:cNvPicPr>
            <a:picLocks noChangeAspect="1" noChangeArrowheads="1"/>
          </p:cNvPicPr>
          <p:nvPr/>
        </p:nvPicPr>
        <p:blipFill>
          <a:blip r:embed="rId4" cstate="print"/>
          <a:srcRect/>
          <a:stretch>
            <a:fillRect/>
          </a:stretch>
        </p:blipFill>
        <p:spPr bwMode="auto">
          <a:xfrm>
            <a:off x="2362200" y="0"/>
            <a:ext cx="2238375" cy="1485900"/>
          </a:xfrm>
          <a:prstGeom prst="rect">
            <a:avLst/>
          </a:prstGeom>
          <a:noFill/>
        </p:spPr>
      </p:pic>
      <p:pic>
        <p:nvPicPr>
          <p:cNvPr id="72710" name="Picture 6" descr="Diverse group of senior men console a friend. Home setting. stock photo"/>
          <p:cNvPicPr>
            <a:picLocks noChangeAspect="1" noChangeArrowheads="1"/>
          </p:cNvPicPr>
          <p:nvPr/>
        </p:nvPicPr>
        <p:blipFill>
          <a:blip r:embed="rId5" cstate="print"/>
          <a:srcRect/>
          <a:stretch>
            <a:fillRect/>
          </a:stretch>
        </p:blipFill>
        <p:spPr bwMode="auto">
          <a:xfrm>
            <a:off x="4572000" y="0"/>
            <a:ext cx="2238375" cy="1485900"/>
          </a:xfrm>
          <a:prstGeom prst="rect">
            <a:avLst/>
          </a:prstGeom>
          <a:noFill/>
        </p:spPr>
      </p:pic>
      <p:pic>
        <p:nvPicPr>
          <p:cNvPr id="72712" name="Picture 8" descr="Brothers stock photo"/>
          <p:cNvPicPr>
            <a:picLocks noChangeAspect="1" noChangeArrowheads="1"/>
          </p:cNvPicPr>
          <p:nvPr/>
        </p:nvPicPr>
        <p:blipFill>
          <a:blip r:embed="rId6" cstate="print"/>
          <a:srcRect/>
          <a:stretch>
            <a:fillRect/>
          </a:stretch>
        </p:blipFill>
        <p:spPr bwMode="auto">
          <a:xfrm>
            <a:off x="0" y="0"/>
            <a:ext cx="2390775" cy="1485900"/>
          </a:xfrm>
          <a:prstGeom prst="rect">
            <a:avLst/>
          </a:prstGeom>
          <a:noFill/>
        </p:spPr>
      </p:pic>
    </p:spTree>
    <p:extLst>
      <p:ext uri="{BB962C8B-B14F-4D97-AF65-F5344CB8AC3E}">
        <p14:creationId xmlns:p14="http://schemas.microsoft.com/office/powerpoint/2010/main" val="190729416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Basic Training"/>
          <p:cNvSpPr txBox="1">
            <a:spLocks noGrp="1"/>
          </p:cNvSpPr>
          <p:nvPr>
            <p:ph type="title"/>
          </p:nvPr>
        </p:nvSpPr>
        <p:spPr>
          <a:xfrm>
            <a:off x="4267200" y="685800"/>
            <a:ext cx="4876800" cy="1828799"/>
          </a:xfrm>
          <a:prstGeom prst="rect">
            <a:avLst/>
          </a:prstGeom>
        </p:spPr>
        <p:txBody>
          <a:bodyPr vert="horz" lIns="64294" tIns="32147" rIns="64294" bIns="32147" rtlCol="0" anchor="ctr">
            <a:normAutofit/>
          </a:bodyPr>
          <a:lstStyle/>
          <a:p>
            <a:pPr algn="l" defTabSz="642915"/>
            <a:r>
              <a:rPr lang="en-US" sz="3164" dirty="0">
                <a:solidFill>
                  <a:srgbClr val="000000"/>
                </a:solidFill>
              </a:rPr>
              <a:t>EAP - CIR </a:t>
            </a:r>
            <a:r>
              <a:rPr lang="en-US" sz="3164" dirty="0" smtClean="0">
                <a:solidFill>
                  <a:srgbClr val="000000"/>
                </a:solidFill>
              </a:rPr>
              <a:t>Specialist Training -</a:t>
            </a:r>
            <a:br>
              <a:rPr lang="en-US" sz="3164" dirty="0" smtClean="0">
                <a:solidFill>
                  <a:srgbClr val="000000"/>
                </a:solidFill>
              </a:rPr>
            </a:br>
            <a:r>
              <a:rPr lang="en-US" sz="3164" dirty="0" smtClean="0">
                <a:solidFill>
                  <a:srgbClr val="000000"/>
                </a:solidFill>
              </a:rPr>
              <a:t>Japanese </a:t>
            </a:r>
            <a:r>
              <a:rPr lang="en-US" sz="3164" dirty="0">
                <a:solidFill>
                  <a:srgbClr val="000000"/>
                </a:solidFill>
              </a:rPr>
              <a:t>Way</a:t>
            </a:r>
          </a:p>
        </p:txBody>
      </p:sp>
      <p:sp>
        <p:nvSpPr>
          <p:cNvPr id="3" name="テキスト プレースホルダー 2">
            <a:extLst>
              <a:ext uri="{FF2B5EF4-FFF2-40B4-BE49-F238E27FC236}">
                <a16:creationId xmlns:a16="http://schemas.microsoft.com/office/drawing/2014/main" id="{61D942C5-8DC3-4915-BDA9-29C4B578B887}"/>
              </a:ext>
            </a:extLst>
          </p:cNvPr>
          <p:cNvSpPr>
            <a:spLocks noGrp="1"/>
          </p:cNvSpPr>
          <p:nvPr>
            <p:ph idx="1"/>
          </p:nvPr>
        </p:nvSpPr>
        <p:spPr>
          <a:xfrm>
            <a:off x="4267200" y="2214077"/>
            <a:ext cx="4724400" cy="4095571"/>
          </a:xfrm>
        </p:spPr>
        <p:txBody>
          <a:bodyPr vert="horz" lIns="64294" tIns="32147" rIns="64294" bIns="32147" rtlCol="0" anchor="ctr">
            <a:normAutofit/>
          </a:bodyPr>
          <a:lstStyle/>
          <a:p>
            <a:pPr indent="-160729" defTabSz="642915"/>
            <a:r>
              <a:rPr lang="en-US" sz="2000" dirty="0">
                <a:solidFill>
                  <a:srgbClr val="000000"/>
                </a:solidFill>
              </a:rPr>
              <a:t>“KATA” – How to </a:t>
            </a:r>
            <a:r>
              <a:rPr lang="en-US" sz="2000" dirty="0" smtClean="0">
                <a:solidFill>
                  <a:srgbClr val="000000"/>
                </a:solidFill>
              </a:rPr>
              <a:t>empathize </a:t>
            </a:r>
            <a:r>
              <a:rPr lang="en-US" sz="2000" dirty="0">
                <a:solidFill>
                  <a:srgbClr val="000000"/>
                </a:solidFill>
              </a:rPr>
              <a:t>to </a:t>
            </a:r>
            <a:r>
              <a:rPr lang="en-US" sz="2000" dirty="0" smtClean="0">
                <a:solidFill>
                  <a:srgbClr val="000000"/>
                </a:solidFill>
              </a:rPr>
              <a:t>basic </a:t>
            </a:r>
            <a:r>
              <a:rPr lang="en-US" sz="2000" dirty="0">
                <a:solidFill>
                  <a:srgbClr val="000000"/>
                </a:solidFill>
              </a:rPr>
              <a:t>human emotions</a:t>
            </a:r>
          </a:p>
          <a:p>
            <a:pPr indent="-160729" defTabSz="642915"/>
            <a:r>
              <a:rPr lang="en-US" sz="2000" dirty="0">
                <a:solidFill>
                  <a:srgbClr val="000000"/>
                </a:solidFill>
              </a:rPr>
              <a:t>Utilization of Folklore, Japanese Archetype </a:t>
            </a:r>
          </a:p>
          <a:p>
            <a:pPr indent="-160729" defTabSz="642915"/>
            <a:r>
              <a:rPr lang="en-US" sz="2000" dirty="0">
                <a:solidFill>
                  <a:srgbClr val="000000"/>
                </a:solidFill>
              </a:rPr>
              <a:t>Shaping  </a:t>
            </a:r>
            <a:r>
              <a:rPr lang="en-US" sz="2000" dirty="0">
                <a:solidFill>
                  <a:srgbClr val="000000"/>
                </a:solidFill>
                <a:sym typeface="Wingdings" panose="05000000000000000000" pitchFamily="2" charset="2"/>
              </a:rPr>
              <a:t> </a:t>
            </a:r>
            <a:r>
              <a:rPr lang="en-US" sz="2000" dirty="0">
                <a:solidFill>
                  <a:srgbClr val="000000"/>
                </a:solidFill>
              </a:rPr>
              <a:t>“100 times catching balls”, “100 times swinging bats”</a:t>
            </a:r>
          </a:p>
          <a:p>
            <a:pPr indent="-160729" defTabSz="642915"/>
            <a:r>
              <a:rPr lang="en-US" sz="2000" dirty="0">
                <a:solidFill>
                  <a:srgbClr val="000000"/>
                </a:solidFill>
              </a:rPr>
              <a:t>Drill – Roleplaying practice until you master “</a:t>
            </a:r>
            <a:r>
              <a:rPr lang="en-US" sz="2000" dirty="0" smtClean="0">
                <a:solidFill>
                  <a:srgbClr val="000000"/>
                </a:solidFill>
              </a:rPr>
              <a:t>KATAs”</a:t>
            </a:r>
            <a:endParaRPr lang="en-US" sz="2000" dirty="0">
              <a:solidFill>
                <a:srgbClr val="000000"/>
              </a:solidFill>
            </a:endParaRPr>
          </a:p>
          <a:p>
            <a:pPr indent="-160729" defTabSz="642915"/>
            <a:r>
              <a:rPr lang="en-US" sz="2000" dirty="0">
                <a:solidFill>
                  <a:srgbClr val="000000"/>
                </a:solidFill>
              </a:rPr>
              <a:t>Video-taping -&gt; self reflection / supervision</a:t>
            </a:r>
          </a:p>
          <a:p>
            <a:pPr indent="-160729" defTabSz="642915"/>
            <a:r>
              <a:rPr lang="en-US" sz="2000" dirty="0">
                <a:solidFill>
                  <a:srgbClr val="000000"/>
                </a:solidFill>
              </a:rPr>
              <a:t>Test – Roleplaying</a:t>
            </a:r>
          </a:p>
        </p:txBody>
      </p:sp>
      <p:pic>
        <p:nvPicPr>
          <p:cNvPr id="2" name="図 1">
            <a:extLst>
              <a:ext uri="{FF2B5EF4-FFF2-40B4-BE49-F238E27FC236}">
                <a16:creationId xmlns:a16="http://schemas.microsoft.com/office/drawing/2014/main" id="{0B616CB7-1387-4EF5-AF8B-B5BF88EE3BDD}"/>
              </a:ext>
            </a:extLst>
          </p:cNvPr>
          <p:cNvPicPr>
            <a:picLocks noChangeAspect="1"/>
          </p:cNvPicPr>
          <p:nvPr/>
        </p:nvPicPr>
        <p:blipFill rotWithShape="1">
          <a:blip r:embed="rId2">
            <a:alphaModFix/>
            <a:extLst/>
          </a:blip>
          <a:srcRect l="25923" r="15063" b="2"/>
          <a:stretch/>
        </p:blipFill>
        <p:spPr>
          <a:xfrm>
            <a:off x="14" y="4310923"/>
            <a:ext cx="2312567" cy="2547077"/>
          </a:xfrm>
          <a:custGeom>
            <a:avLst/>
            <a:gdLst>
              <a:gd name="connsiteX0" fmla="*/ 1464476 w 3083442"/>
              <a:gd name="connsiteY0" fmla="*/ 0 h 2547077"/>
              <a:gd name="connsiteX1" fmla="*/ 3083442 w 3083442"/>
              <a:gd name="connsiteY1" fmla="*/ 1618966 h 2547077"/>
              <a:gd name="connsiteX2" fmla="*/ 2806948 w 3083442"/>
              <a:gd name="connsiteY2" fmla="*/ 2524145 h 2547077"/>
              <a:gd name="connsiteX3" fmla="*/ 2789800 w 3083442"/>
              <a:gd name="connsiteY3" fmla="*/ 2547077 h 2547077"/>
              <a:gd name="connsiteX4" fmla="*/ 139152 w 3083442"/>
              <a:gd name="connsiteY4" fmla="*/ 2547077 h 2547077"/>
              <a:gd name="connsiteX5" fmla="*/ 122004 w 3083442"/>
              <a:gd name="connsiteY5" fmla="*/ 2524145 h 2547077"/>
              <a:gd name="connsiteX6" fmla="*/ 40911 w 3083442"/>
              <a:gd name="connsiteY6" fmla="*/ 2390661 h 2547077"/>
              <a:gd name="connsiteX7" fmla="*/ 0 w 3083442"/>
              <a:gd name="connsiteY7" fmla="*/ 2305737 h 2547077"/>
              <a:gd name="connsiteX8" fmla="*/ 0 w 3083442"/>
              <a:gd name="connsiteY8" fmla="*/ 932195 h 2547077"/>
              <a:gd name="connsiteX9" fmla="*/ 40911 w 3083442"/>
              <a:gd name="connsiteY9" fmla="*/ 847271 h 2547077"/>
              <a:gd name="connsiteX10" fmla="*/ 1464476 w 3083442"/>
              <a:gd name="connsiteY10" fmla="*/ 0 h 254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83442" h="2547077">
                <a:moveTo>
                  <a:pt x="1464476" y="0"/>
                </a:moveTo>
                <a:cubicBezTo>
                  <a:pt x="2358607" y="0"/>
                  <a:pt x="3083442" y="724836"/>
                  <a:pt x="3083442" y="1618966"/>
                </a:cubicBezTo>
                <a:cubicBezTo>
                  <a:pt x="3083442" y="1954265"/>
                  <a:pt x="2981512" y="2265757"/>
                  <a:pt x="2806948" y="2524145"/>
                </a:cubicBezTo>
                <a:lnTo>
                  <a:pt x="2789800" y="2547077"/>
                </a:lnTo>
                <a:lnTo>
                  <a:pt x="139152" y="2547077"/>
                </a:lnTo>
                <a:lnTo>
                  <a:pt x="122004" y="2524145"/>
                </a:lnTo>
                <a:cubicBezTo>
                  <a:pt x="92910" y="2481081"/>
                  <a:pt x="65834" y="2436541"/>
                  <a:pt x="40911" y="2390661"/>
                </a:cubicBezTo>
                <a:lnTo>
                  <a:pt x="0" y="2305737"/>
                </a:lnTo>
                <a:lnTo>
                  <a:pt x="0" y="932195"/>
                </a:lnTo>
                <a:lnTo>
                  <a:pt x="40911" y="847271"/>
                </a:lnTo>
                <a:cubicBezTo>
                  <a:pt x="315065" y="342598"/>
                  <a:pt x="849762" y="0"/>
                  <a:pt x="1464476" y="0"/>
                </a:cubicBezTo>
                <a:close/>
              </a:path>
            </a:pathLst>
          </a:custGeom>
          <a:effectLst>
            <a:softEdge rad="0"/>
          </a:effectLst>
        </p:spPr>
      </p:pic>
      <p:pic>
        <p:nvPicPr>
          <p:cNvPr id="6" name="図 5" descr="物体 が含まれている画像&#10;&#10;高い精度で生成された説明">
            <a:extLst>
              <a:ext uri="{FF2B5EF4-FFF2-40B4-BE49-F238E27FC236}">
                <a16:creationId xmlns:a16="http://schemas.microsoft.com/office/drawing/2014/main" id="{5DA3B1FE-7880-48C4-853B-373C4D90FEEF}"/>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13876" r="11127" b="4"/>
          <a:stretch/>
        </p:blipFill>
        <p:spPr>
          <a:xfrm>
            <a:off x="2649552" y="2984162"/>
            <a:ext cx="1916551" cy="2555402"/>
          </a:xfrm>
          <a:custGeom>
            <a:avLst/>
            <a:gdLst>
              <a:gd name="connsiteX0" fmla="*/ 3028805 w 6057610"/>
              <a:gd name="connsiteY0" fmla="*/ 0 h 6057610"/>
              <a:gd name="connsiteX1" fmla="*/ 6057610 w 6057610"/>
              <a:gd name="connsiteY1" fmla="*/ 3028805 h 6057610"/>
              <a:gd name="connsiteX2" fmla="*/ 3028805 w 6057610"/>
              <a:gd name="connsiteY2" fmla="*/ 6057610 h 6057610"/>
              <a:gd name="connsiteX3" fmla="*/ 0 w 6057610"/>
              <a:gd name="connsiteY3" fmla="*/ 3028805 h 6057610"/>
              <a:gd name="connsiteX4" fmla="*/ 3028805 w 6057610"/>
              <a:gd name="connsiteY4" fmla="*/ 0 h 6057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pic>
        <p:nvPicPr>
          <p:cNvPr id="8" name="図 7" descr="物体 が含まれている画像&#10;&#10;高い精度で生成された説明">
            <a:extLst>
              <a:ext uri="{FF2B5EF4-FFF2-40B4-BE49-F238E27FC236}">
                <a16:creationId xmlns:a16="http://schemas.microsoft.com/office/drawing/2014/main" id="{92701AA9-6E15-4E1E-9598-EA258DAAEF9D}"/>
              </a:ext>
            </a:extLst>
          </p:cNvPr>
          <p:cNvPicPr>
            <a:picLocks noChangeAspect="1"/>
          </p:cNvPicPr>
          <p:nvPr/>
        </p:nvPicPr>
        <p:blipFill rotWithShape="1">
          <a:blip r:embed="rId4">
            <a:alphaModFix/>
            <a:extLst>
              <a:ext uri="{28A0092B-C50C-407E-A947-70E740481C1C}">
                <a14:useLocalDpi xmlns:a14="http://schemas.microsoft.com/office/drawing/2010/main" val="0"/>
              </a:ext>
            </a:extLst>
          </a:blip>
          <a:srcRect l="4158" r="6713" b="-1"/>
          <a:stretch/>
        </p:blipFill>
        <p:spPr>
          <a:xfrm>
            <a:off x="1" y="0"/>
            <a:ext cx="2957333" cy="3318095"/>
          </a:xfrm>
          <a:custGeom>
            <a:avLst/>
            <a:gdLst>
              <a:gd name="connsiteX0" fmla="*/ 73119 w 3943111"/>
              <a:gd name="connsiteY0" fmla="*/ 0 h 3318096"/>
              <a:gd name="connsiteX1" fmla="*/ 3572026 w 3943111"/>
              <a:gd name="connsiteY1" fmla="*/ 0 h 3318096"/>
              <a:gd name="connsiteX2" fmla="*/ 3580957 w 3943111"/>
              <a:gd name="connsiteY2" fmla="*/ 11944 h 3318096"/>
              <a:gd name="connsiteX3" fmla="*/ 3943111 w 3943111"/>
              <a:gd name="connsiteY3" fmla="*/ 1197557 h 3318096"/>
              <a:gd name="connsiteX4" fmla="*/ 1822572 w 3943111"/>
              <a:gd name="connsiteY4" fmla="*/ 3318096 h 3318096"/>
              <a:gd name="connsiteX5" fmla="*/ 64188 w 3943111"/>
              <a:gd name="connsiteY5" fmla="*/ 2383171 h 3318096"/>
              <a:gd name="connsiteX6" fmla="*/ 0 w 3943111"/>
              <a:gd name="connsiteY6" fmla="*/ 2277515 h 3318096"/>
              <a:gd name="connsiteX7" fmla="*/ 0 w 3943111"/>
              <a:gd name="connsiteY7" fmla="*/ 117600 h 3318096"/>
              <a:gd name="connsiteX8" fmla="*/ 64188 w 3943111"/>
              <a:gd name="connsiteY8" fmla="*/ 11944 h 3318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43111" h="3318096">
                <a:moveTo>
                  <a:pt x="73119" y="0"/>
                </a:moveTo>
                <a:lnTo>
                  <a:pt x="3572026" y="0"/>
                </a:lnTo>
                <a:lnTo>
                  <a:pt x="3580957" y="11944"/>
                </a:lnTo>
                <a:cubicBezTo>
                  <a:pt x="3809602" y="350384"/>
                  <a:pt x="3943111" y="758379"/>
                  <a:pt x="3943111" y="1197557"/>
                </a:cubicBezTo>
                <a:cubicBezTo>
                  <a:pt x="3943111" y="2368699"/>
                  <a:pt x="2993714" y="3318096"/>
                  <a:pt x="1822572" y="3318096"/>
                </a:cubicBezTo>
                <a:cubicBezTo>
                  <a:pt x="1090609" y="3318096"/>
                  <a:pt x="445264" y="2947238"/>
                  <a:pt x="64188" y="2383171"/>
                </a:cubicBezTo>
                <a:lnTo>
                  <a:pt x="0" y="2277515"/>
                </a:lnTo>
                <a:lnTo>
                  <a:pt x="0" y="117600"/>
                </a:lnTo>
                <a:lnTo>
                  <a:pt x="64188" y="11944"/>
                </a:lnTo>
                <a:close/>
              </a:path>
            </a:pathLst>
          </a:custGeom>
          <a:effectLst>
            <a:softEdge rad="0"/>
          </a:effectLst>
        </p:spPr>
      </p:pic>
    </p:spTree>
    <p:extLst>
      <p:ext uri="{BB962C8B-B14F-4D97-AF65-F5344CB8AC3E}">
        <p14:creationId xmlns:p14="http://schemas.microsoft.com/office/powerpoint/2010/main" val="4519719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Basic Training"/>
          <p:cNvSpPr txBox="1">
            <a:spLocks noGrp="1"/>
          </p:cNvSpPr>
          <p:nvPr>
            <p:ph type="title"/>
          </p:nvPr>
        </p:nvSpPr>
        <p:spPr>
          <a:xfrm>
            <a:off x="457200" y="538060"/>
            <a:ext cx="8229600" cy="1143000"/>
          </a:xfrm>
          <a:prstGeom prst="rect">
            <a:avLst/>
          </a:prstGeom>
        </p:spPr>
        <p:txBody>
          <a:bodyPr>
            <a:normAutofit fontScale="90000"/>
          </a:bodyPr>
          <a:lstStyle/>
          <a:p>
            <a:r>
              <a:rPr lang="en-US" dirty="0"/>
              <a:t>EAP - CIR </a:t>
            </a:r>
            <a:r>
              <a:rPr lang="en-US" dirty="0" smtClean="0"/>
              <a:t>Specialist Training </a:t>
            </a:r>
            <a:r>
              <a:rPr lang="en-US" dirty="0"/>
              <a:t>– </a:t>
            </a:r>
            <a:r>
              <a:rPr lang="en-US" dirty="0" smtClean="0"/>
              <a:t/>
            </a:r>
            <a:br>
              <a:rPr lang="en-US" dirty="0" smtClean="0"/>
            </a:br>
            <a:r>
              <a:rPr lang="en-US" dirty="0" smtClean="0"/>
              <a:t>Japanese </a:t>
            </a:r>
            <a:r>
              <a:rPr lang="en-US" dirty="0"/>
              <a:t>Way</a:t>
            </a:r>
            <a:endParaRPr dirty="0"/>
          </a:p>
        </p:txBody>
      </p:sp>
      <p:graphicFrame>
        <p:nvGraphicFramePr>
          <p:cNvPr id="340" name="コンテンツ プレースホルダー 11"/>
          <p:cNvGraphicFramePr/>
          <p:nvPr>
            <p:extLst>
              <p:ext uri="{D42A27DB-BD31-4B8C-83A1-F6EECF244321}">
                <p14:modId xmlns:p14="http://schemas.microsoft.com/office/powerpoint/2010/main" val="169981238"/>
              </p:ext>
            </p:extLst>
          </p:nvPr>
        </p:nvGraphicFramePr>
        <p:xfrm>
          <a:off x="783305" y="1662206"/>
          <a:ext cx="7577391" cy="4546835"/>
        </p:xfrm>
        <a:graphic>
          <a:graphicData uri="http://schemas.openxmlformats.org/drawingml/2006/table">
            <a:tbl>
              <a:tblPr/>
              <a:tblGrid>
                <a:gridCol w="681528">
                  <a:extLst>
                    <a:ext uri="{9D8B030D-6E8A-4147-A177-3AD203B41FA5}">
                      <a16:colId xmlns:a16="http://schemas.microsoft.com/office/drawing/2014/main" val="20000"/>
                    </a:ext>
                  </a:extLst>
                </a:gridCol>
                <a:gridCol w="1611183">
                  <a:extLst>
                    <a:ext uri="{9D8B030D-6E8A-4147-A177-3AD203B41FA5}">
                      <a16:colId xmlns:a16="http://schemas.microsoft.com/office/drawing/2014/main" val="20001"/>
                    </a:ext>
                  </a:extLst>
                </a:gridCol>
                <a:gridCol w="2452354">
                  <a:extLst>
                    <a:ext uri="{9D8B030D-6E8A-4147-A177-3AD203B41FA5}">
                      <a16:colId xmlns:a16="http://schemas.microsoft.com/office/drawing/2014/main" val="20002"/>
                    </a:ext>
                  </a:extLst>
                </a:gridCol>
                <a:gridCol w="2832326">
                  <a:extLst>
                    <a:ext uri="{9D8B030D-6E8A-4147-A177-3AD203B41FA5}">
                      <a16:colId xmlns:a16="http://schemas.microsoft.com/office/drawing/2014/main" val="20003"/>
                    </a:ext>
                  </a:extLst>
                </a:gridCol>
              </a:tblGrid>
              <a:tr h="279850">
                <a:tc>
                  <a:txBody>
                    <a:bodyPr/>
                    <a:lstStyle/>
                    <a:p>
                      <a:pPr defTabSz="914400">
                        <a:defRPr sz="1800" b="1">
                          <a:latin typeface="メイリオ"/>
                          <a:ea typeface="メイリオ"/>
                          <a:cs typeface="メイリオ"/>
                          <a:sym typeface="メイリオ"/>
                        </a:defRPr>
                      </a:pPr>
                      <a:endParaRPr sz="1300"/>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solidFill>
                      <a:srgbClr val="FAE8DE"/>
                    </a:solidFill>
                  </a:tcPr>
                </a:tc>
                <a:tc>
                  <a:txBody>
                    <a:bodyPr/>
                    <a:lstStyle/>
                    <a:p>
                      <a:pPr defTabSz="914400">
                        <a:defRPr sz="1800"/>
                      </a:pPr>
                      <a:r>
                        <a:rPr sz="1300" b="1">
                          <a:latin typeface="メイリオ"/>
                          <a:ea typeface="メイリオ"/>
                          <a:cs typeface="メイリオ"/>
                          <a:sym typeface="メイリオ"/>
                        </a:rPr>
                        <a:t>Theme</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solidFill>
                      <a:srgbClr val="FAE8DE"/>
                    </a:solidFill>
                  </a:tcPr>
                </a:tc>
                <a:tc>
                  <a:txBody>
                    <a:bodyPr/>
                    <a:lstStyle/>
                    <a:p>
                      <a:pPr defTabSz="914400">
                        <a:defRPr sz="1800"/>
                      </a:pPr>
                      <a:r>
                        <a:rPr sz="1300" b="1">
                          <a:latin typeface="メイリオ"/>
                          <a:ea typeface="メイリオ"/>
                          <a:cs typeface="メイリオ"/>
                          <a:sym typeface="メイリオ"/>
                        </a:rPr>
                        <a:t>Content</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solidFill>
                      <a:srgbClr val="FAE8DE"/>
                    </a:solidFill>
                  </a:tcPr>
                </a:tc>
                <a:tc>
                  <a:txBody>
                    <a:bodyPr/>
                    <a:lstStyle/>
                    <a:p>
                      <a:pPr defTabSz="914400">
                        <a:defRPr sz="1800"/>
                      </a:pPr>
                      <a:r>
                        <a:rPr sz="1300" b="1">
                          <a:latin typeface="メイリオ"/>
                          <a:ea typeface="メイリオ"/>
                          <a:cs typeface="メイリオ"/>
                          <a:sym typeface="メイリオ"/>
                        </a:rPr>
                        <a:t>Learning Objectives</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solidFill>
                      <a:srgbClr val="FAE8DE"/>
                    </a:solidFill>
                  </a:tcPr>
                </a:tc>
                <a:extLst>
                  <a:ext uri="{0D108BD9-81ED-4DB2-BD59-A6C34878D82A}">
                    <a16:rowId xmlns:a16="http://schemas.microsoft.com/office/drawing/2014/main" val="10000"/>
                  </a:ext>
                </a:extLst>
              </a:tr>
              <a:tr h="828979">
                <a:tc>
                  <a:txBody>
                    <a:bodyPr/>
                    <a:lstStyle/>
                    <a:p>
                      <a:pPr defTabSz="914400">
                        <a:defRPr sz="1800"/>
                      </a:pPr>
                      <a:r>
                        <a:rPr sz="1100" b="1">
                          <a:latin typeface="メイリオ"/>
                          <a:ea typeface="メイリオ"/>
                          <a:cs typeface="メイリオ"/>
                          <a:sym typeface="メイリオ"/>
                        </a:rPr>
                        <a:t>Day1</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solidFill>
                      <a:srgbClr val="FAE8DE"/>
                    </a:solidFill>
                  </a:tcPr>
                </a:tc>
                <a:tc>
                  <a:txBody>
                    <a:bodyPr/>
                    <a:lstStyle/>
                    <a:p>
                      <a:pPr algn="l" defTabSz="914400">
                        <a:defRPr sz="1800"/>
                      </a:pPr>
                      <a:r>
                        <a:rPr sz="1100">
                          <a:latin typeface="メイリオ"/>
                          <a:ea typeface="メイリオ"/>
                          <a:cs typeface="メイリオ"/>
                          <a:sym typeface="メイリオ"/>
                        </a:rPr>
                        <a:t>Product knowledge and individual counselling skill</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solidFill>
                      <a:srgbClr val="FAE8DE"/>
                    </a:solidFill>
                  </a:tcPr>
                </a:tc>
                <a:tc>
                  <a:txBody>
                    <a:bodyPr/>
                    <a:lstStyle/>
                    <a:p>
                      <a:pPr algn="l" defTabSz="914400">
                        <a:defRPr sz="1800"/>
                      </a:pPr>
                      <a:r>
                        <a:rPr sz="1100" dirty="0">
                          <a:latin typeface="メイリオ"/>
                          <a:ea typeface="メイリオ"/>
                          <a:cs typeface="メイリオ"/>
                          <a:sym typeface="メイリオ"/>
                        </a:rPr>
                        <a:t>Crisis peer support, EAP Crisis intervention, Manual, Tool, homework </a:t>
                      </a:r>
                      <a:endParaRPr lang="en-US" sz="1100" dirty="0" smtClean="0">
                        <a:latin typeface="メイリオ"/>
                        <a:ea typeface="メイリオ"/>
                        <a:cs typeface="メイリオ"/>
                        <a:sym typeface="メイリオ"/>
                      </a:endParaRPr>
                    </a:p>
                    <a:p>
                      <a:pPr algn="l" defTabSz="914400">
                        <a:defRPr sz="1800"/>
                      </a:pPr>
                      <a:endParaRPr lang="en-US" sz="1100" dirty="0" smtClean="0">
                        <a:latin typeface="メイリオ"/>
                        <a:ea typeface="メイリオ"/>
                        <a:cs typeface="メイリオ"/>
                        <a:sym typeface="メイリオ"/>
                      </a:endParaRPr>
                    </a:p>
                    <a:p>
                      <a:pPr algn="l" defTabSz="914400">
                        <a:defRPr sz="1800"/>
                      </a:pPr>
                      <a:r>
                        <a:rPr sz="1100" dirty="0" smtClean="0">
                          <a:latin typeface="メイリオ"/>
                          <a:ea typeface="メイリオ"/>
                          <a:cs typeface="メイリオ"/>
                          <a:sym typeface="メイリオ"/>
                        </a:rPr>
                        <a:t>Bank </a:t>
                      </a:r>
                      <a:r>
                        <a:rPr sz="1100" dirty="0">
                          <a:latin typeface="メイリオ"/>
                          <a:ea typeface="メイリオ"/>
                          <a:cs typeface="メイリオ"/>
                          <a:sym typeface="メイリオ"/>
                        </a:rPr>
                        <a:t>case</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solidFill>
                      <a:srgbClr val="FAE8DE"/>
                    </a:solidFill>
                  </a:tcPr>
                </a:tc>
                <a:tc>
                  <a:txBody>
                    <a:bodyPr/>
                    <a:lstStyle/>
                    <a:p>
                      <a:pPr algn="l" defTabSz="914400">
                        <a:defRPr sz="1800"/>
                      </a:pPr>
                      <a:r>
                        <a:rPr sz="1100" dirty="0">
                          <a:latin typeface="メイリオ"/>
                          <a:ea typeface="メイリオ"/>
                          <a:cs typeface="メイリオ"/>
                          <a:sym typeface="メイリオ"/>
                        </a:rPr>
                        <a:t>Able to provide individual counselling based on, Able to explain WCM to customers</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solidFill>
                      <a:srgbClr val="FAE8DE"/>
                    </a:solidFill>
                  </a:tcPr>
                </a:tc>
                <a:extLst>
                  <a:ext uri="{0D108BD9-81ED-4DB2-BD59-A6C34878D82A}">
                    <a16:rowId xmlns:a16="http://schemas.microsoft.com/office/drawing/2014/main" val="10001"/>
                  </a:ext>
                </a:extLst>
              </a:tr>
              <a:tr h="1020665">
                <a:tc>
                  <a:txBody>
                    <a:bodyPr/>
                    <a:lstStyle/>
                    <a:p>
                      <a:pPr defTabSz="914400">
                        <a:defRPr sz="1800"/>
                      </a:pPr>
                      <a:r>
                        <a:rPr sz="1100" b="1">
                          <a:latin typeface="メイリオ"/>
                          <a:ea typeface="メイリオ"/>
                          <a:cs typeface="メイリオ"/>
                          <a:sym typeface="メイリオ"/>
                        </a:rPr>
                        <a:t>Day2</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noFill/>
                  </a:tcPr>
                </a:tc>
                <a:tc>
                  <a:txBody>
                    <a:bodyPr/>
                    <a:lstStyle/>
                    <a:p>
                      <a:pPr algn="l" defTabSz="914400">
                        <a:defRPr sz="1800"/>
                      </a:pPr>
                      <a:r>
                        <a:rPr sz="1100" dirty="0">
                          <a:latin typeface="メイリオ"/>
                          <a:ea typeface="メイリオ"/>
                          <a:cs typeface="メイリオ"/>
                          <a:sym typeface="メイリオ"/>
                        </a:rPr>
                        <a:t>Intervention Strategy</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noFill/>
                  </a:tcPr>
                </a:tc>
                <a:tc>
                  <a:txBody>
                    <a:bodyPr/>
                    <a:lstStyle/>
                    <a:p>
                      <a:pPr algn="l" defTabSz="914400">
                        <a:defRPr sz="1800"/>
                      </a:pPr>
                      <a:r>
                        <a:rPr sz="1100">
                          <a:latin typeface="メイリオ"/>
                          <a:ea typeface="メイリオ"/>
                          <a:cs typeface="メイリオ"/>
                          <a:sym typeface="メイリオ"/>
                        </a:rPr>
                        <a:t>Present strategy</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noFill/>
                  </a:tcPr>
                </a:tc>
                <a:tc>
                  <a:txBody>
                    <a:bodyPr/>
                    <a:lstStyle/>
                    <a:p>
                      <a:pPr algn="l" defTabSz="914400">
                        <a:defRPr sz="1800"/>
                      </a:pPr>
                      <a:r>
                        <a:rPr sz="1100" dirty="0">
                          <a:latin typeface="メイリオ"/>
                          <a:ea typeface="メイリオ"/>
                          <a:cs typeface="メイリオ"/>
                          <a:sym typeface="メイリオ"/>
                        </a:rPr>
                        <a:t>Able to work in </a:t>
                      </a:r>
                      <a:r>
                        <a:rPr lang="en-US" sz="1100" dirty="0" smtClean="0">
                          <a:latin typeface="メイリオ"/>
                          <a:ea typeface="メイリオ"/>
                          <a:cs typeface="メイリオ"/>
                          <a:sym typeface="メイリオ"/>
                        </a:rPr>
                        <a:t>t</a:t>
                      </a:r>
                      <a:r>
                        <a:rPr sz="1100" dirty="0" smtClean="0">
                          <a:latin typeface="メイリオ"/>
                          <a:ea typeface="メイリオ"/>
                          <a:cs typeface="メイリオ"/>
                          <a:sym typeface="メイリオ"/>
                        </a:rPr>
                        <a:t>eam </a:t>
                      </a:r>
                      <a:r>
                        <a:rPr sz="1100" dirty="0">
                          <a:latin typeface="メイリオ"/>
                          <a:ea typeface="メイリオ"/>
                          <a:cs typeface="メイリオ"/>
                          <a:sym typeface="メイリオ"/>
                        </a:rPr>
                        <a:t>when sudden request comes. Able to assess the emotion of the customers based on limited information</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noFill/>
                  </a:tcPr>
                </a:tc>
                <a:extLst>
                  <a:ext uri="{0D108BD9-81ED-4DB2-BD59-A6C34878D82A}">
                    <a16:rowId xmlns:a16="http://schemas.microsoft.com/office/drawing/2014/main" val="10002"/>
                  </a:ext>
                </a:extLst>
              </a:tr>
              <a:tr h="828979">
                <a:tc>
                  <a:txBody>
                    <a:bodyPr/>
                    <a:lstStyle/>
                    <a:p>
                      <a:pPr defTabSz="914400">
                        <a:defRPr sz="1800"/>
                      </a:pPr>
                      <a:r>
                        <a:rPr sz="1100" b="1" dirty="0">
                          <a:latin typeface="メイリオ"/>
                          <a:ea typeface="メイリオ"/>
                          <a:cs typeface="メイリオ"/>
                          <a:sym typeface="メイリオ"/>
                        </a:rPr>
                        <a:t>Day3</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solidFill>
                      <a:srgbClr val="FAE8DE"/>
                    </a:solidFill>
                  </a:tcPr>
                </a:tc>
                <a:tc>
                  <a:txBody>
                    <a:bodyPr/>
                    <a:lstStyle/>
                    <a:p>
                      <a:pPr algn="l" defTabSz="914400">
                        <a:defRPr sz="1800"/>
                      </a:pPr>
                      <a:r>
                        <a:rPr sz="1100" dirty="0">
                          <a:latin typeface="メイリオ"/>
                          <a:ea typeface="メイリオ"/>
                          <a:cs typeface="メイリオ"/>
                          <a:sym typeface="メイリオ"/>
                        </a:rPr>
                        <a:t>Communicate to HR Director and Managers</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solidFill>
                      <a:srgbClr val="FAE8DE"/>
                    </a:solidFill>
                  </a:tcPr>
                </a:tc>
                <a:tc>
                  <a:txBody>
                    <a:bodyPr/>
                    <a:lstStyle/>
                    <a:p>
                      <a:pPr algn="l" defTabSz="914400">
                        <a:defRPr sz="1800"/>
                      </a:pPr>
                      <a:r>
                        <a:rPr sz="1100" dirty="0">
                          <a:latin typeface="メイリオ"/>
                          <a:ea typeface="メイリオ"/>
                          <a:cs typeface="メイリオ"/>
                          <a:sym typeface="メイリオ"/>
                        </a:rPr>
                        <a:t>Team vs Individual management consultation to HR</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solidFill>
                      <a:srgbClr val="FAE8DE"/>
                    </a:solidFill>
                  </a:tcPr>
                </a:tc>
                <a:tc>
                  <a:txBody>
                    <a:bodyPr/>
                    <a:lstStyle/>
                    <a:p>
                      <a:pPr algn="l" defTabSz="914400">
                        <a:defRPr sz="1800"/>
                      </a:pPr>
                      <a:r>
                        <a:rPr sz="1100">
                          <a:latin typeface="メイリオ"/>
                          <a:ea typeface="メイリオ"/>
                          <a:cs typeface="メイリオ"/>
                          <a:sym typeface="メイリオ"/>
                        </a:rPr>
                        <a:t>Able to explain to HR and managers about strategy based on the hearing conducted, Notice the managers' concern</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solidFill>
                      <a:srgbClr val="FAE8DE"/>
                    </a:solidFill>
                  </a:tcPr>
                </a:tc>
                <a:extLst>
                  <a:ext uri="{0D108BD9-81ED-4DB2-BD59-A6C34878D82A}">
                    <a16:rowId xmlns:a16="http://schemas.microsoft.com/office/drawing/2014/main" val="10003"/>
                  </a:ext>
                </a:extLst>
              </a:tr>
              <a:tr h="637295">
                <a:tc>
                  <a:txBody>
                    <a:bodyPr/>
                    <a:lstStyle/>
                    <a:p>
                      <a:pPr defTabSz="914400">
                        <a:defRPr sz="1800"/>
                      </a:pPr>
                      <a:r>
                        <a:rPr sz="1100" b="1">
                          <a:latin typeface="メイリオ"/>
                          <a:ea typeface="メイリオ"/>
                          <a:cs typeface="メイリオ"/>
                          <a:sym typeface="メイリオ"/>
                        </a:rPr>
                        <a:t>Day4</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noFill/>
                  </a:tcPr>
                </a:tc>
                <a:tc>
                  <a:txBody>
                    <a:bodyPr/>
                    <a:lstStyle/>
                    <a:p>
                      <a:pPr algn="l" defTabSz="914400">
                        <a:defRPr sz="1800"/>
                      </a:pPr>
                      <a:r>
                        <a:rPr sz="1100">
                          <a:latin typeface="メイリオ"/>
                          <a:ea typeface="メイリオ"/>
                          <a:cs typeface="メイリオ"/>
                          <a:sym typeface="メイリオ"/>
                        </a:rPr>
                        <a:t>Psychological Education </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noFill/>
                  </a:tcPr>
                </a:tc>
                <a:tc>
                  <a:txBody>
                    <a:bodyPr/>
                    <a:lstStyle/>
                    <a:p>
                      <a:pPr algn="l" defTabSz="914400">
                        <a:defRPr sz="1800"/>
                      </a:pPr>
                      <a:r>
                        <a:rPr sz="1100">
                          <a:latin typeface="メイリオ"/>
                          <a:ea typeface="メイリオ"/>
                          <a:cs typeface="メイリオ"/>
                          <a:sym typeface="メイリオ"/>
                        </a:rPr>
                        <a:t>Demonstrate psychological education talk</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noFill/>
                  </a:tcPr>
                </a:tc>
                <a:tc>
                  <a:txBody>
                    <a:bodyPr/>
                    <a:lstStyle/>
                    <a:p>
                      <a:pPr algn="l" defTabSz="914400">
                        <a:defRPr sz="1800"/>
                      </a:pPr>
                      <a:r>
                        <a:rPr sz="1100" dirty="0">
                          <a:latin typeface="メイリオ"/>
                          <a:ea typeface="メイリオ"/>
                          <a:cs typeface="メイリオ"/>
                          <a:sym typeface="メイリオ"/>
                        </a:rPr>
                        <a:t>Able to report the WCM result and able to avoid falling from cliff. Able to create reporting.</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noFill/>
                  </a:tcPr>
                </a:tc>
                <a:extLst>
                  <a:ext uri="{0D108BD9-81ED-4DB2-BD59-A6C34878D82A}">
                    <a16:rowId xmlns:a16="http://schemas.microsoft.com/office/drawing/2014/main" val="10004"/>
                  </a:ext>
                </a:extLst>
              </a:tr>
              <a:tr h="445610">
                <a:tc>
                  <a:txBody>
                    <a:bodyPr/>
                    <a:lstStyle/>
                    <a:p>
                      <a:pPr defTabSz="914400">
                        <a:defRPr sz="1800"/>
                      </a:pPr>
                      <a:r>
                        <a:rPr sz="1100" b="1">
                          <a:latin typeface="メイリオ"/>
                          <a:ea typeface="メイリオ"/>
                          <a:cs typeface="メイリオ"/>
                          <a:sym typeface="メイリオ"/>
                        </a:rPr>
                        <a:t>Day5</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solidFill>
                      <a:srgbClr val="FAE8DE"/>
                    </a:solidFill>
                  </a:tcPr>
                </a:tc>
                <a:tc>
                  <a:txBody>
                    <a:bodyPr/>
                    <a:lstStyle/>
                    <a:p>
                      <a:pPr algn="l" defTabSz="914400">
                        <a:defRPr sz="1800"/>
                      </a:pPr>
                      <a:r>
                        <a:rPr sz="1100">
                          <a:latin typeface="メイリオ"/>
                          <a:ea typeface="メイリオ"/>
                          <a:cs typeface="メイリオ"/>
                          <a:sym typeface="メイリオ"/>
                        </a:rPr>
                        <a:t>Group Meeting / Care</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solidFill>
                      <a:srgbClr val="FAE8DE"/>
                    </a:solidFill>
                  </a:tcPr>
                </a:tc>
                <a:tc>
                  <a:txBody>
                    <a:bodyPr/>
                    <a:lstStyle/>
                    <a:p>
                      <a:pPr algn="l" defTabSz="914400">
                        <a:defRPr sz="1800"/>
                      </a:pPr>
                      <a:r>
                        <a:rPr sz="1100">
                          <a:latin typeface="メイリオ"/>
                          <a:ea typeface="メイリオ"/>
                          <a:cs typeface="メイリオ"/>
                          <a:sym typeface="メイリオ"/>
                        </a:rPr>
                        <a:t>Conduct group session</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solidFill>
                      <a:srgbClr val="FAE8DE"/>
                    </a:solidFill>
                  </a:tcPr>
                </a:tc>
                <a:tc>
                  <a:txBody>
                    <a:bodyPr/>
                    <a:lstStyle/>
                    <a:p>
                      <a:pPr algn="l" defTabSz="914400">
                        <a:defRPr sz="1800"/>
                      </a:pPr>
                      <a:r>
                        <a:rPr sz="1100" dirty="0">
                          <a:latin typeface="メイリオ"/>
                          <a:ea typeface="メイリオ"/>
                          <a:cs typeface="メイリオ"/>
                          <a:sym typeface="メイリオ"/>
                        </a:rPr>
                        <a:t>Experience group care</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solidFill>
                      <a:srgbClr val="FAE8DE"/>
                    </a:solidFill>
                  </a:tcPr>
                </a:tc>
                <a:extLst>
                  <a:ext uri="{0D108BD9-81ED-4DB2-BD59-A6C34878D82A}">
                    <a16:rowId xmlns:a16="http://schemas.microsoft.com/office/drawing/2014/main" val="10005"/>
                  </a:ext>
                </a:extLst>
              </a:tr>
              <a:tr h="445610">
                <a:tc>
                  <a:txBody>
                    <a:bodyPr/>
                    <a:lstStyle/>
                    <a:p>
                      <a:pPr defTabSz="914400">
                        <a:defRPr sz="1800"/>
                      </a:pPr>
                      <a:r>
                        <a:rPr sz="1100" b="1">
                          <a:latin typeface="メイリオ"/>
                          <a:ea typeface="メイリオ"/>
                          <a:cs typeface="メイリオ"/>
                          <a:sym typeface="メイリオ"/>
                        </a:rPr>
                        <a:t>Test</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noFill/>
                  </a:tcPr>
                </a:tc>
                <a:tc>
                  <a:txBody>
                    <a:bodyPr/>
                    <a:lstStyle/>
                    <a:p>
                      <a:pPr algn="l" defTabSz="914400">
                        <a:defRPr sz="1800"/>
                      </a:pPr>
                      <a:r>
                        <a:rPr sz="1100">
                          <a:latin typeface="メイリオ"/>
                          <a:ea typeface="メイリオ"/>
                          <a:cs typeface="メイリオ"/>
                          <a:sym typeface="メイリオ"/>
                        </a:rPr>
                        <a:t>Check out</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noFill/>
                  </a:tcPr>
                </a:tc>
                <a:tc>
                  <a:txBody>
                    <a:bodyPr/>
                    <a:lstStyle/>
                    <a:p>
                      <a:pPr algn="l" defTabSz="914400">
                        <a:defRPr sz="1800"/>
                      </a:pPr>
                      <a:r>
                        <a:rPr sz="1100">
                          <a:latin typeface="メイリオ"/>
                          <a:ea typeface="メイリオ"/>
                          <a:cs typeface="メイリオ"/>
                          <a:sym typeface="メイリオ"/>
                        </a:rPr>
                        <a:t>Meet with SV</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noFill/>
                  </a:tcPr>
                </a:tc>
                <a:tc>
                  <a:txBody>
                    <a:bodyPr/>
                    <a:lstStyle/>
                    <a:p>
                      <a:pPr algn="l" defTabSz="914400">
                        <a:defRPr sz="1800"/>
                      </a:pPr>
                      <a:r>
                        <a:rPr sz="1100" dirty="0">
                          <a:latin typeface="メイリオ"/>
                          <a:ea typeface="メイリオ"/>
                          <a:cs typeface="メイリオ"/>
                          <a:sym typeface="メイリオ"/>
                        </a:rPr>
                        <a:t>Able to conduct 15 </a:t>
                      </a:r>
                      <a:r>
                        <a:rPr sz="1100" dirty="0" smtClean="0">
                          <a:latin typeface="メイリオ"/>
                          <a:ea typeface="メイリオ"/>
                          <a:cs typeface="メイリオ"/>
                          <a:sym typeface="メイリオ"/>
                        </a:rPr>
                        <a:t>minutes</a:t>
                      </a:r>
                      <a:r>
                        <a:rPr lang="en-US" sz="1100" dirty="0" smtClean="0">
                          <a:latin typeface="メイリオ"/>
                          <a:ea typeface="メイリオ"/>
                          <a:cs typeface="メイリオ"/>
                          <a:sym typeface="メイリオ"/>
                        </a:rPr>
                        <a:t> </a:t>
                      </a:r>
                      <a:r>
                        <a:rPr sz="1100" dirty="0" smtClean="0">
                          <a:latin typeface="メイリオ"/>
                          <a:ea typeface="メイリオ"/>
                          <a:cs typeface="メイリオ"/>
                          <a:sym typeface="メイリオ"/>
                        </a:rPr>
                        <a:t>initial </a:t>
                      </a:r>
                      <a:r>
                        <a:rPr sz="1100" dirty="0">
                          <a:latin typeface="メイリオ"/>
                          <a:ea typeface="メイリオ"/>
                          <a:cs typeface="メイリオ"/>
                          <a:sym typeface="メイリオ"/>
                        </a:rPr>
                        <a:t>assessment</a:t>
                      </a:r>
                    </a:p>
                  </a:txBody>
                  <a:tcPr marL="25313" marR="25313" marT="25313" marB="25313" anchor="ctr" horzOverflow="overflow">
                    <a:lnL w="6350">
                      <a:solidFill>
                        <a:srgbClr val="000000"/>
                      </a:solidFill>
                    </a:lnL>
                    <a:lnR w="6350">
                      <a:solidFill>
                        <a:srgbClr val="000000"/>
                      </a:solidFill>
                    </a:lnR>
                    <a:lnT w="6350">
                      <a:solidFill>
                        <a:srgbClr val="000000"/>
                      </a:solidFill>
                    </a:lnT>
                    <a:lnB w="6350">
                      <a:solidFill>
                        <a:srgbClr val="000000"/>
                      </a:solidFill>
                    </a:lnB>
                    <a:noFill/>
                  </a:tcPr>
                </a:tc>
                <a:extLst>
                  <a:ext uri="{0D108BD9-81ED-4DB2-BD59-A6C34878D82A}">
                    <a16:rowId xmlns:a16="http://schemas.microsoft.com/office/drawing/2014/main" val="10006"/>
                  </a:ext>
                </a:extLst>
              </a:tr>
            </a:tbl>
          </a:graphicData>
        </a:graphic>
      </p:graphicFrame>
      <p:pic>
        <p:nvPicPr>
          <p:cNvPr id="2" name="図 1">
            <a:extLst>
              <a:ext uri="{FF2B5EF4-FFF2-40B4-BE49-F238E27FC236}">
                <a16:creationId xmlns:a16="http://schemas.microsoft.com/office/drawing/2014/main" id="{0B616CB7-1387-4EF5-AF8B-B5BF88EE3BDD}"/>
              </a:ext>
            </a:extLst>
          </p:cNvPr>
          <p:cNvPicPr>
            <a:picLocks noChangeAspect="1"/>
          </p:cNvPicPr>
          <p:nvPr/>
        </p:nvPicPr>
        <p:blipFill>
          <a:blip r:embed="rId2"/>
          <a:stretch>
            <a:fillRect/>
          </a:stretch>
        </p:blipFill>
        <p:spPr>
          <a:xfrm>
            <a:off x="34827" y="6149194"/>
            <a:ext cx="899121" cy="584805"/>
          </a:xfrm>
          <a:prstGeom prst="rect">
            <a:avLst/>
          </a:prstGeom>
        </p:spPr>
      </p:pic>
    </p:spTree>
    <p:extLst>
      <p:ext uri="{BB962C8B-B14F-4D97-AF65-F5344CB8AC3E}">
        <p14:creationId xmlns:p14="http://schemas.microsoft.com/office/powerpoint/2010/main" val="35244429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B890F12A-22AC-4E08-B0D0-1C0020D1312D}"/>
              </a:ext>
            </a:extLst>
          </p:cNvPr>
          <p:cNvSpPr>
            <a:spLocks noGrp="1"/>
          </p:cNvSpPr>
          <p:nvPr>
            <p:ph type="title"/>
          </p:nvPr>
        </p:nvSpPr>
        <p:spPr>
          <a:xfrm>
            <a:off x="457200" y="533400"/>
            <a:ext cx="8229600" cy="1143000"/>
          </a:xfrm>
        </p:spPr>
        <p:txBody>
          <a:bodyPr/>
          <a:lstStyle/>
          <a:p>
            <a:r>
              <a:rPr lang="en-US" dirty="0"/>
              <a:t>Summary</a:t>
            </a:r>
          </a:p>
        </p:txBody>
      </p:sp>
      <p:sp>
        <p:nvSpPr>
          <p:cNvPr id="7" name="テキスト プレースホルダー 6">
            <a:extLst>
              <a:ext uri="{FF2B5EF4-FFF2-40B4-BE49-F238E27FC236}">
                <a16:creationId xmlns:a16="http://schemas.microsoft.com/office/drawing/2014/main" id="{86AE1342-583E-4E84-94E1-E1F1A0E6F17F}"/>
              </a:ext>
            </a:extLst>
          </p:cNvPr>
          <p:cNvSpPr>
            <a:spLocks noGrp="1"/>
          </p:cNvSpPr>
          <p:nvPr>
            <p:ph idx="1"/>
          </p:nvPr>
        </p:nvSpPr>
        <p:spPr/>
        <p:txBody>
          <a:bodyPr>
            <a:normAutofit/>
          </a:bodyPr>
          <a:lstStyle/>
          <a:p>
            <a:pPr>
              <a:buFont typeface="Arial" panose="020B0604020202020204" pitchFamily="34" charset="0"/>
              <a:buChar char="•"/>
            </a:pPr>
            <a:r>
              <a:rPr lang="en-US" sz="2700" dirty="0"/>
              <a:t>Characteristics of suicide in Japan – Statistics and analysis</a:t>
            </a:r>
          </a:p>
          <a:p>
            <a:pPr>
              <a:buFont typeface="Arial" panose="020B0604020202020204" pitchFamily="34" charset="0"/>
              <a:buChar char="•"/>
            </a:pPr>
            <a:r>
              <a:rPr lang="en-US" sz="2700" dirty="0"/>
              <a:t>Development of suicide prevention strategy</a:t>
            </a:r>
          </a:p>
          <a:p>
            <a:pPr>
              <a:buFont typeface="Arial" panose="020B0604020202020204" pitchFamily="34" charset="0"/>
              <a:buChar char="•"/>
            </a:pPr>
            <a:r>
              <a:rPr lang="en-US" sz="2700" dirty="0"/>
              <a:t>Center for Suicide Prevention</a:t>
            </a:r>
          </a:p>
          <a:p>
            <a:pPr>
              <a:buFont typeface="Arial" panose="020B0604020202020204" pitchFamily="34" charset="0"/>
              <a:buChar char="•"/>
            </a:pPr>
            <a:r>
              <a:rPr lang="en-US" sz="2700" dirty="0"/>
              <a:t>Work Style Reform Act</a:t>
            </a:r>
          </a:p>
          <a:p>
            <a:pPr>
              <a:buFont typeface="Arial" panose="020B0604020202020204" pitchFamily="34" charset="0"/>
              <a:buChar char="•"/>
            </a:pPr>
            <a:r>
              <a:rPr lang="en-US" sz="2700" dirty="0"/>
              <a:t>Critical Incident Care by EAP – Japanese cultural adaptation</a:t>
            </a:r>
          </a:p>
        </p:txBody>
      </p:sp>
    </p:spTree>
    <p:extLst>
      <p:ext uri="{BB962C8B-B14F-4D97-AF65-F5344CB8AC3E}">
        <p14:creationId xmlns:p14="http://schemas.microsoft.com/office/powerpoint/2010/main" val="2704793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533400"/>
            <a:ext cx="8229600" cy="1143000"/>
          </a:xfrm>
        </p:spPr>
        <p:txBody>
          <a:bodyPr>
            <a:normAutofit fontScale="90000"/>
          </a:bodyPr>
          <a:lstStyle/>
          <a:p>
            <a:r>
              <a:rPr lang="en-US" b="1" dirty="0" smtClean="0"/>
              <a:t>Dr. Paul </a:t>
            </a:r>
            <a:r>
              <a:rPr lang="en-US" b="1" dirty="0" err="1"/>
              <a:t>Jongmin</a:t>
            </a:r>
            <a:r>
              <a:rPr lang="en-US" b="1" dirty="0"/>
              <a:t> Woo </a:t>
            </a:r>
            <a:r>
              <a:rPr lang="en-US" b="1" dirty="0" smtClean="0"/>
              <a:t/>
            </a:r>
            <a:br>
              <a:rPr lang="en-US" b="1" dirty="0" smtClean="0"/>
            </a:br>
            <a:r>
              <a:rPr lang="en-US" altLang="ko-KR" dirty="0" smtClean="0"/>
              <a:t>Outline</a:t>
            </a:r>
            <a:endParaRPr lang="ko-KR" altLang="en-US" dirty="0"/>
          </a:p>
        </p:txBody>
      </p:sp>
      <p:sp>
        <p:nvSpPr>
          <p:cNvPr id="3" name="내용 개체 틀 2"/>
          <p:cNvSpPr>
            <a:spLocks noGrp="1"/>
          </p:cNvSpPr>
          <p:nvPr>
            <p:ph idx="1"/>
          </p:nvPr>
        </p:nvSpPr>
        <p:spPr/>
        <p:txBody>
          <a:bodyPr>
            <a:normAutofit fontScale="92500" lnSpcReduction="20000"/>
          </a:bodyPr>
          <a:lstStyle/>
          <a:p>
            <a:r>
              <a:rPr lang="en-US" altLang="ko-KR" dirty="0" smtClean="0"/>
              <a:t>Recent trend of national statistics on suicide in Korea</a:t>
            </a:r>
          </a:p>
          <a:p>
            <a:r>
              <a:rPr lang="en-US" altLang="ko-KR" dirty="0" smtClean="0"/>
              <a:t>Working-aged </a:t>
            </a:r>
            <a:r>
              <a:rPr lang="en-US" altLang="ko-KR" dirty="0"/>
              <a:t>adult suicide </a:t>
            </a:r>
            <a:r>
              <a:rPr lang="en-US" altLang="ko-KR" dirty="0" smtClean="0"/>
              <a:t>trends and risk factors</a:t>
            </a:r>
          </a:p>
          <a:p>
            <a:r>
              <a:rPr lang="en-US" altLang="ko-KR" dirty="0" smtClean="0"/>
              <a:t>National suicide prevention strategy in Korea</a:t>
            </a:r>
            <a:endParaRPr lang="en-US" altLang="ko-KR" dirty="0"/>
          </a:p>
          <a:p>
            <a:r>
              <a:rPr lang="en-US" altLang="ko-KR" dirty="0" smtClean="0"/>
              <a:t>Workplace-based suicide initiatives for workers </a:t>
            </a:r>
          </a:p>
          <a:p>
            <a:r>
              <a:rPr lang="en-US" altLang="ko-KR" dirty="0" smtClean="0"/>
              <a:t>Research-based best practices to prevent and respond to workplace suicide: Experiences of KEAPA</a:t>
            </a:r>
            <a:r>
              <a:rPr lang="en-US" altLang="ko-KR" dirty="0"/>
              <a:t> </a:t>
            </a:r>
            <a:endParaRPr lang="ko-KR" altLang="en-US" dirty="0"/>
          </a:p>
          <a:p>
            <a:endParaRPr lang="ko-KR" altLang="en-US" dirty="0"/>
          </a:p>
        </p:txBody>
      </p:sp>
    </p:spTree>
    <p:extLst>
      <p:ext uri="{BB962C8B-B14F-4D97-AF65-F5344CB8AC3E}">
        <p14:creationId xmlns:p14="http://schemas.microsoft.com/office/powerpoint/2010/main" val="304298221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Suicide in Korea</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1524000"/>
            <a:ext cx="7086600" cy="4724400"/>
          </a:xfrm>
          <a:prstGeom prst="rect">
            <a:avLst/>
          </a:prstGeom>
        </p:spPr>
      </p:pic>
    </p:spTree>
    <p:extLst>
      <p:ext uri="{BB962C8B-B14F-4D97-AF65-F5344CB8AC3E}">
        <p14:creationId xmlns:p14="http://schemas.microsoft.com/office/powerpoint/2010/main" val="388499618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2347784" y="2210063"/>
            <a:ext cx="4621427" cy="1927906"/>
          </a:xfrm>
        </p:spPr>
        <p:txBody>
          <a:bodyPr>
            <a:noAutofit/>
          </a:bodyPr>
          <a:lstStyle/>
          <a:p>
            <a:pPr>
              <a:lnSpc>
                <a:spcPct val="100000"/>
              </a:lnSpc>
            </a:pPr>
            <a:r>
              <a:rPr lang="en-US" altLang="ko-KR" sz="3000" dirty="0">
                <a:effectLst/>
              </a:rPr>
              <a:t>Suicide Prevention Among Working-Aged Adults: The Role of EAPs</a:t>
            </a:r>
            <a:endParaRPr lang="ko-KR" altLang="en-US" sz="3000" dirty="0"/>
          </a:p>
        </p:txBody>
      </p:sp>
      <p:sp>
        <p:nvSpPr>
          <p:cNvPr id="3" name="부제목 2"/>
          <p:cNvSpPr>
            <a:spLocks noGrp="1"/>
          </p:cNvSpPr>
          <p:nvPr>
            <p:ph type="subTitle" idx="1"/>
          </p:nvPr>
        </p:nvSpPr>
        <p:spPr>
          <a:xfrm>
            <a:off x="2805546" y="4239492"/>
            <a:ext cx="3740728" cy="464173"/>
          </a:xfrm>
        </p:spPr>
        <p:txBody>
          <a:bodyPr>
            <a:normAutofit fontScale="62500" lnSpcReduction="20000"/>
          </a:bodyPr>
          <a:lstStyle/>
          <a:p>
            <a:r>
              <a:rPr lang="en-US" altLang="ko-KR" dirty="0" smtClean="0"/>
              <a:t>Paul Jongmin Woo, MD, MPH, PhD</a:t>
            </a:r>
          </a:p>
          <a:p>
            <a:r>
              <a:rPr lang="en-US" altLang="ko-KR" dirty="0" smtClean="0"/>
              <a:t>Korea EAP Association</a:t>
            </a:r>
            <a:endParaRPr lang="ko-KR" altLang="en-US" dirty="0"/>
          </a:p>
        </p:txBody>
      </p:sp>
    </p:spTree>
    <p:extLst>
      <p:ext uri="{BB962C8B-B14F-4D97-AF65-F5344CB8AC3E}">
        <p14:creationId xmlns:p14="http://schemas.microsoft.com/office/powerpoint/2010/main" val="50908395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Outline</a:t>
            </a:r>
            <a:endParaRPr lang="ko-KR" altLang="en-US" dirty="0"/>
          </a:p>
        </p:txBody>
      </p:sp>
      <p:sp>
        <p:nvSpPr>
          <p:cNvPr id="3" name="내용 개체 틀 2"/>
          <p:cNvSpPr>
            <a:spLocks noGrp="1"/>
          </p:cNvSpPr>
          <p:nvPr>
            <p:ph idx="1"/>
          </p:nvPr>
        </p:nvSpPr>
        <p:spPr/>
        <p:txBody>
          <a:bodyPr>
            <a:normAutofit/>
          </a:bodyPr>
          <a:lstStyle/>
          <a:p>
            <a:endParaRPr lang="en-US" altLang="ko-KR" dirty="0" smtClean="0"/>
          </a:p>
          <a:p>
            <a:r>
              <a:rPr lang="en-US" altLang="ko-KR" dirty="0" smtClean="0"/>
              <a:t>Recent trend of national statistics on suicide in Korea</a:t>
            </a:r>
          </a:p>
          <a:p>
            <a:r>
              <a:rPr lang="en-US" altLang="ko-KR" dirty="0" smtClean="0"/>
              <a:t>Working-aged </a:t>
            </a:r>
            <a:r>
              <a:rPr lang="en-US" altLang="ko-KR" dirty="0"/>
              <a:t>adult suicide </a:t>
            </a:r>
            <a:r>
              <a:rPr lang="en-US" altLang="ko-KR" dirty="0" smtClean="0"/>
              <a:t>trends and risk factors</a:t>
            </a:r>
          </a:p>
          <a:p>
            <a:r>
              <a:rPr lang="en-US" altLang="ko-KR" dirty="0" smtClean="0"/>
              <a:t>National suicide prevention strategy in Korea</a:t>
            </a:r>
            <a:endParaRPr lang="en-US" altLang="ko-KR" dirty="0"/>
          </a:p>
          <a:p>
            <a:r>
              <a:rPr lang="en-US" altLang="ko-KR" dirty="0" smtClean="0"/>
              <a:t>Workplace-based suicide initiatives for workers </a:t>
            </a:r>
          </a:p>
          <a:p>
            <a:r>
              <a:rPr lang="en-US" altLang="ko-KR" dirty="0" smtClean="0"/>
              <a:t>Research-based best practices to prevent and respond to workplace suicide: Experiences of KEAPA</a:t>
            </a:r>
            <a:r>
              <a:rPr lang="en-US" altLang="ko-KR" dirty="0"/>
              <a:t> </a:t>
            </a:r>
            <a:endParaRPr lang="ko-KR" altLang="en-US" dirty="0"/>
          </a:p>
          <a:p>
            <a:endParaRPr lang="ko-KR" altLang="en-US" dirty="0"/>
          </a:p>
        </p:txBody>
      </p:sp>
    </p:spTree>
    <p:extLst>
      <p:ext uri="{BB962C8B-B14F-4D97-AF65-F5344CB8AC3E}">
        <p14:creationId xmlns:p14="http://schemas.microsoft.com/office/powerpoint/2010/main" val="349775440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제목 3"/>
          <p:cNvSpPr>
            <a:spLocks noGrp="1"/>
          </p:cNvSpPr>
          <p:nvPr>
            <p:ph type="title" idx="4294967295"/>
          </p:nvPr>
        </p:nvSpPr>
        <p:spPr>
          <a:xfrm>
            <a:off x="0" y="971550"/>
            <a:ext cx="6429375" cy="513160"/>
          </a:xfrm>
        </p:spPr>
        <p:txBody>
          <a:bodyPr>
            <a:normAutofit fontScale="90000"/>
          </a:bodyPr>
          <a:lstStyle/>
          <a:p>
            <a:pPr eaLnBrk="1" hangingPunct="1"/>
            <a:r>
              <a:rPr lang="en-US" altLang="ko-KR" b="0" smtClean="0">
                <a:solidFill>
                  <a:schemeClr val="tx1"/>
                </a:solidFill>
                <a:latin typeface="Arial" panose="020B0604020202020204" pitchFamily="34" charset="0"/>
                <a:ea typeface="휴먼모음T" panose="02030504000101010101" pitchFamily="18" charset="-127"/>
              </a:rPr>
              <a:t>Suicide rates map</a:t>
            </a:r>
            <a:endParaRPr lang="ko-KR" altLang="en-US" b="0" smtClean="0">
              <a:solidFill>
                <a:schemeClr val="tx1"/>
              </a:solidFill>
              <a:latin typeface="Arial" panose="020B0604020202020204" pitchFamily="34" charset="0"/>
              <a:ea typeface="휴먼모음T" panose="02030504000101010101" pitchFamily="18" charset="-127"/>
            </a:endParaRPr>
          </a:p>
        </p:txBody>
      </p:sp>
      <p:sp>
        <p:nvSpPr>
          <p:cNvPr id="23555" name="Rectangle 3"/>
          <p:cNvSpPr>
            <a:spLocks noChangeArrowheads="1"/>
          </p:cNvSpPr>
          <p:nvPr/>
        </p:nvSpPr>
        <p:spPr bwMode="auto">
          <a:xfrm>
            <a:off x="6678216" y="5697142"/>
            <a:ext cx="144142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궁서체" panose="02030609000101010101" pitchFamily="17" charset="-127"/>
                <a:ea typeface="궁서체" panose="02030609000101010101" pitchFamily="17" charset="-127"/>
              </a:defRPr>
            </a:lvl1pPr>
            <a:lvl2pPr marL="742950" indent="-285750" eaLnBrk="0" hangingPunct="0">
              <a:defRPr kumimoji="1">
                <a:solidFill>
                  <a:schemeClr val="tx1"/>
                </a:solidFill>
                <a:latin typeface="궁서체" panose="02030609000101010101" pitchFamily="17" charset="-127"/>
                <a:ea typeface="궁서체" panose="02030609000101010101" pitchFamily="17" charset="-127"/>
              </a:defRPr>
            </a:lvl2pPr>
            <a:lvl3pPr marL="1143000" indent="-228600" eaLnBrk="0" hangingPunct="0">
              <a:defRPr kumimoji="1">
                <a:solidFill>
                  <a:schemeClr val="tx1"/>
                </a:solidFill>
                <a:latin typeface="궁서체" panose="02030609000101010101" pitchFamily="17" charset="-127"/>
                <a:ea typeface="궁서체" panose="02030609000101010101" pitchFamily="17" charset="-127"/>
              </a:defRPr>
            </a:lvl3pPr>
            <a:lvl4pPr marL="1600200" indent="-228600" eaLnBrk="0" hangingPunct="0">
              <a:defRPr kumimoji="1">
                <a:solidFill>
                  <a:schemeClr val="tx1"/>
                </a:solidFill>
                <a:latin typeface="궁서체" panose="02030609000101010101" pitchFamily="17" charset="-127"/>
                <a:ea typeface="궁서체" panose="02030609000101010101" pitchFamily="17" charset="-127"/>
              </a:defRPr>
            </a:lvl4pPr>
            <a:lvl5pPr marL="2057400" indent="-228600" eaLnBrk="0" hangingPunct="0">
              <a:defRPr kumimoji="1">
                <a:solidFill>
                  <a:schemeClr val="tx1"/>
                </a:solidFill>
                <a:latin typeface="궁서체" panose="02030609000101010101" pitchFamily="17" charset="-127"/>
                <a:ea typeface="궁서체" panose="02030609000101010101" pitchFamily="17" charset="-127"/>
              </a:defRPr>
            </a:lvl5pPr>
            <a:lvl6pPr marL="2514600" indent="-228600" algn="ctr" eaLnBrk="0" fontAlgn="base" hangingPunct="0">
              <a:spcBef>
                <a:spcPct val="0"/>
              </a:spcBef>
              <a:spcAft>
                <a:spcPct val="0"/>
              </a:spcAft>
              <a:defRPr kumimoji="1">
                <a:solidFill>
                  <a:schemeClr val="tx1"/>
                </a:solidFill>
                <a:latin typeface="궁서체" panose="02030609000101010101" pitchFamily="17" charset="-127"/>
                <a:ea typeface="궁서체" panose="02030609000101010101" pitchFamily="17" charset="-127"/>
              </a:defRPr>
            </a:lvl6pPr>
            <a:lvl7pPr marL="2971800" indent="-228600" algn="ctr" eaLnBrk="0" fontAlgn="base" hangingPunct="0">
              <a:spcBef>
                <a:spcPct val="0"/>
              </a:spcBef>
              <a:spcAft>
                <a:spcPct val="0"/>
              </a:spcAft>
              <a:defRPr kumimoji="1">
                <a:solidFill>
                  <a:schemeClr val="tx1"/>
                </a:solidFill>
                <a:latin typeface="궁서체" panose="02030609000101010101" pitchFamily="17" charset="-127"/>
                <a:ea typeface="궁서체" panose="02030609000101010101" pitchFamily="17" charset="-127"/>
              </a:defRPr>
            </a:lvl7pPr>
            <a:lvl8pPr marL="3429000" indent="-228600" algn="ctr" eaLnBrk="0" fontAlgn="base" hangingPunct="0">
              <a:spcBef>
                <a:spcPct val="0"/>
              </a:spcBef>
              <a:spcAft>
                <a:spcPct val="0"/>
              </a:spcAft>
              <a:defRPr kumimoji="1">
                <a:solidFill>
                  <a:schemeClr val="tx1"/>
                </a:solidFill>
                <a:latin typeface="궁서체" panose="02030609000101010101" pitchFamily="17" charset="-127"/>
                <a:ea typeface="궁서체" panose="02030609000101010101" pitchFamily="17" charset="-127"/>
              </a:defRPr>
            </a:lvl8pPr>
            <a:lvl9pPr marL="3886200" indent="-228600" algn="ctr" eaLnBrk="0" fontAlgn="base" hangingPunct="0">
              <a:spcBef>
                <a:spcPct val="0"/>
              </a:spcBef>
              <a:spcAft>
                <a:spcPct val="0"/>
              </a:spcAft>
              <a:defRPr kumimoji="1">
                <a:solidFill>
                  <a:schemeClr val="tx1"/>
                </a:solidFill>
                <a:latin typeface="궁서체" panose="02030609000101010101" pitchFamily="17" charset="-127"/>
                <a:ea typeface="궁서체" panose="02030609000101010101" pitchFamily="17" charset="-127"/>
              </a:defRPr>
            </a:lvl9pPr>
          </a:lstStyle>
          <a:p>
            <a:pPr defTabSz="685800" eaLnBrk="1" latinLnBrk="1" hangingPunct="1"/>
            <a:r>
              <a:rPr lang="en-US" altLang="ko-KR" sz="900" b="1">
                <a:solidFill>
                  <a:prstClr val="black"/>
                </a:solidFill>
                <a:latin typeface="굴림" panose="020B0600000101010101" pitchFamily="50" charset="-127"/>
                <a:ea typeface="굴림" panose="020B0600000101010101" pitchFamily="50" charset="-127"/>
              </a:rPr>
              <a:t>WWW.WHO.INT 2007</a:t>
            </a:r>
            <a:endParaRPr lang="ko-KR" altLang="en-US" sz="900" b="1">
              <a:solidFill>
                <a:prstClr val="black"/>
              </a:solidFill>
              <a:latin typeface="굴림" panose="020B0600000101010101" pitchFamily="50" charset="-127"/>
              <a:ea typeface="굴림" panose="020B0600000101010101" pitchFamily="50" charset="-127"/>
            </a:endParaRPr>
          </a:p>
        </p:txBody>
      </p:sp>
      <p:pic>
        <p:nvPicPr>
          <p:cNvPr id="2" name="그림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603" y="1578875"/>
            <a:ext cx="8797688" cy="4792755"/>
          </a:xfrm>
          <a:prstGeom prst="rect">
            <a:avLst/>
          </a:prstGeom>
        </p:spPr>
      </p:pic>
    </p:spTree>
    <p:extLst>
      <p:ext uri="{BB962C8B-B14F-4D97-AF65-F5344CB8AC3E}">
        <p14:creationId xmlns:p14="http://schemas.microsoft.com/office/powerpoint/2010/main" val="31507632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9" name="Shape 219"/>
          <p:cNvSpPr txBox="1">
            <a:spLocks noGrp="1"/>
          </p:cNvSpPr>
          <p:nvPr>
            <p:ph type="title"/>
          </p:nvPr>
        </p:nvSpPr>
        <p:spPr>
          <a:xfrm>
            <a:off x="1099516" y="883513"/>
            <a:ext cx="6253484" cy="766800"/>
          </a:xfrm>
          <a:prstGeom prst="rect">
            <a:avLst/>
          </a:prstGeom>
          <a:noFill/>
          <a:ln>
            <a:noFill/>
          </a:ln>
        </p:spPr>
        <p:txBody>
          <a:bodyPr spcFirstLastPara="1" vert="horz" wrap="square" lIns="68569" tIns="34275" rIns="68569" bIns="34275" rtlCol="0" anchor="ctr" anchorCtr="0">
            <a:noAutofit/>
          </a:bodyPr>
          <a:lstStyle/>
          <a:p>
            <a:pPr>
              <a:spcBef>
                <a:spcPts val="0"/>
              </a:spcBef>
              <a:buClr>
                <a:schemeClr val="dk1"/>
              </a:buClr>
              <a:buSzPts val="3959"/>
            </a:pPr>
            <a:r>
              <a:rPr lang="en-US" sz="2969" b="1" dirty="0">
                <a:solidFill>
                  <a:schemeClr val="dk1"/>
                </a:solidFill>
                <a:latin typeface="Arial"/>
                <a:ea typeface="Arial"/>
                <a:cs typeface="Arial"/>
                <a:sym typeface="Arial"/>
              </a:rPr>
              <a:t>Suicide among OECD countries</a:t>
            </a:r>
            <a:endParaRPr sz="2969" b="1" dirty="0">
              <a:solidFill>
                <a:schemeClr val="dk1"/>
              </a:solidFill>
              <a:latin typeface="Arial"/>
              <a:ea typeface="Arial"/>
              <a:cs typeface="Arial"/>
              <a:sym typeface="Arial"/>
            </a:endParaRPr>
          </a:p>
        </p:txBody>
      </p:sp>
      <p:sp>
        <p:nvSpPr>
          <p:cNvPr id="218" name="Shape 218"/>
          <p:cNvSpPr txBox="1">
            <a:spLocks noGrp="1"/>
          </p:cNvSpPr>
          <p:nvPr>
            <p:ph idx="1"/>
          </p:nvPr>
        </p:nvSpPr>
        <p:spPr>
          <a:xfrm>
            <a:off x="578144" y="1980616"/>
            <a:ext cx="7886700" cy="3263504"/>
          </a:xfrm>
          <a:prstGeom prst="rect">
            <a:avLst/>
          </a:prstGeom>
          <a:noFill/>
          <a:ln>
            <a:noFill/>
          </a:ln>
        </p:spPr>
        <p:txBody>
          <a:bodyPr spcFirstLastPara="1" vert="horz" wrap="square" lIns="68569" tIns="34275" rIns="68569" bIns="34275" rtlCol="0" anchor="t" anchorCtr="0">
            <a:noAutofit/>
          </a:bodyPr>
          <a:lstStyle/>
          <a:p>
            <a:pPr>
              <a:spcBef>
                <a:spcPts val="0"/>
              </a:spcBef>
            </a:pPr>
            <a:r>
              <a:rPr lang="en-US" altLang="ko-KR" dirty="0" smtClean="0"/>
              <a:t>South Korea </a:t>
            </a:r>
            <a:r>
              <a:rPr lang="en-US" altLang="ko-KR" dirty="0"/>
              <a:t>has had the highest suicide rate among the </a:t>
            </a:r>
            <a:r>
              <a:rPr lang="en-US" altLang="ko-KR" dirty="0" err="1"/>
              <a:t>Organisation</a:t>
            </a:r>
            <a:r>
              <a:rPr lang="en-US" altLang="ko-KR" dirty="0"/>
              <a:t> for Economic Co-operation and Development (OECD) countries for 13 consecutive years. </a:t>
            </a:r>
            <a:endParaRPr dirty="0">
              <a:solidFill>
                <a:schemeClr val="dk1"/>
              </a:solidFill>
              <a:latin typeface="Arial"/>
              <a:ea typeface="Arial"/>
              <a:cs typeface="Arial"/>
              <a:sym typeface="Arial"/>
            </a:endParaRPr>
          </a:p>
        </p:txBody>
      </p:sp>
      <p:pic>
        <p:nvPicPr>
          <p:cNvPr id="220" name="Shape 220"/>
          <p:cNvPicPr preferRelativeResize="0"/>
          <p:nvPr/>
        </p:nvPicPr>
        <p:blipFill rotWithShape="1">
          <a:blip r:embed="rId3">
            <a:alphaModFix/>
          </a:blip>
          <a:srcRect b="-21"/>
          <a:stretch/>
        </p:blipFill>
        <p:spPr>
          <a:xfrm>
            <a:off x="629612" y="2982134"/>
            <a:ext cx="7639493" cy="2592288"/>
          </a:xfrm>
          <a:prstGeom prst="rect">
            <a:avLst/>
          </a:prstGeom>
          <a:noFill/>
          <a:ln>
            <a:noFill/>
          </a:ln>
        </p:spPr>
      </p:pic>
    </p:spTree>
    <p:extLst>
      <p:ext uri="{BB962C8B-B14F-4D97-AF65-F5344CB8AC3E}">
        <p14:creationId xmlns:p14="http://schemas.microsoft.com/office/powerpoint/2010/main" val="424098136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5" name="Shape 205"/>
          <p:cNvSpPr txBox="1"/>
          <p:nvPr/>
        </p:nvSpPr>
        <p:spPr>
          <a:xfrm>
            <a:off x="1735931" y="1222840"/>
            <a:ext cx="5290285" cy="438581"/>
          </a:xfrm>
          <a:prstGeom prst="rect">
            <a:avLst/>
          </a:prstGeom>
          <a:noFill/>
          <a:ln>
            <a:noFill/>
          </a:ln>
        </p:spPr>
        <p:txBody>
          <a:bodyPr spcFirstLastPara="1" wrap="square" lIns="68569" tIns="34275" rIns="68569" bIns="34275" anchor="t" anchorCtr="0">
            <a:noAutofit/>
          </a:bodyPr>
          <a:lstStyle/>
          <a:p>
            <a:pPr defTabSz="685800" latinLnBrk="1">
              <a:buClr>
                <a:srgbClr val="0070C0"/>
              </a:buClr>
              <a:buSzPts val="3200"/>
            </a:pPr>
            <a:r>
              <a:rPr lang="en-US" sz="3000" b="1" dirty="0">
                <a:solidFill>
                  <a:prstClr val="black"/>
                </a:solidFill>
                <a:latin typeface="Arial"/>
                <a:ea typeface="Arial"/>
                <a:cs typeface="Arial"/>
                <a:sym typeface="Arial"/>
              </a:rPr>
              <a:t> </a:t>
            </a:r>
            <a:r>
              <a:rPr lang="en-US" sz="3000" dirty="0">
                <a:solidFill>
                  <a:prstClr val="black"/>
                </a:solidFill>
                <a:latin typeface="Arial"/>
                <a:ea typeface="Arial"/>
                <a:cs typeface="Arial"/>
                <a:sym typeface="Arial"/>
              </a:rPr>
              <a:t>Suicide rate in Korea</a:t>
            </a:r>
            <a:endParaRPr sz="3000" dirty="0">
              <a:solidFill>
                <a:prstClr val="black"/>
              </a:solidFill>
              <a:latin typeface="Arial"/>
              <a:ea typeface="Arial"/>
              <a:cs typeface="Arial"/>
              <a:sym typeface="Arial"/>
            </a:endParaRPr>
          </a:p>
        </p:txBody>
      </p:sp>
      <p:sp>
        <p:nvSpPr>
          <p:cNvPr id="206" name="Shape 206"/>
          <p:cNvSpPr txBox="1"/>
          <p:nvPr/>
        </p:nvSpPr>
        <p:spPr>
          <a:xfrm>
            <a:off x="669360" y="2005184"/>
            <a:ext cx="4236748" cy="484748"/>
          </a:xfrm>
          <a:prstGeom prst="rect">
            <a:avLst/>
          </a:prstGeom>
          <a:noFill/>
          <a:ln>
            <a:noFill/>
          </a:ln>
        </p:spPr>
        <p:txBody>
          <a:bodyPr spcFirstLastPara="1" wrap="square" lIns="68569" tIns="34275" rIns="68569" bIns="34275" anchor="t" anchorCtr="0">
            <a:noAutofit/>
          </a:bodyPr>
          <a:lstStyle/>
          <a:p>
            <a:pPr defTabSz="685800" latinLnBrk="1">
              <a:buClr>
                <a:srgbClr val="FF0000"/>
              </a:buClr>
              <a:buSzPts val="3600"/>
            </a:pPr>
            <a:r>
              <a:rPr lang="en-US" sz="2700" b="1" dirty="0">
                <a:solidFill>
                  <a:srgbClr val="FF0000"/>
                </a:solidFill>
                <a:latin typeface="Arial"/>
                <a:ea typeface="Arial"/>
                <a:cs typeface="Arial"/>
                <a:sym typeface="Arial"/>
              </a:rPr>
              <a:t>13,092 </a:t>
            </a:r>
            <a:r>
              <a:rPr lang="en-US" dirty="0">
                <a:solidFill>
                  <a:prstClr val="black"/>
                </a:solidFill>
                <a:latin typeface="Arial"/>
                <a:ea typeface="Arial"/>
                <a:cs typeface="Arial"/>
                <a:sym typeface="Arial"/>
              </a:rPr>
              <a:t>people suicide in 2017</a:t>
            </a:r>
            <a:endParaRPr b="1" dirty="0">
              <a:solidFill>
                <a:srgbClr val="FF0000"/>
              </a:solidFill>
              <a:latin typeface="Arial"/>
              <a:ea typeface="Arial"/>
              <a:cs typeface="Arial"/>
              <a:sym typeface="Arial"/>
            </a:endParaRPr>
          </a:p>
        </p:txBody>
      </p:sp>
      <p:sp>
        <p:nvSpPr>
          <p:cNvPr id="209" name="Shape 209"/>
          <p:cNvSpPr/>
          <p:nvPr/>
        </p:nvSpPr>
        <p:spPr>
          <a:xfrm>
            <a:off x="2660904" y="3156815"/>
            <a:ext cx="6236208" cy="2481452"/>
          </a:xfrm>
          <a:prstGeom prst="bracketPair">
            <a:avLst/>
          </a:prstGeom>
          <a:noFill/>
          <a:ln w="12700" cap="flat" cmpd="sng">
            <a:solidFill>
              <a:srgbClr val="0D143C">
                <a:alpha val="80000"/>
              </a:srgbClr>
            </a:solidFill>
            <a:prstDash val="solid"/>
            <a:miter lim="800000"/>
            <a:headEnd type="none" w="med" len="med"/>
            <a:tailEnd type="none" w="med" len="med"/>
          </a:ln>
        </p:spPr>
        <p:txBody>
          <a:bodyPr spcFirstLastPara="1" wrap="square" lIns="68569" tIns="34275" rIns="68569" bIns="34275" anchor="ctr" anchorCtr="0">
            <a:noAutofit/>
          </a:bodyPr>
          <a:lstStyle/>
          <a:p>
            <a:pPr algn="ctr" defTabSz="685800" latinLnBrk="1">
              <a:buClr>
                <a:srgbClr val="000000"/>
              </a:buClr>
              <a:buSzPts val="1800"/>
            </a:pPr>
            <a:endParaRPr sz="1350">
              <a:solidFill>
                <a:srgbClr val="0D143C"/>
              </a:solidFill>
              <a:latin typeface="Arial"/>
              <a:ea typeface="Arial"/>
              <a:cs typeface="Arial"/>
              <a:sym typeface="Arial"/>
            </a:endParaRPr>
          </a:p>
        </p:txBody>
      </p:sp>
      <p:sp>
        <p:nvSpPr>
          <p:cNvPr id="210" name="Shape 210"/>
          <p:cNvSpPr txBox="1"/>
          <p:nvPr/>
        </p:nvSpPr>
        <p:spPr>
          <a:xfrm>
            <a:off x="390525" y="2041720"/>
            <a:ext cx="314325" cy="438581"/>
          </a:xfrm>
          <a:prstGeom prst="rect">
            <a:avLst/>
          </a:prstGeom>
          <a:noFill/>
          <a:ln>
            <a:noFill/>
          </a:ln>
        </p:spPr>
        <p:txBody>
          <a:bodyPr spcFirstLastPara="1" wrap="square" lIns="68569" tIns="34275" rIns="68569" bIns="34275" anchor="t" anchorCtr="0">
            <a:noAutofit/>
          </a:bodyPr>
          <a:lstStyle/>
          <a:p>
            <a:pPr algn="ctr" defTabSz="685800" latinLnBrk="1">
              <a:buClr>
                <a:srgbClr val="2E75B5"/>
              </a:buClr>
              <a:buSzPts val="3200"/>
            </a:pPr>
            <a:r>
              <a:rPr lang="en-US" sz="2400" b="1">
                <a:solidFill>
                  <a:srgbClr val="2E75B5"/>
                </a:solidFill>
                <a:latin typeface="Arial"/>
                <a:ea typeface="Arial"/>
                <a:cs typeface="Arial"/>
                <a:sym typeface="Arial"/>
              </a:rPr>
              <a:t>!</a:t>
            </a:r>
            <a:endParaRPr sz="2400" b="1">
              <a:solidFill>
                <a:srgbClr val="2E75B5"/>
              </a:solidFill>
              <a:latin typeface="Arial"/>
              <a:ea typeface="Arial"/>
              <a:cs typeface="Arial"/>
              <a:sym typeface="Arial"/>
            </a:endParaRPr>
          </a:p>
        </p:txBody>
      </p:sp>
      <p:sp>
        <p:nvSpPr>
          <p:cNvPr id="211" name="Shape 211"/>
          <p:cNvSpPr txBox="1"/>
          <p:nvPr/>
        </p:nvSpPr>
        <p:spPr>
          <a:xfrm>
            <a:off x="669360" y="2576684"/>
            <a:ext cx="5101911" cy="484748"/>
          </a:xfrm>
          <a:prstGeom prst="rect">
            <a:avLst/>
          </a:prstGeom>
          <a:noFill/>
          <a:ln>
            <a:noFill/>
          </a:ln>
        </p:spPr>
        <p:txBody>
          <a:bodyPr spcFirstLastPara="1" wrap="square" lIns="68569" tIns="34275" rIns="68569" bIns="34275" anchor="t" anchorCtr="0">
            <a:noAutofit/>
          </a:bodyPr>
          <a:lstStyle/>
          <a:p>
            <a:pPr defTabSz="685800" latinLnBrk="1">
              <a:buClr>
                <a:prstClr val="black"/>
              </a:buClr>
              <a:buSzPts val="2400"/>
            </a:pPr>
            <a:r>
              <a:rPr lang="en-US" dirty="0">
                <a:solidFill>
                  <a:prstClr val="black"/>
                </a:solidFill>
                <a:latin typeface="Arial"/>
                <a:ea typeface="Arial"/>
                <a:cs typeface="Arial"/>
                <a:sym typeface="Arial"/>
              </a:rPr>
              <a:t>An average of </a:t>
            </a:r>
            <a:r>
              <a:rPr lang="en-US" sz="2700" b="1" dirty="0">
                <a:solidFill>
                  <a:srgbClr val="FF0000"/>
                </a:solidFill>
                <a:latin typeface="Arial"/>
                <a:ea typeface="Arial"/>
                <a:cs typeface="Arial"/>
                <a:sym typeface="Arial"/>
              </a:rPr>
              <a:t>35</a:t>
            </a:r>
            <a:r>
              <a:rPr lang="en-US" dirty="0">
                <a:solidFill>
                  <a:prstClr val="black"/>
                </a:solidFill>
                <a:latin typeface="Arial"/>
                <a:ea typeface="Arial"/>
                <a:cs typeface="Arial"/>
                <a:sym typeface="Arial"/>
              </a:rPr>
              <a:t> people per day</a:t>
            </a:r>
            <a:endParaRPr sz="825" dirty="0">
              <a:solidFill>
                <a:srgbClr val="0D143C"/>
              </a:solidFill>
              <a:latin typeface="Arial"/>
              <a:ea typeface="Arial"/>
              <a:cs typeface="Arial"/>
              <a:sym typeface="Arial"/>
            </a:endParaRPr>
          </a:p>
        </p:txBody>
      </p:sp>
      <p:sp>
        <p:nvSpPr>
          <p:cNvPr id="212" name="Shape 212"/>
          <p:cNvSpPr txBox="1"/>
          <p:nvPr/>
        </p:nvSpPr>
        <p:spPr>
          <a:xfrm>
            <a:off x="390525" y="2641795"/>
            <a:ext cx="314325" cy="438581"/>
          </a:xfrm>
          <a:prstGeom prst="rect">
            <a:avLst/>
          </a:prstGeom>
          <a:noFill/>
          <a:ln>
            <a:noFill/>
          </a:ln>
        </p:spPr>
        <p:txBody>
          <a:bodyPr spcFirstLastPara="1" wrap="square" lIns="68569" tIns="34275" rIns="68569" bIns="34275" anchor="t" anchorCtr="0">
            <a:noAutofit/>
          </a:bodyPr>
          <a:lstStyle/>
          <a:p>
            <a:pPr algn="ctr" defTabSz="685800" latinLnBrk="1">
              <a:buClr>
                <a:srgbClr val="2E75B5"/>
              </a:buClr>
              <a:buSzPts val="3200"/>
            </a:pPr>
            <a:r>
              <a:rPr lang="en-US" sz="2400" b="1">
                <a:solidFill>
                  <a:srgbClr val="2E75B5"/>
                </a:solidFill>
                <a:latin typeface="Arial"/>
                <a:ea typeface="Arial"/>
                <a:cs typeface="Arial"/>
                <a:sym typeface="Arial"/>
              </a:rPr>
              <a:t>!</a:t>
            </a:r>
            <a:endParaRPr sz="2400" b="1">
              <a:solidFill>
                <a:srgbClr val="2E75B5"/>
              </a:solidFill>
              <a:latin typeface="Arial"/>
              <a:ea typeface="Arial"/>
              <a:cs typeface="Arial"/>
              <a:sym typeface="Arial"/>
            </a:endParaRPr>
          </a:p>
        </p:txBody>
      </p:sp>
      <p:sp>
        <p:nvSpPr>
          <p:cNvPr id="213" name="Shape 213"/>
          <p:cNvSpPr txBox="1"/>
          <p:nvPr/>
        </p:nvSpPr>
        <p:spPr>
          <a:xfrm>
            <a:off x="3075230" y="3225771"/>
            <a:ext cx="5782701" cy="2085192"/>
          </a:xfrm>
          <a:prstGeom prst="rect">
            <a:avLst/>
          </a:prstGeom>
          <a:noFill/>
          <a:ln>
            <a:noFill/>
          </a:ln>
        </p:spPr>
        <p:txBody>
          <a:bodyPr spcFirstLastPara="1" wrap="square" lIns="68569" tIns="34275" rIns="68569" bIns="34275" anchor="t" anchorCtr="0">
            <a:noAutofit/>
          </a:bodyPr>
          <a:lstStyle/>
          <a:p>
            <a:pPr marL="257175" indent="-257175" defTabSz="685800" latinLnBrk="1">
              <a:buClr>
                <a:prstClr val="black"/>
              </a:buClr>
              <a:buSzPts val="2000"/>
              <a:buFont typeface="Arial" panose="020B0604020202020204" pitchFamily="34" charset="0"/>
              <a:buChar char="•"/>
            </a:pPr>
            <a:r>
              <a:rPr lang="en-US" dirty="0">
                <a:solidFill>
                  <a:prstClr val="black"/>
                </a:solidFill>
                <a:latin typeface="맑은 고딕" panose="020F0502020204030204"/>
              </a:rPr>
              <a:t>C</a:t>
            </a:r>
            <a:r>
              <a:rPr lang="en-US" dirty="0">
                <a:solidFill>
                  <a:prstClr val="black"/>
                </a:solidFill>
                <a:latin typeface="Arial"/>
                <a:ea typeface="Arial"/>
                <a:cs typeface="Arial"/>
                <a:sym typeface="Arial"/>
              </a:rPr>
              <a:t>ause of death</a:t>
            </a:r>
            <a:r>
              <a:rPr lang="en-US" dirty="0">
                <a:solidFill>
                  <a:srgbClr val="000000"/>
                </a:solidFill>
                <a:latin typeface="Arial"/>
                <a:ea typeface="Arial"/>
                <a:cs typeface="Arial"/>
                <a:sym typeface="Arial"/>
              </a:rPr>
              <a:t> </a:t>
            </a:r>
            <a:r>
              <a:rPr lang="en-US" dirty="0">
                <a:solidFill>
                  <a:prstClr val="black"/>
                </a:solidFill>
                <a:latin typeface="Arial"/>
                <a:ea typeface="Arial"/>
                <a:cs typeface="Arial"/>
                <a:sym typeface="Arial"/>
              </a:rPr>
              <a:t>among 10s, 20s, 30s : 1st</a:t>
            </a:r>
            <a:endParaRPr sz="1200" dirty="0">
              <a:solidFill>
                <a:srgbClr val="000000"/>
              </a:solidFill>
              <a:latin typeface="Arial"/>
              <a:ea typeface="Arial"/>
              <a:cs typeface="Arial"/>
              <a:sym typeface="Arial"/>
            </a:endParaRPr>
          </a:p>
          <a:p>
            <a:pPr marL="257175" indent="-257175" defTabSz="685800" latinLnBrk="1">
              <a:buClr>
                <a:prstClr val="black"/>
              </a:buClr>
              <a:buSzPts val="2000"/>
              <a:buFont typeface="Arial" panose="020B0604020202020204" pitchFamily="34" charset="0"/>
              <a:buChar char="•"/>
            </a:pPr>
            <a:r>
              <a:rPr lang="en-US" dirty="0">
                <a:solidFill>
                  <a:prstClr val="black"/>
                </a:solidFill>
                <a:latin typeface="Arial"/>
                <a:ea typeface="Arial"/>
                <a:cs typeface="Arial"/>
                <a:sym typeface="Arial"/>
              </a:rPr>
              <a:t>                          among 40s, 50s : 2nd</a:t>
            </a:r>
            <a:endParaRPr sz="1200" dirty="0">
              <a:solidFill>
                <a:srgbClr val="000000"/>
              </a:solidFill>
              <a:latin typeface="Arial"/>
              <a:ea typeface="Arial"/>
              <a:cs typeface="Arial"/>
              <a:sym typeface="Arial"/>
            </a:endParaRPr>
          </a:p>
          <a:p>
            <a:pPr defTabSz="685800" latinLnBrk="1">
              <a:buClr>
                <a:srgbClr val="000000"/>
              </a:buClr>
              <a:buSzPts val="2000"/>
            </a:pPr>
            <a:r>
              <a:rPr lang="en-US" dirty="0">
                <a:solidFill>
                  <a:srgbClr val="000000"/>
                </a:solidFill>
                <a:latin typeface="Arial"/>
                <a:ea typeface="Arial"/>
                <a:cs typeface="Arial"/>
                <a:sym typeface="Arial"/>
              </a:rPr>
              <a:t>  </a:t>
            </a:r>
            <a:endParaRPr dirty="0">
              <a:solidFill>
                <a:prstClr val="black"/>
              </a:solidFill>
              <a:latin typeface="Arial"/>
              <a:ea typeface="Arial"/>
              <a:cs typeface="Arial"/>
              <a:sym typeface="Arial"/>
            </a:endParaRPr>
          </a:p>
          <a:p>
            <a:pPr marL="257175" indent="-257175" defTabSz="685800" latinLnBrk="1">
              <a:buClr>
                <a:prstClr val="black"/>
              </a:buClr>
              <a:buSzPts val="2000"/>
              <a:buFont typeface="Arial" panose="020B0604020202020204" pitchFamily="34" charset="0"/>
              <a:buChar char="•"/>
            </a:pPr>
            <a:r>
              <a:rPr lang="en-US" dirty="0">
                <a:solidFill>
                  <a:prstClr val="black"/>
                </a:solidFill>
                <a:latin typeface="Arial"/>
                <a:ea typeface="Arial"/>
                <a:cs typeface="Arial"/>
                <a:sym typeface="Arial"/>
              </a:rPr>
              <a:t>The number of deaths in the 40-50s ranked first</a:t>
            </a:r>
            <a:endParaRPr sz="1200" dirty="0">
              <a:solidFill>
                <a:srgbClr val="000000"/>
              </a:solidFill>
              <a:latin typeface="Arial"/>
              <a:ea typeface="Arial"/>
              <a:cs typeface="Arial"/>
              <a:sym typeface="Arial"/>
            </a:endParaRPr>
          </a:p>
          <a:p>
            <a:pPr marL="257175" indent="-257175" defTabSz="685800" latinLnBrk="1">
              <a:buClr>
                <a:prstClr val="black"/>
              </a:buClr>
              <a:buSzPts val="2000"/>
              <a:buFont typeface="Arial" panose="020B0604020202020204" pitchFamily="34" charset="0"/>
              <a:buChar char="•"/>
            </a:pPr>
            <a:r>
              <a:rPr lang="en-US" dirty="0">
                <a:solidFill>
                  <a:prstClr val="black"/>
                </a:solidFill>
                <a:latin typeface="Arial"/>
                <a:ea typeface="Arial"/>
                <a:cs typeface="Arial"/>
                <a:sym typeface="Arial"/>
              </a:rPr>
              <a:t>Suicide rate : the highest among the elderly</a:t>
            </a:r>
            <a:endParaRPr sz="1200"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15047151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rotWithShape="1">
          <a:blip r:embed="rId3"/>
          <a:srcRect l="10767" t="7794" r="63082" b="29852"/>
          <a:stretch/>
        </p:blipFill>
        <p:spPr bwMode="auto">
          <a:xfrm>
            <a:off x="0" y="0"/>
            <a:ext cx="9144000" cy="6858000"/>
          </a:xfrm>
          <a:prstGeom prst="rect">
            <a:avLst/>
          </a:prstGeom>
          <a:ln>
            <a:noFill/>
          </a:ln>
          <a:extLst>
            <a:ext uri="{53640926-AAD7-44D8-BBD7-CCE9431645EC}">
              <a14:shadowObscured xmlns:a14="http://schemas.microsoft.com/office/drawing/2010/main"/>
            </a:ext>
          </a:extLst>
        </p:spPr>
      </p:pic>
      <p:sp>
        <p:nvSpPr>
          <p:cNvPr id="7" name="TextBox 6"/>
          <p:cNvSpPr txBox="1"/>
          <p:nvPr/>
        </p:nvSpPr>
        <p:spPr>
          <a:xfrm>
            <a:off x="5867400" y="6629400"/>
            <a:ext cx="3352800" cy="276999"/>
          </a:xfrm>
          <a:prstGeom prst="rect">
            <a:avLst/>
          </a:prstGeom>
          <a:noFill/>
        </p:spPr>
        <p:txBody>
          <a:bodyPr wrap="square" rtlCol="0">
            <a:spAutoFit/>
          </a:bodyPr>
          <a:lstStyle/>
          <a:p>
            <a:r>
              <a:rPr lang="en-US" sz="1200" dirty="0"/>
              <a:t>https://www.cdc.gov/vitalsigns/suicide/index.html</a:t>
            </a:r>
          </a:p>
        </p:txBody>
      </p:sp>
    </p:spTree>
    <p:extLst>
      <p:ext uri="{BB962C8B-B14F-4D97-AF65-F5344CB8AC3E}">
        <p14:creationId xmlns:p14="http://schemas.microsoft.com/office/powerpoint/2010/main" val="151505495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583361" y="917089"/>
            <a:ext cx="8222052" cy="994172"/>
          </a:xfrm>
        </p:spPr>
        <p:txBody>
          <a:bodyPr>
            <a:normAutofit/>
          </a:bodyPr>
          <a:lstStyle/>
          <a:p>
            <a:r>
              <a:rPr lang="en-US" altLang="ko-KR" sz="3000" dirty="0">
                <a:latin typeface="Arial" panose="020B0604020202020204" pitchFamily="34" charset="0"/>
                <a:cs typeface="Arial" panose="020B0604020202020204" pitchFamily="34" charset="0"/>
              </a:rPr>
              <a:t>Recent</a:t>
            </a:r>
            <a:r>
              <a:rPr lang="en-US" altLang="ko-KR" sz="2700" dirty="0">
                <a:latin typeface="Arial" panose="020B0604020202020204" pitchFamily="34" charset="0"/>
                <a:cs typeface="Arial" panose="020B0604020202020204" pitchFamily="34" charset="0"/>
              </a:rPr>
              <a:t> trend of decreasing since 2011</a:t>
            </a:r>
            <a:endParaRPr lang="ko-KR" altLang="en-US" sz="2700" dirty="0">
              <a:latin typeface="Arial" panose="020B0604020202020204" pitchFamily="34" charset="0"/>
              <a:cs typeface="Arial" panose="020B0604020202020204" pitchFamily="34" charset="0"/>
            </a:endParaRPr>
          </a:p>
        </p:txBody>
      </p:sp>
      <p:grpSp>
        <p:nvGrpSpPr>
          <p:cNvPr id="4" name="그룹 3"/>
          <p:cNvGrpSpPr/>
          <p:nvPr/>
        </p:nvGrpSpPr>
        <p:grpSpPr>
          <a:xfrm>
            <a:off x="411092" y="1760836"/>
            <a:ext cx="8295639" cy="4130810"/>
            <a:chOff x="548123" y="1204780"/>
            <a:chExt cx="11060852" cy="5507747"/>
          </a:xfrm>
        </p:grpSpPr>
        <p:pic>
          <p:nvPicPr>
            <p:cNvPr id="5" name="그림 4"/>
            <p:cNvPicPr>
              <a:picLocks noChangeAspect="1"/>
            </p:cNvPicPr>
            <p:nvPr/>
          </p:nvPicPr>
          <p:blipFill>
            <a:blip r:embed="rId2"/>
            <a:stretch>
              <a:fillRect/>
            </a:stretch>
          </p:blipFill>
          <p:spPr>
            <a:xfrm>
              <a:off x="548123" y="1204780"/>
              <a:ext cx="11060852" cy="5507747"/>
            </a:xfrm>
            <a:prstGeom prst="rect">
              <a:avLst/>
            </a:prstGeom>
          </p:spPr>
        </p:pic>
        <p:sp>
          <p:nvSpPr>
            <p:cNvPr id="6" name="아래쪽 화살표 5"/>
            <p:cNvSpPr/>
            <p:nvPr/>
          </p:nvSpPr>
          <p:spPr>
            <a:xfrm>
              <a:off x="5677410" y="2756974"/>
              <a:ext cx="324294" cy="398720"/>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latinLnBrk="1"/>
              <a:endParaRPr lang="ko-KR" altLang="en-US" sz="1350">
                <a:solidFill>
                  <a:prstClr val="white"/>
                </a:solidFill>
                <a:latin typeface="맑은 고딕" panose="020F0502020204030204"/>
                <a:ea typeface="맑은 고딕" panose="020B0503020000020004" pitchFamily="34" charset="-127"/>
              </a:endParaRPr>
            </a:p>
          </p:txBody>
        </p:sp>
        <p:sp>
          <p:nvSpPr>
            <p:cNvPr id="7" name="아래쪽 화살표 6"/>
            <p:cNvSpPr/>
            <p:nvPr/>
          </p:nvSpPr>
          <p:spPr>
            <a:xfrm>
              <a:off x="9540320" y="1243217"/>
              <a:ext cx="324294" cy="398720"/>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latinLnBrk="1"/>
              <a:endParaRPr lang="ko-KR" altLang="en-US" sz="1350">
                <a:solidFill>
                  <a:prstClr val="white"/>
                </a:solidFill>
                <a:latin typeface="맑은 고딕" panose="020F0502020204030204"/>
                <a:ea typeface="맑은 고딕" panose="020B0503020000020004" pitchFamily="34" charset="-127"/>
              </a:endParaRPr>
            </a:p>
          </p:txBody>
        </p:sp>
        <p:sp>
          <p:nvSpPr>
            <p:cNvPr id="8" name="아래쪽 화살표 7"/>
            <p:cNvSpPr/>
            <p:nvPr/>
          </p:nvSpPr>
          <p:spPr>
            <a:xfrm>
              <a:off x="7389493" y="2131623"/>
              <a:ext cx="324294" cy="398720"/>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latinLnBrk="1"/>
              <a:endParaRPr lang="ko-KR" altLang="en-US" sz="1350">
                <a:solidFill>
                  <a:prstClr val="white"/>
                </a:solidFill>
                <a:latin typeface="맑은 고딕" panose="020F0502020204030204"/>
                <a:ea typeface="맑은 고딕" panose="020B0503020000020004" pitchFamily="34" charset="-127"/>
              </a:endParaRPr>
            </a:p>
          </p:txBody>
        </p:sp>
        <p:sp>
          <p:nvSpPr>
            <p:cNvPr id="9" name="아래쪽 화살표 8"/>
            <p:cNvSpPr/>
            <p:nvPr/>
          </p:nvSpPr>
          <p:spPr>
            <a:xfrm>
              <a:off x="10163481" y="1426904"/>
              <a:ext cx="324294" cy="398720"/>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latinLnBrk="1"/>
              <a:endParaRPr lang="ko-KR" altLang="en-US" sz="1350">
                <a:solidFill>
                  <a:prstClr val="white"/>
                </a:solidFill>
                <a:latin typeface="맑은 고딕" panose="020F0502020204030204"/>
                <a:ea typeface="맑은 고딕" panose="020B0503020000020004" pitchFamily="34" charset="-127"/>
              </a:endParaRPr>
            </a:p>
          </p:txBody>
        </p:sp>
        <p:sp>
          <p:nvSpPr>
            <p:cNvPr id="10" name="직사각형 9"/>
            <p:cNvSpPr/>
            <p:nvPr/>
          </p:nvSpPr>
          <p:spPr>
            <a:xfrm>
              <a:off x="548123" y="1225460"/>
              <a:ext cx="6096000" cy="1231107"/>
            </a:xfrm>
            <a:prstGeom prst="rect">
              <a:avLst/>
            </a:prstGeom>
            <a:solidFill>
              <a:schemeClr val="accent4"/>
            </a:solidFill>
          </p:spPr>
          <p:txBody>
            <a:bodyPr>
              <a:spAutoFit/>
            </a:bodyPr>
            <a:lstStyle/>
            <a:p>
              <a:pPr defTabSz="685800" latinLnBrk="1"/>
              <a:r>
                <a:rPr lang="en-US" altLang="ko-KR" dirty="0">
                  <a:solidFill>
                    <a:prstClr val="black"/>
                  </a:solidFill>
                  <a:latin typeface="맑은 고딕" panose="020F0502020204030204"/>
                  <a:ea typeface="맑은 고딕" panose="020B0503020000020004" pitchFamily="34" charset="-127"/>
                </a:rPr>
                <a:t>The rate has been decreasing slightly since 2011.  13,092 people Suicide in 2016, down 17.7% from 15,906 in 2011.</a:t>
              </a:r>
            </a:p>
          </p:txBody>
        </p:sp>
      </p:grpSp>
    </p:spTree>
    <p:extLst>
      <p:ext uri="{BB962C8B-B14F-4D97-AF65-F5344CB8AC3E}">
        <p14:creationId xmlns:p14="http://schemas.microsoft.com/office/powerpoint/2010/main" val="344980773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내용 개체 틀 3"/>
          <p:cNvGraphicFramePr>
            <a:graphicFrameLocks noGrp="1"/>
          </p:cNvGraphicFramePr>
          <p:nvPr>
            <p:ph idx="4294967295"/>
            <p:extLst/>
          </p:nvPr>
        </p:nvGraphicFramePr>
        <p:xfrm>
          <a:off x="1143000" y="1178719"/>
          <a:ext cx="6636544" cy="4017169"/>
        </p:xfrm>
        <a:graphic>
          <a:graphicData uri="http://schemas.openxmlformats.org/presentationml/2006/ole">
            <mc:AlternateContent xmlns:mc="http://schemas.openxmlformats.org/markup-compatibility/2006">
              <mc:Choice xmlns:v="urn:schemas-microsoft-com:vml" Requires="v">
                <p:oleObj spid="_x0000_s4100" name="워크시트" r:id="rId4" imgW="6829425" imgH="4133850" progId="Excel.Sheet.8">
                  <p:embed/>
                </p:oleObj>
              </mc:Choice>
              <mc:Fallback>
                <p:oleObj name="워크시트" r:id="rId4" imgW="6829425" imgH="4133850" progId="Excel.Sheet.8">
                  <p:embed/>
                  <p:pic>
                    <p:nvPicPr>
                      <p:cNvPr id="1026" name="내용 개체 틀 3"/>
                      <p:cNvPicPr>
                        <a:picLocks noGrp="1" noChangeArrowheads="1"/>
                      </p:cNvPicPr>
                      <p:nvPr/>
                    </p:nvPicPr>
                    <p:blipFill>
                      <a:blip r:embed="rId5"/>
                      <a:srcRect/>
                      <a:stretch>
                        <a:fillRect/>
                      </a:stretch>
                    </p:blipFill>
                    <p:spPr bwMode="auto">
                      <a:xfrm>
                        <a:off x="1143000" y="1178719"/>
                        <a:ext cx="6636544" cy="401716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8" name="TextBox 5"/>
          <p:cNvSpPr txBox="1">
            <a:spLocks noChangeArrowheads="1"/>
          </p:cNvSpPr>
          <p:nvPr/>
        </p:nvSpPr>
        <p:spPr bwMode="auto">
          <a:xfrm>
            <a:off x="1357314" y="1875236"/>
            <a:ext cx="1446610" cy="253916"/>
          </a:xfrm>
          <a:prstGeom prst="rect">
            <a:avLst/>
          </a:prstGeom>
          <a:noFill/>
          <a:ln w="9525">
            <a:noFill/>
            <a:miter lim="800000"/>
            <a:headEnd/>
            <a:tailEnd/>
          </a:ln>
        </p:spPr>
        <p:txBody>
          <a:bodyPr>
            <a:spAutoFit/>
          </a:bodyPr>
          <a:lstStyle/>
          <a:p>
            <a:pPr defTabSz="685800" latinLnBrk="1"/>
            <a:r>
              <a:rPr lang="en-US" altLang="ko-KR" sz="1050">
                <a:solidFill>
                  <a:prstClr val="black"/>
                </a:solidFill>
                <a:latin typeface="맑은 고딕" pitchFamily="50" charset="-127"/>
                <a:ea typeface="맑은 고딕" panose="020B0503020000020004" pitchFamily="34" charset="-127"/>
              </a:rPr>
              <a:t>Suicide rate (x10</a:t>
            </a:r>
            <a:r>
              <a:rPr lang="en-US" altLang="ko-KR" sz="1050" baseline="30000">
                <a:solidFill>
                  <a:prstClr val="black"/>
                </a:solidFill>
                <a:latin typeface="맑은 고딕" pitchFamily="50" charset="-127"/>
                <a:ea typeface="맑은 고딕" panose="020B0503020000020004" pitchFamily="34" charset="-127"/>
              </a:rPr>
              <a:t>6</a:t>
            </a:r>
            <a:r>
              <a:rPr lang="en-US" altLang="ko-KR" sz="1050">
                <a:solidFill>
                  <a:prstClr val="black"/>
                </a:solidFill>
                <a:latin typeface="맑은 고딕" pitchFamily="50" charset="-127"/>
                <a:ea typeface="맑은 고딕" panose="020B0503020000020004" pitchFamily="34" charset="-127"/>
              </a:rPr>
              <a:t>)</a:t>
            </a:r>
            <a:endParaRPr lang="ko-KR" altLang="en-US" sz="1050">
              <a:solidFill>
                <a:prstClr val="black"/>
              </a:solidFill>
              <a:latin typeface="맑은 고딕" pitchFamily="50" charset="-127"/>
              <a:ea typeface="맑은 고딕" panose="020B0503020000020004" pitchFamily="34" charset="-127"/>
            </a:endParaRPr>
          </a:p>
        </p:txBody>
      </p:sp>
      <p:sp>
        <p:nvSpPr>
          <p:cNvPr id="1029" name="TextBox 7"/>
          <p:cNvSpPr txBox="1">
            <a:spLocks noChangeArrowheads="1"/>
          </p:cNvSpPr>
          <p:nvPr/>
        </p:nvSpPr>
        <p:spPr bwMode="auto">
          <a:xfrm>
            <a:off x="1020908" y="5287935"/>
            <a:ext cx="7035699" cy="461665"/>
          </a:xfrm>
          <a:prstGeom prst="rect">
            <a:avLst/>
          </a:prstGeom>
          <a:noFill/>
          <a:ln w="9525">
            <a:noFill/>
            <a:miter lim="800000"/>
            <a:headEnd/>
            <a:tailEnd/>
          </a:ln>
        </p:spPr>
        <p:txBody>
          <a:bodyPr wrap="square">
            <a:spAutoFit/>
          </a:bodyPr>
          <a:lstStyle/>
          <a:p>
            <a:pPr defTabSz="685800" latinLnBrk="1"/>
            <a:r>
              <a:rPr lang="en-US" altLang="ko-KR" sz="1200" dirty="0">
                <a:solidFill>
                  <a:prstClr val="black"/>
                </a:solidFill>
                <a:latin typeface="맑은 고딕" panose="020F0502020204030204"/>
                <a:ea typeface="맑은 고딕" panose="020B0503020000020004" pitchFamily="34" charset="-127"/>
              </a:rPr>
              <a:t>The suicide rate according to gender was overall higher in males than in females. The suicide rate of males was higher by a factor of approximately 2.4. (c.f. approx. 5 in the U.S) </a:t>
            </a:r>
            <a:endParaRPr lang="ko-KR" altLang="en-US" sz="1200" dirty="0">
              <a:solidFill>
                <a:prstClr val="black"/>
              </a:solidFill>
              <a:latin typeface="맑은 고딕" panose="020F0502020204030204"/>
              <a:ea typeface="맑은 고딕" panose="020B0503020000020004" pitchFamily="34" charset="-127"/>
            </a:endParaRPr>
          </a:p>
        </p:txBody>
      </p:sp>
    </p:spTree>
    <p:extLst>
      <p:ext uri="{BB962C8B-B14F-4D97-AF65-F5344CB8AC3E}">
        <p14:creationId xmlns:p14="http://schemas.microsoft.com/office/powerpoint/2010/main" val="110788486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106" name="Object 3"/>
          <p:cNvGraphicFramePr>
            <a:graphicFrameLocks noGrp="1" noChangeAspect="1"/>
          </p:cNvGraphicFramePr>
          <p:nvPr>
            <p:ph sz="quarter" idx="4294967295"/>
            <p:extLst/>
          </p:nvPr>
        </p:nvGraphicFramePr>
        <p:xfrm>
          <a:off x="1534288" y="1899296"/>
          <a:ext cx="5693569" cy="3167063"/>
        </p:xfrm>
        <a:graphic>
          <a:graphicData uri="http://schemas.openxmlformats.org/presentationml/2006/ole">
            <mc:AlternateContent xmlns:mc="http://schemas.openxmlformats.org/markup-compatibility/2006">
              <mc:Choice xmlns:v="urn:schemas-microsoft-com:vml" Requires="v">
                <p:oleObj spid="_x0000_s5124" name="워크시트" r:id="rId4" imgW="8562975" imgH="4762500" progId="Excel.Sheet.8">
                  <p:embed/>
                </p:oleObj>
              </mc:Choice>
              <mc:Fallback>
                <p:oleObj name="워크시트" r:id="rId4" imgW="8562975" imgH="4762500" progId="Excel.Sheet.8">
                  <p:embed/>
                  <p:pic>
                    <p:nvPicPr>
                      <p:cNvPr id="47106" name="Object 3"/>
                      <p:cNvPicPr>
                        <a:picLocks noGrp="1" noChangeAspect="1" noChangeArrowheads="1"/>
                      </p:cNvPicPr>
                      <p:nvPr/>
                    </p:nvPicPr>
                    <p:blipFill>
                      <a:blip r:embed="rId5"/>
                      <a:srcRect/>
                      <a:stretch>
                        <a:fillRect/>
                      </a:stretch>
                    </p:blipFill>
                    <p:spPr bwMode="auto">
                      <a:xfrm>
                        <a:off x="1534288" y="1899296"/>
                        <a:ext cx="5693569" cy="316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p:cNvSpPr>
            <a:spLocks noChangeArrowheads="1"/>
          </p:cNvSpPr>
          <p:nvPr/>
        </p:nvSpPr>
        <p:spPr bwMode="auto">
          <a:xfrm>
            <a:off x="5214937" y="5304235"/>
            <a:ext cx="2376488" cy="323850"/>
          </a:xfrm>
          <a:prstGeom prst="rect">
            <a:avLst/>
          </a:prstGeom>
          <a:noFill/>
          <a:ln w="9525">
            <a:noFill/>
            <a:miter lim="800000"/>
            <a:headEnd/>
            <a:tailEnd/>
          </a:ln>
        </p:spPr>
        <p:txBody>
          <a:bodyPr wrap="none" anchor="ctr"/>
          <a:lstStyle/>
          <a:p>
            <a:pPr algn="ctr" defTabSz="685800" latinLnBrk="1">
              <a:defRPr/>
            </a:pPr>
            <a:r>
              <a:rPr lang="en-US" altLang="ko-KR" sz="1350" dirty="0">
                <a:solidFill>
                  <a:sysClr val="windowText" lastClr="000000"/>
                </a:solidFill>
                <a:latin typeface="굴림체" pitchFamily="49" charset="-127"/>
                <a:ea typeface="굴림체" pitchFamily="49" charset="-127"/>
              </a:rPr>
              <a:t>[Vital statistics]</a:t>
            </a:r>
          </a:p>
        </p:txBody>
      </p:sp>
      <p:sp>
        <p:nvSpPr>
          <p:cNvPr id="6" name="Shape 205"/>
          <p:cNvSpPr txBox="1"/>
          <p:nvPr/>
        </p:nvSpPr>
        <p:spPr>
          <a:xfrm>
            <a:off x="1735931" y="1222840"/>
            <a:ext cx="5290285" cy="438581"/>
          </a:xfrm>
          <a:prstGeom prst="rect">
            <a:avLst/>
          </a:prstGeom>
          <a:noFill/>
          <a:ln>
            <a:noFill/>
          </a:ln>
        </p:spPr>
        <p:txBody>
          <a:bodyPr spcFirstLastPara="1" wrap="square" lIns="68569" tIns="34275" rIns="68569" bIns="34275" anchor="t" anchorCtr="0">
            <a:noAutofit/>
          </a:bodyPr>
          <a:lstStyle/>
          <a:p>
            <a:pPr defTabSz="685800" latinLnBrk="1">
              <a:buClr>
                <a:srgbClr val="0070C0"/>
              </a:buClr>
              <a:buSzPts val="3200"/>
            </a:pPr>
            <a:r>
              <a:rPr lang="en-US" sz="3000" b="1" dirty="0">
                <a:solidFill>
                  <a:prstClr val="black"/>
                </a:solidFill>
                <a:latin typeface="Arial"/>
                <a:ea typeface="Arial"/>
                <a:cs typeface="Arial"/>
                <a:sym typeface="Arial"/>
              </a:rPr>
              <a:t> </a:t>
            </a:r>
            <a:r>
              <a:rPr lang="en-US" sz="3000" dirty="0">
                <a:solidFill>
                  <a:prstClr val="black"/>
                </a:solidFill>
                <a:latin typeface="Arial"/>
                <a:ea typeface="Arial"/>
                <a:cs typeface="Arial"/>
                <a:sym typeface="Arial"/>
              </a:rPr>
              <a:t>Suicide rate by age group</a:t>
            </a:r>
            <a:endParaRPr sz="3000" dirty="0">
              <a:solidFill>
                <a:prstClr val="black"/>
              </a:solidFill>
              <a:latin typeface="Arial"/>
              <a:ea typeface="Arial"/>
              <a:cs typeface="Arial"/>
              <a:sym typeface="Arial"/>
            </a:endParaRPr>
          </a:p>
        </p:txBody>
      </p:sp>
    </p:spTree>
    <p:extLst>
      <p:ext uri="{BB962C8B-B14F-4D97-AF65-F5344CB8AC3E}">
        <p14:creationId xmlns:p14="http://schemas.microsoft.com/office/powerpoint/2010/main" val="711671712"/>
      </p:ext>
    </p:extLst>
  </p:cSld>
  <p:clrMapOvr>
    <a:masterClrMapping/>
  </p:clrMapOvr>
  <p:transition>
    <p:wipe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Number of suicide by age group (2016)</a:t>
            </a:r>
            <a:endParaRPr lang="ko-KR" altLang="en-US" dirty="0"/>
          </a:p>
        </p:txBody>
      </p:sp>
      <p:pic>
        <p:nvPicPr>
          <p:cNvPr id="4" name="내용 개체 틀 3"/>
          <p:cNvPicPr>
            <a:picLocks noGrp="1" noChangeAspect="1"/>
          </p:cNvPicPr>
          <p:nvPr>
            <p:ph idx="1"/>
          </p:nvPr>
        </p:nvPicPr>
        <p:blipFill>
          <a:blip r:embed="rId2"/>
          <a:stretch>
            <a:fillRect/>
          </a:stretch>
        </p:blipFill>
        <p:spPr>
          <a:xfrm>
            <a:off x="1003844" y="2408094"/>
            <a:ext cx="6987093" cy="2704234"/>
          </a:xfrm>
          <a:prstGeom prst="rect">
            <a:avLst/>
          </a:prstGeom>
        </p:spPr>
      </p:pic>
    </p:spTree>
    <p:extLst>
      <p:ext uri="{BB962C8B-B14F-4D97-AF65-F5344CB8AC3E}">
        <p14:creationId xmlns:p14="http://schemas.microsoft.com/office/powerpoint/2010/main" val="276868552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Specifics</a:t>
            </a:r>
            <a:endParaRPr lang="ko-KR" altLang="en-US" dirty="0"/>
          </a:p>
        </p:txBody>
      </p:sp>
      <p:sp>
        <p:nvSpPr>
          <p:cNvPr id="3" name="내용 개체 틀 2"/>
          <p:cNvSpPr>
            <a:spLocks noGrp="1"/>
          </p:cNvSpPr>
          <p:nvPr>
            <p:ph idx="1"/>
          </p:nvPr>
        </p:nvSpPr>
        <p:spPr/>
        <p:txBody>
          <a:bodyPr>
            <a:normAutofit/>
          </a:bodyPr>
          <a:lstStyle/>
          <a:p>
            <a:r>
              <a:rPr lang="en-US" altLang="ko-KR" dirty="0"/>
              <a:t>Method of </a:t>
            </a:r>
            <a:r>
              <a:rPr lang="en-US" altLang="ko-KR" dirty="0" smtClean="0"/>
              <a:t>suicide</a:t>
            </a:r>
          </a:p>
          <a:p>
            <a:pPr lvl="1"/>
            <a:r>
              <a:rPr lang="en-US" altLang="ko-KR" dirty="0" smtClean="0"/>
              <a:t>Hanging 51.6% ≫ Jumping from height </a:t>
            </a:r>
            <a:r>
              <a:rPr lang="en-US" altLang="ko-KR" dirty="0"/>
              <a:t>14.6% </a:t>
            </a:r>
            <a:r>
              <a:rPr lang="en-US" altLang="ko-KR" dirty="0" smtClean="0"/>
              <a:t>≥ gas </a:t>
            </a:r>
            <a:r>
              <a:rPr lang="en-US" altLang="ko-KR" dirty="0"/>
              <a:t>intoxication </a:t>
            </a:r>
            <a:r>
              <a:rPr lang="en-US" altLang="ko-KR" dirty="0" smtClean="0"/>
              <a:t>14.0% (2016)</a:t>
            </a:r>
            <a:endParaRPr lang="en-US" altLang="ko-KR" dirty="0"/>
          </a:p>
          <a:p>
            <a:pPr lvl="1"/>
            <a:r>
              <a:rPr lang="en-US" altLang="ko-KR" dirty="0" smtClean="0"/>
              <a:t>hanging </a:t>
            </a:r>
            <a:r>
              <a:rPr lang="en-US" altLang="ko-KR" dirty="0"/>
              <a:t>accounts for the highest proportion at approximately 50% each </a:t>
            </a:r>
            <a:r>
              <a:rPr lang="en-US" altLang="ko-KR" dirty="0" smtClean="0"/>
              <a:t>year.</a:t>
            </a:r>
          </a:p>
          <a:p>
            <a:r>
              <a:rPr lang="en-US" altLang="ko-KR" dirty="0" smtClean="0"/>
              <a:t>Spring peak</a:t>
            </a:r>
            <a:endParaRPr lang="en-US" altLang="ko-KR" dirty="0"/>
          </a:p>
          <a:p>
            <a:pPr lvl="1"/>
            <a:r>
              <a:rPr lang="en-US" altLang="ko-KR" dirty="0" smtClean="0"/>
              <a:t>March-May ≥ Sep ≫ Jan</a:t>
            </a:r>
          </a:p>
          <a:p>
            <a:r>
              <a:rPr lang="en-US" altLang="ko-KR" dirty="0" smtClean="0"/>
              <a:t>Cause </a:t>
            </a:r>
          </a:p>
          <a:p>
            <a:pPr lvl="1"/>
            <a:r>
              <a:rPr lang="en-US" altLang="ko-KR" dirty="0" smtClean="0"/>
              <a:t>Psychiatric </a:t>
            </a:r>
            <a:r>
              <a:rPr lang="en-US" altLang="ko-KR" dirty="0"/>
              <a:t>disorders </a:t>
            </a:r>
            <a:r>
              <a:rPr lang="en-US" altLang="ko-KR" dirty="0" smtClean="0"/>
              <a:t>is </a:t>
            </a:r>
            <a:r>
              <a:rPr lang="en-US" altLang="ko-KR" dirty="0"/>
              <a:t>the most </a:t>
            </a:r>
            <a:r>
              <a:rPr lang="en-US" altLang="ko-KR" dirty="0" smtClean="0"/>
              <a:t>prevalent cause.</a:t>
            </a:r>
            <a:endParaRPr lang="ko-KR" altLang="en-US" dirty="0"/>
          </a:p>
        </p:txBody>
      </p:sp>
    </p:spTree>
    <p:extLst>
      <p:ext uri="{BB962C8B-B14F-4D97-AF65-F5344CB8AC3E}">
        <p14:creationId xmlns:p14="http://schemas.microsoft.com/office/powerpoint/2010/main" val="417738639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en-US" altLang="ko-KR" sz="2700" dirty="0"/>
              <a:t>Suicidal Employees in Korea</a:t>
            </a:r>
            <a:endParaRPr lang="ko-KR" altLang="en-US" sz="2700" dirty="0"/>
          </a:p>
        </p:txBody>
      </p:sp>
      <p:graphicFrame>
        <p:nvGraphicFramePr>
          <p:cNvPr id="12" name="내용 개체 틀 11"/>
          <p:cNvGraphicFramePr>
            <a:graphicFrameLocks noGrp="1"/>
          </p:cNvGraphicFramePr>
          <p:nvPr>
            <p:ph idx="1"/>
          </p:nvPr>
        </p:nvGraphicFramePr>
        <p:xfrm>
          <a:off x="1485900" y="2057401"/>
          <a:ext cx="6172200" cy="3394472"/>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7"/>
          <p:cNvSpPr txBox="1">
            <a:spLocks noChangeArrowheads="1"/>
          </p:cNvSpPr>
          <p:nvPr/>
        </p:nvSpPr>
        <p:spPr bwMode="auto">
          <a:xfrm>
            <a:off x="1332634" y="5441717"/>
            <a:ext cx="6574848" cy="276999"/>
          </a:xfrm>
          <a:prstGeom prst="rect">
            <a:avLst/>
          </a:prstGeom>
          <a:noFill/>
          <a:ln w="9525">
            <a:noFill/>
            <a:miter lim="800000"/>
            <a:headEnd/>
            <a:tailEnd/>
          </a:ln>
        </p:spPr>
        <p:txBody>
          <a:bodyPr wrap="square">
            <a:spAutoFit/>
          </a:bodyPr>
          <a:lstStyle/>
          <a:p>
            <a:pPr defTabSz="685800" latinLnBrk="1"/>
            <a:r>
              <a:rPr lang="en-US" sz="1200" dirty="0">
                <a:solidFill>
                  <a:prstClr val="black"/>
                </a:solidFill>
                <a:latin typeface="맑은 고딕" panose="020F0502020204030204"/>
              </a:rPr>
              <a:t>Woo J-M. Development of Mental Health Promotion Service Model at Workplace. 2013.</a:t>
            </a:r>
            <a:endParaRPr lang="ko-KR" altLang="en-US" sz="1200" dirty="0">
              <a:solidFill>
                <a:prstClr val="black"/>
              </a:solidFill>
              <a:latin typeface="맑은 고딕" pitchFamily="50" charset="-127"/>
              <a:ea typeface="맑은 고딕" panose="020B0503020000020004" pitchFamily="34" charset="-127"/>
            </a:endParaRPr>
          </a:p>
        </p:txBody>
      </p:sp>
    </p:spTree>
    <p:extLst>
      <p:ext uri="{BB962C8B-B14F-4D97-AF65-F5344CB8AC3E}">
        <p14:creationId xmlns:p14="http://schemas.microsoft.com/office/powerpoint/2010/main" val="381414205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143000" y="988066"/>
            <a:ext cx="550175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latinLnBrk="1"/>
            <a:endParaRPr lang="ko-KR" altLang="en-US" sz="1350">
              <a:solidFill>
                <a:prstClr val="black"/>
              </a:solidFill>
              <a:latin typeface="맑은 고딕" panose="020F0502020204030204"/>
              <a:ea typeface="맑은 고딕" panose="020B0503020000020004" pitchFamily="34" charset="-127"/>
            </a:endParaRPr>
          </a:p>
        </p:txBody>
      </p:sp>
      <p:sp>
        <p:nvSpPr>
          <p:cNvPr id="5" name="제목 4"/>
          <p:cNvSpPr>
            <a:spLocks noGrp="1"/>
          </p:cNvSpPr>
          <p:nvPr>
            <p:ph type="title"/>
          </p:nvPr>
        </p:nvSpPr>
        <p:spPr/>
        <p:txBody>
          <a:bodyPr/>
          <a:lstStyle/>
          <a:p>
            <a:r>
              <a:rPr lang="en-US" altLang="ko-KR" dirty="0" smtClean="0"/>
              <a:t>Emotional Labor: Service and Sales</a:t>
            </a:r>
            <a:endParaRPr lang="ko-KR" altLang="en-US" dirty="0"/>
          </a:p>
        </p:txBody>
      </p:sp>
      <p:graphicFrame>
        <p:nvGraphicFramePr>
          <p:cNvPr id="8" name="내용 개체 틀 7"/>
          <p:cNvGraphicFramePr>
            <a:graphicFrameLocks noGrp="1"/>
          </p:cNvGraphicFramePr>
          <p:nvPr>
            <p:ph idx="1"/>
            <p:extLst/>
          </p:nvPr>
        </p:nvGraphicFramePr>
        <p:xfrm>
          <a:off x="628650" y="2226469"/>
          <a:ext cx="7886700" cy="326350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1969638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Unemployment and suicide</a:t>
            </a:r>
            <a:endParaRPr lang="ko-KR" altLang="en-US" dirty="0"/>
          </a:p>
        </p:txBody>
      </p:sp>
      <p:sp>
        <p:nvSpPr>
          <p:cNvPr id="3" name="내용 개체 틀 2"/>
          <p:cNvSpPr>
            <a:spLocks noGrp="1"/>
          </p:cNvSpPr>
          <p:nvPr>
            <p:ph idx="1"/>
          </p:nvPr>
        </p:nvSpPr>
        <p:spPr>
          <a:xfrm>
            <a:off x="628650" y="2070605"/>
            <a:ext cx="7886700" cy="3263504"/>
          </a:xfrm>
        </p:spPr>
        <p:txBody>
          <a:bodyPr/>
          <a:lstStyle/>
          <a:p>
            <a:r>
              <a:rPr lang="en-US" altLang="ko-KR" dirty="0" smtClean="0"/>
              <a:t>Massive lay-off in shipbuilding industry </a:t>
            </a:r>
          </a:p>
          <a:p>
            <a:pPr marL="0" indent="0">
              <a:buNone/>
            </a:pPr>
            <a:r>
              <a:rPr lang="en-US" altLang="ko-KR" dirty="0" smtClean="0">
                <a:sym typeface="Wingdings" panose="05000000000000000000" pitchFamily="2" charset="2"/>
              </a:rPr>
              <a:t> Suicide ↑ 53 (20</a:t>
            </a:r>
            <a:r>
              <a:rPr lang="en-US" altLang="ko-KR" dirty="0" smtClean="0"/>
              <a:t>15) </a:t>
            </a:r>
            <a:r>
              <a:rPr lang="ko-KR" altLang="en-US" dirty="0" smtClean="0"/>
              <a:t>→ </a:t>
            </a:r>
            <a:r>
              <a:rPr lang="en-US" altLang="ko-KR" dirty="0" smtClean="0"/>
              <a:t>90 (2016)</a:t>
            </a:r>
          </a:p>
          <a:p>
            <a:endParaRPr lang="ko-KR" altLang="en-US" b="1" dirty="0"/>
          </a:p>
        </p:txBody>
      </p:sp>
      <p:pic>
        <p:nvPicPr>
          <p:cNvPr id="4" name="그림 3"/>
          <p:cNvPicPr>
            <a:picLocks noChangeAspect="1"/>
          </p:cNvPicPr>
          <p:nvPr/>
        </p:nvPicPr>
        <p:blipFill>
          <a:blip r:embed="rId2"/>
          <a:stretch>
            <a:fillRect/>
          </a:stretch>
        </p:blipFill>
        <p:spPr>
          <a:xfrm>
            <a:off x="1334019" y="2972561"/>
            <a:ext cx="5454000" cy="2112750"/>
          </a:xfrm>
          <a:prstGeom prst="rect">
            <a:avLst/>
          </a:prstGeom>
        </p:spPr>
      </p:pic>
      <p:sp>
        <p:nvSpPr>
          <p:cNvPr id="5" name="TextBox 4"/>
          <p:cNvSpPr txBox="1"/>
          <p:nvPr/>
        </p:nvSpPr>
        <p:spPr>
          <a:xfrm>
            <a:off x="911803" y="5085311"/>
            <a:ext cx="7356764" cy="507831"/>
          </a:xfrm>
          <a:prstGeom prst="rect">
            <a:avLst/>
          </a:prstGeom>
          <a:noFill/>
        </p:spPr>
        <p:txBody>
          <a:bodyPr wrap="square" rtlCol="0">
            <a:spAutoFit/>
          </a:bodyPr>
          <a:lstStyle/>
          <a:p>
            <a:pPr defTabSz="685800" latinLnBrk="1"/>
            <a:r>
              <a:rPr lang="en-US" altLang="ko-KR" sz="1350" dirty="0">
                <a:solidFill>
                  <a:prstClr val="black"/>
                </a:solidFill>
                <a:latin typeface="맑은 고딕" panose="020F0502020204030204"/>
                <a:ea typeface="맑은 고딕" panose="020B0503020000020004" pitchFamily="34" charset="-127"/>
              </a:rPr>
              <a:t>Designating “Employment Crisis Region” </a:t>
            </a:r>
            <a:r>
              <a:rPr lang="en-US" altLang="ko-KR" sz="1350" dirty="0">
                <a:solidFill>
                  <a:prstClr val="black"/>
                </a:solidFill>
                <a:latin typeface="맑은 고딕" panose="020F0502020204030204"/>
                <a:ea typeface="맑은 고딕" panose="020B0503020000020004" pitchFamily="34" charset="-127"/>
                <a:sym typeface="Wingdings" panose="05000000000000000000" pitchFamily="2" charset="2"/>
              </a:rPr>
              <a:t> Educating OHN &amp; Providing counselling services to prevent suicide and occupational trauma</a:t>
            </a:r>
            <a:endParaRPr lang="ko-KR" altLang="en-US" sz="1350" dirty="0">
              <a:solidFill>
                <a:prstClr val="black"/>
              </a:solidFill>
              <a:latin typeface="맑은 고딕" panose="020F0502020204030204"/>
              <a:ea typeface="맑은 고딕" panose="020B0503020000020004" pitchFamily="34" charset="-127"/>
            </a:endParaRPr>
          </a:p>
        </p:txBody>
      </p:sp>
    </p:spTree>
    <p:extLst>
      <p:ext uri="{BB962C8B-B14F-4D97-AF65-F5344CB8AC3E}">
        <p14:creationId xmlns:p14="http://schemas.microsoft.com/office/powerpoint/2010/main" val="58571421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Shape 400"/>
          <p:cNvSpPr/>
          <p:nvPr/>
        </p:nvSpPr>
        <p:spPr>
          <a:xfrm>
            <a:off x="4502727" y="2553504"/>
            <a:ext cx="138548" cy="276999"/>
          </a:xfrm>
          <a:prstGeom prst="rect">
            <a:avLst/>
          </a:prstGeom>
          <a:noFill/>
          <a:ln>
            <a:noFill/>
          </a:ln>
        </p:spPr>
        <p:txBody>
          <a:bodyPr spcFirstLastPara="1" wrap="square" lIns="68569" tIns="34275" rIns="68569" bIns="34275" anchor="ctr" anchorCtr="0">
            <a:noAutofit/>
          </a:bodyPr>
          <a:lstStyle/>
          <a:p>
            <a:pPr algn="ctr" defTabSz="685800" latinLnBrk="1">
              <a:buClr>
                <a:prstClr val="black"/>
              </a:buClr>
              <a:buSzPts val="1800"/>
            </a:pPr>
            <a:endParaRPr sz="1350">
              <a:solidFill>
                <a:prstClr val="black"/>
              </a:solidFill>
              <a:latin typeface="Arial"/>
              <a:ea typeface="Arial"/>
              <a:cs typeface="Arial"/>
              <a:sym typeface="Arial"/>
            </a:endParaRPr>
          </a:p>
        </p:txBody>
      </p:sp>
      <p:sp>
        <p:nvSpPr>
          <p:cNvPr id="401" name="Shape 401"/>
          <p:cNvSpPr/>
          <p:nvPr/>
        </p:nvSpPr>
        <p:spPr>
          <a:xfrm>
            <a:off x="1143001" y="4027498"/>
            <a:ext cx="138548" cy="276999"/>
          </a:xfrm>
          <a:prstGeom prst="rect">
            <a:avLst/>
          </a:prstGeom>
          <a:noFill/>
          <a:ln>
            <a:noFill/>
          </a:ln>
        </p:spPr>
        <p:txBody>
          <a:bodyPr spcFirstLastPara="1" wrap="square" lIns="68569" tIns="34275" rIns="68569" bIns="34275" anchor="ctr" anchorCtr="0">
            <a:noAutofit/>
          </a:bodyPr>
          <a:lstStyle/>
          <a:p>
            <a:pPr defTabSz="685800" latinLnBrk="1">
              <a:buClr>
                <a:prstClr val="black"/>
              </a:buClr>
              <a:buSzPts val="1800"/>
            </a:pPr>
            <a:endParaRPr sz="1350">
              <a:solidFill>
                <a:prstClr val="black"/>
              </a:solidFill>
              <a:latin typeface="Arial"/>
              <a:ea typeface="Arial"/>
              <a:cs typeface="Arial"/>
              <a:sym typeface="Arial"/>
            </a:endParaRPr>
          </a:p>
        </p:txBody>
      </p:sp>
      <p:sp>
        <p:nvSpPr>
          <p:cNvPr id="402" name="Shape 402"/>
          <p:cNvSpPr/>
          <p:nvPr/>
        </p:nvSpPr>
        <p:spPr>
          <a:xfrm>
            <a:off x="734785" y="1052512"/>
            <a:ext cx="7266215" cy="1223963"/>
          </a:xfrm>
          <a:prstGeom prst="rect">
            <a:avLst/>
          </a:prstGeom>
          <a:noFill/>
          <a:ln>
            <a:noFill/>
          </a:ln>
        </p:spPr>
        <p:txBody>
          <a:bodyPr spcFirstLastPara="1" wrap="square" lIns="68569" tIns="34275" rIns="68569" bIns="34275" anchor="t" anchorCtr="0">
            <a:noAutofit/>
          </a:bodyPr>
          <a:lstStyle/>
          <a:p>
            <a:pPr defTabSz="685800" latinLnBrk="1">
              <a:buClr>
                <a:prstClr val="black"/>
              </a:buClr>
              <a:buSzPts val="3600"/>
            </a:pPr>
            <a:r>
              <a:rPr lang="en-US" sz="2700" dirty="0">
                <a:solidFill>
                  <a:prstClr val="black"/>
                </a:solidFill>
                <a:latin typeface="Arial"/>
                <a:ea typeface="Arial"/>
                <a:cs typeface="Arial"/>
                <a:sym typeface="Arial"/>
              </a:rPr>
              <a:t>Low Utilization Rate of Mental Health Services                </a:t>
            </a:r>
          </a:p>
          <a:p>
            <a:pPr algn="r" defTabSz="685800" latinLnBrk="1">
              <a:buClr>
                <a:prstClr val="black"/>
              </a:buClr>
              <a:buSzPts val="3600"/>
            </a:pPr>
            <a:r>
              <a:rPr lang="en-US" sz="2700" dirty="0">
                <a:solidFill>
                  <a:prstClr val="black"/>
                </a:solidFill>
                <a:latin typeface="Arial"/>
                <a:ea typeface="Arial"/>
                <a:cs typeface="Arial"/>
                <a:sym typeface="Arial"/>
              </a:rPr>
              <a:t>		</a:t>
            </a:r>
            <a:r>
              <a:rPr lang="en-US" sz="2100" dirty="0">
                <a:solidFill>
                  <a:prstClr val="black"/>
                </a:solidFill>
                <a:latin typeface="Arial"/>
                <a:ea typeface="Arial"/>
                <a:cs typeface="Arial"/>
                <a:sym typeface="Arial"/>
              </a:rPr>
              <a:t>-National Mental Health Survey(2006) </a:t>
            </a:r>
            <a:endParaRPr sz="1050" dirty="0">
              <a:solidFill>
                <a:srgbClr val="000000"/>
              </a:solidFill>
              <a:latin typeface="Arial"/>
              <a:ea typeface="Arial"/>
              <a:cs typeface="Arial"/>
              <a:sym typeface="Arial"/>
            </a:endParaRPr>
          </a:p>
        </p:txBody>
      </p:sp>
      <p:graphicFrame>
        <p:nvGraphicFramePr>
          <p:cNvPr id="403" name="Shape 403"/>
          <p:cNvGraphicFramePr/>
          <p:nvPr>
            <p:extLst/>
          </p:nvPr>
        </p:nvGraphicFramePr>
        <p:xfrm>
          <a:off x="734786" y="2402682"/>
          <a:ext cx="7592786" cy="3411169"/>
        </p:xfrm>
        <a:graphic>
          <a:graphicData uri="http://schemas.openxmlformats.org/drawingml/2006/table">
            <a:tbl>
              <a:tblPr>
                <a:noFill/>
              </a:tblPr>
              <a:tblGrid>
                <a:gridCol w="3245021">
                  <a:extLst>
                    <a:ext uri="{9D8B030D-6E8A-4147-A177-3AD203B41FA5}">
                      <a16:colId xmlns:a16="http://schemas.microsoft.com/office/drawing/2014/main" val="20000"/>
                    </a:ext>
                  </a:extLst>
                </a:gridCol>
                <a:gridCol w="1102769">
                  <a:extLst>
                    <a:ext uri="{9D8B030D-6E8A-4147-A177-3AD203B41FA5}">
                      <a16:colId xmlns:a16="http://schemas.microsoft.com/office/drawing/2014/main" val="20001"/>
                    </a:ext>
                  </a:extLst>
                </a:gridCol>
                <a:gridCol w="1298273">
                  <a:extLst>
                    <a:ext uri="{9D8B030D-6E8A-4147-A177-3AD203B41FA5}">
                      <a16:colId xmlns:a16="http://schemas.microsoft.com/office/drawing/2014/main" val="20002"/>
                    </a:ext>
                  </a:extLst>
                </a:gridCol>
                <a:gridCol w="1232175">
                  <a:extLst>
                    <a:ext uri="{9D8B030D-6E8A-4147-A177-3AD203B41FA5}">
                      <a16:colId xmlns:a16="http://schemas.microsoft.com/office/drawing/2014/main" val="20003"/>
                    </a:ext>
                  </a:extLst>
                </a:gridCol>
                <a:gridCol w="714549">
                  <a:extLst>
                    <a:ext uri="{9D8B030D-6E8A-4147-A177-3AD203B41FA5}">
                      <a16:colId xmlns:a16="http://schemas.microsoft.com/office/drawing/2014/main" val="20004"/>
                    </a:ext>
                  </a:extLst>
                </a:gridCol>
              </a:tblGrid>
              <a:tr h="863194">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dirty="0">
                          <a:solidFill>
                            <a:schemeClr val="dk1"/>
                          </a:solidFill>
                          <a:latin typeface="Arial Narrow"/>
                          <a:ea typeface="Arial Narrow"/>
                          <a:cs typeface="Arial Narrow"/>
                          <a:sym typeface="Arial Narrow"/>
                        </a:rPr>
                        <a:t>Psychiatric Disorder</a:t>
                      </a:r>
                      <a:endParaRPr sz="1100" u="none" strike="noStrike" cap="none" dirty="0"/>
                    </a:p>
                  </a:txBody>
                  <a:tcPr marL="0" marR="0" marT="0" marB="0" anchor="ctr">
                    <a:lnL w="9525" cap="flat" cmpd="sng">
                      <a:solidFill>
                        <a:srgbClr val="000000">
                          <a:alpha val="0"/>
                        </a:srgbClr>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People who answered</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Patients among answerer</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dirty="0">
                          <a:solidFill>
                            <a:schemeClr val="dk1"/>
                          </a:solidFill>
                          <a:latin typeface="Arial Narrow"/>
                          <a:ea typeface="Arial Narrow"/>
                          <a:cs typeface="Arial Narrow"/>
                          <a:sym typeface="Arial Narrow"/>
                        </a:rPr>
                        <a:t>People </a:t>
                      </a:r>
                      <a:endParaRPr sz="1100" u="none" strike="noStrike" cap="none" dirty="0"/>
                    </a:p>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dirty="0">
                          <a:solidFill>
                            <a:schemeClr val="dk1"/>
                          </a:solidFill>
                          <a:latin typeface="Arial Narrow"/>
                          <a:ea typeface="Arial Narrow"/>
                          <a:cs typeface="Arial Narrow"/>
                          <a:sym typeface="Arial Narrow"/>
                        </a:rPr>
                        <a:t>who used services</a:t>
                      </a:r>
                      <a:endParaRPr sz="1100" u="none" strike="noStrike" cap="none" dirty="0"/>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Rate</a:t>
                      </a:r>
                      <a:endParaRPr sz="1100" u="none" strike="noStrike" cap="none"/>
                    </a:p>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a:t>
                      </a:r>
                      <a:endParaRPr sz="1100" u="none" strike="noStrike" cap="none"/>
                    </a:p>
                  </a:txBody>
                  <a:tcPr marL="0" marR="0" marT="0" marB="0" anchor="ctr">
                    <a:lnL w="12700" cap="flat" cmpd="sng">
                      <a:solidFill>
                        <a:schemeClr val="dk1"/>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extLst>
                  <a:ext uri="{0D108BD9-81ED-4DB2-BD59-A6C34878D82A}">
                    <a16:rowId xmlns:a16="http://schemas.microsoft.com/office/drawing/2014/main" val="10000"/>
                  </a:ext>
                </a:extLst>
              </a:tr>
              <a:tr h="363150">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Alcohol use disorder</a:t>
                      </a:r>
                      <a:endParaRPr sz="1100" u="none" strike="noStrike" cap="none"/>
                    </a:p>
                  </a:txBody>
                  <a:tcPr marL="0" marR="0" marT="0" marB="0" anchor="ctr">
                    <a:lnL w="9525" cap="flat" cmpd="sng">
                      <a:solidFill>
                        <a:srgbClr val="000000">
                          <a:alpha val="0"/>
                        </a:srgbClr>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5,872</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413</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23</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5.6</a:t>
                      </a:r>
                      <a:endParaRPr sz="1100" u="none" strike="noStrike" cap="none"/>
                    </a:p>
                  </a:txBody>
                  <a:tcPr marL="0" marR="0" marT="0" marB="0" anchor="ctr">
                    <a:lnL w="12700" cap="flat" cmpd="sng">
                      <a:solidFill>
                        <a:schemeClr val="dk1"/>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extLst>
                  <a:ext uri="{0D108BD9-81ED-4DB2-BD59-A6C34878D82A}">
                    <a16:rowId xmlns:a16="http://schemas.microsoft.com/office/drawing/2014/main" val="10001"/>
                  </a:ext>
                </a:extLst>
              </a:tr>
              <a:tr h="729863">
                <a:tc>
                  <a:txBody>
                    <a:bodyPr/>
                    <a:lstStyle/>
                    <a:p>
                      <a:pPr marL="0" marR="0" lvl="0" indent="0" algn="ctr" rtl="0">
                        <a:lnSpc>
                          <a:spcPct val="100000"/>
                        </a:lnSpc>
                        <a:spcBef>
                          <a:spcPts val="0"/>
                        </a:spcBef>
                        <a:spcAft>
                          <a:spcPts val="0"/>
                        </a:spcAft>
                        <a:buClr>
                          <a:schemeClr val="dk1"/>
                        </a:buClr>
                        <a:buSzPts val="2400"/>
                        <a:buFont typeface="Comic Sans MS"/>
                        <a:buNone/>
                      </a:pPr>
                      <a:r>
                        <a:rPr lang="en-US" sz="1800" b="1" i="0" u="sng" strike="noStrike" cap="none" dirty="0">
                          <a:solidFill>
                            <a:schemeClr val="dk1"/>
                          </a:solidFill>
                          <a:latin typeface="Arial" panose="020B0604020202020204" pitchFamily="34" charset="0"/>
                          <a:ea typeface="Comic Sans MS"/>
                          <a:cs typeface="Arial" panose="020B0604020202020204" pitchFamily="34" charset="0"/>
                          <a:sym typeface="Comic Sans MS"/>
                        </a:rPr>
                        <a:t>Depressive disorder</a:t>
                      </a:r>
                      <a:endParaRPr sz="1100" u="none" strike="noStrike" cap="none" dirty="0"/>
                    </a:p>
                    <a:p>
                      <a:pPr marL="0" marR="0" lvl="0" indent="0" algn="ctr" rtl="0">
                        <a:lnSpc>
                          <a:spcPct val="100000"/>
                        </a:lnSpc>
                        <a:spcBef>
                          <a:spcPts val="0"/>
                        </a:spcBef>
                        <a:spcAft>
                          <a:spcPts val="0"/>
                        </a:spcAft>
                        <a:buClr>
                          <a:schemeClr val="dk1"/>
                        </a:buClr>
                        <a:buSzPts val="2000"/>
                        <a:buFont typeface="Comic Sans MS"/>
                        <a:buNone/>
                      </a:pPr>
                      <a:r>
                        <a:rPr lang="en-US" sz="1500" b="1" i="0" u="sng" strike="noStrike" cap="none" dirty="0">
                          <a:solidFill>
                            <a:schemeClr val="dk1"/>
                          </a:solidFill>
                          <a:latin typeface="Arial" panose="020B0604020202020204" pitchFamily="34" charset="0"/>
                          <a:ea typeface="Comic Sans MS"/>
                          <a:cs typeface="Arial" panose="020B0604020202020204" pitchFamily="34" charset="0"/>
                          <a:sym typeface="Comic Sans MS"/>
                        </a:rPr>
                        <a:t>(</a:t>
                      </a:r>
                      <a:r>
                        <a:rPr lang="en-US" sz="1500" b="1" i="0" u="sng" strike="noStrike" cap="none" dirty="0" err="1">
                          <a:solidFill>
                            <a:schemeClr val="dk1"/>
                          </a:solidFill>
                          <a:latin typeface="Arial" panose="020B0604020202020204" pitchFamily="34" charset="0"/>
                          <a:ea typeface="Comic Sans MS"/>
                          <a:cs typeface="Arial" panose="020B0604020202020204" pitchFamily="34" charset="0"/>
                          <a:sym typeface="Comic Sans MS"/>
                        </a:rPr>
                        <a:t>MDD+Dysthymic</a:t>
                      </a:r>
                      <a:r>
                        <a:rPr lang="en-US" sz="1500" b="1" i="0" u="sng" strike="noStrike" cap="none" dirty="0">
                          <a:solidFill>
                            <a:schemeClr val="dk1"/>
                          </a:solidFill>
                          <a:latin typeface="Arial" panose="020B0604020202020204" pitchFamily="34" charset="0"/>
                          <a:ea typeface="Comic Sans MS"/>
                          <a:cs typeface="Arial" panose="020B0604020202020204" pitchFamily="34" charset="0"/>
                          <a:sym typeface="Comic Sans MS"/>
                        </a:rPr>
                        <a:t> disorder)</a:t>
                      </a:r>
                      <a:endParaRPr sz="1100" u="none" strike="noStrike" cap="none" dirty="0"/>
                    </a:p>
                  </a:txBody>
                  <a:tcPr marL="0" marR="0" marT="0" marB="0" anchor="ctr">
                    <a:lnL w="9525" cap="flat" cmpd="sng">
                      <a:solidFill>
                        <a:srgbClr val="000000">
                          <a:alpha val="0"/>
                        </a:srgbClr>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6699FF">
                        <a:alpha val="49411"/>
                      </a:srgbClr>
                    </a:solidFill>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5,872</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127</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34</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Comic Sans MS"/>
                        <a:buNone/>
                      </a:pPr>
                      <a:r>
                        <a:rPr lang="en-US" sz="1800" b="1" i="0" u="sng" strike="noStrike" cap="none" dirty="0">
                          <a:solidFill>
                            <a:schemeClr val="dk1"/>
                          </a:solidFill>
                          <a:latin typeface="Arial" panose="020B0604020202020204" pitchFamily="34" charset="0"/>
                          <a:ea typeface="Comic Sans MS"/>
                          <a:cs typeface="Arial" panose="020B0604020202020204" pitchFamily="34" charset="0"/>
                          <a:sym typeface="Comic Sans MS"/>
                        </a:rPr>
                        <a:t>26.8</a:t>
                      </a:r>
                      <a:endParaRPr sz="1100" u="none" strike="noStrike" cap="none" dirty="0"/>
                    </a:p>
                  </a:txBody>
                  <a:tcPr marL="0" marR="0" marT="0" marB="0" anchor="ctr">
                    <a:lnL w="12700" cap="flat" cmpd="sng">
                      <a:solidFill>
                        <a:schemeClr val="dk1"/>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6699FF">
                        <a:alpha val="49411"/>
                      </a:srgbClr>
                    </a:solidFill>
                  </a:tcPr>
                </a:tc>
                <a:extLst>
                  <a:ext uri="{0D108BD9-81ED-4DB2-BD59-A6C34878D82A}">
                    <a16:rowId xmlns:a16="http://schemas.microsoft.com/office/drawing/2014/main" val="10002"/>
                  </a:ext>
                </a:extLst>
              </a:tr>
              <a:tr h="363150">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dirty="0">
                          <a:solidFill>
                            <a:schemeClr val="dk1"/>
                          </a:solidFill>
                          <a:latin typeface="Arial Narrow"/>
                          <a:ea typeface="Arial Narrow"/>
                          <a:cs typeface="Arial Narrow"/>
                          <a:sym typeface="Arial Narrow"/>
                        </a:rPr>
                        <a:t>Psychotic disorder</a:t>
                      </a:r>
                      <a:endParaRPr sz="1100" u="none" strike="noStrike" cap="none" dirty="0"/>
                    </a:p>
                  </a:txBody>
                  <a:tcPr marL="0" marR="0" marT="0" marB="0" anchor="ctr">
                    <a:lnL w="9525" cap="flat" cmpd="sng">
                      <a:solidFill>
                        <a:srgbClr val="000000">
                          <a:alpha val="0"/>
                        </a:srgbClr>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5,872</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33</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lt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10</a:t>
                      </a:r>
                      <a:endParaRPr sz="1100" u="none" strike="noStrike" cap="none"/>
                    </a:p>
                  </a:txBody>
                  <a:tcPr marL="0" marR="0" marT="0" marB="0" anchor="ctr">
                    <a:lnL w="12700" cap="flat" cmpd="sng">
                      <a:solidFill>
                        <a:schemeClr val="lt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30.3</a:t>
                      </a:r>
                      <a:endParaRPr sz="1100" u="none" strike="noStrike" cap="none"/>
                    </a:p>
                  </a:txBody>
                  <a:tcPr marL="0" marR="0" marT="0" marB="0" anchor="ctr">
                    <a:lnL w="12700" cap="flat" cmpd="sng">
                      <a:solidFill>
                        <a:schemeClr val="dk1"/>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extLst>
                  <a:ext uri="{0D108BD9-81ED-4DB2-BD59-A6C34878D82A}">
                    <a16:rowId xmlns:a16="http://schemas.microsoft.com/office/drawing/2014/main" val="10003"/>
                  </a:ext>
                </a:extLst>
              </a:tr>
              <a:tr h="364331">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Anxiety disorder</a:t>
                      </a:r>
                      <a:endParaRPr sz="1100" u="none" strike="noStrike" cap="none"/>
                    </a:p>
                  </a:txBody>
                  <a:tcPr marL="0" marR="0" marT="0" marB="0" anchor="ctr">
                    <a:lnL w="9525" cap="flat" cmpd="sng">
                      <a:solidFill>
                        <a:srgbClr val="000000">
                          <a:alpha val="0"/>
                        </a:srgbClr>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5,872</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373</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48</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12.9</a:t>
                      </a:r>
                      <a:endParaRPr sz="1100" u="none" strike="noStrike" cap="none"/>
                    </a:p>
                  </a:txBody>
                  <a:tcPr marL="0" marR="0" marT="0" marB="0" anchor="ctr">
                    <a:lnL w="12700" cap="flat" cmpd="sng">
                      <a:solidFill>
                        <a:schemeClr val="dk1"/>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extLst>
                  <a:ext uri="{0D108BD9-81ED-4DB2-BD59-A6C34878D82A}">
                    <a16:rowId xmlns:a16="http://schemas.microsoft.com/office/drawing/2014/main" val="10004"/>
                  </a:ext>
                </a:extLst>
              </a:tr>
              <a:tr h="363150">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Somatoform disorder</a:t>
                      </a:r>
                      <a:endParaRPr sz="1100" u="none" strike="noStrike" cap="none"/>
                    </a:p>
                  </a:txBody>
                  <a:tcPr marL="0" marR="0" marT="0" marB="0" anchor="ctr">
                    <a:lnL w="9525" cap="flat" cmpd="sng">
                      <a:solidFill>
                        <a:srgbClr val="000000">
                          <a:alpha val="0"/>
                        </a:srgbClr>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5,872</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30</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8</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26.7</a:t>
                      </a:r>
                      <a:endParaRPr sz="1100" u="none" strike="noStrike" cap="none"/>
                    </a:p>
                  </a:txBody>
                  <a:tcPr marL="0" marR="0" marT="0" marB="0" anchor="ctr">
                    <a:lnL w="12700" cap="flat" cmpd="sng">
                      <a:solidFill>
                        <a:schemeClr val="dk1"/>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extLst>
                  <a:ext uri="{0D108BD9-81ED-4DB2-BD59-A6C34878D82A}">
                    <a16:rowId xmlns:a16="http://schemas.microsoft.com/office/drawing/2014/main" val="10005"/>
                  </a:ext>
                </a:extLst>
              </a:tr>
              <a:tr h="364331">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Whole psychiatric disorder</a:t>
                      </a:r>
                      <a:endParaRPr sz="1100" u="none" strike="noStrike" cap="none"/>
                    </a:p>
                  </a:txBody>
                  <a:tcPr marL="0" marR="0" marT="0" marB="0" anchor="ctr">
                    <a:lnL w="9525" cap="flat" cmpd="sng">
                      <a:solidFill>
                        <a:srgbClr val="000000">
                          <a:alpha val="0"/>
                        </a:srgbClr>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5,872</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1,146</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chemeClr val="dk1"/>
                        </a:buClr>
                        <a:buSzPts val="2400"/>
                        <a:buFont typeface="Arial Narrow"/>
                        <a:buNone/>
                      </a:pPr>
                      <a:r>
                        <a:rPr lang="en-US" sz="1800" b="0" i="0" u="none" strike="noStrike" cap="none">
                          <a:solidFill>
                            <a:schemeClr val="dk1"/>
                          </a:solidFill>
                          <a:latin typeface="Arial Narrow"/>
                          <a:ea typeface="Arial Narrow"/>
                          <a:cs typeface="Arial Narrow"/>
                          <a:sym typeface="Arial Narrow"/>
                        </a:rPr>
                        <a:t>102</a:t>
                      </a:r>
                      <a:endParaRPr sz="1100" u="none" strike="noStrike" cap="none"/>
                    </a:p>
                  </a:txBody>
                  <a:tcPr marL="0" marR="0" marT="0" marB="0" anchor="ctr">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ts val="2400"/>
                        <a:buFont typeface="Comic Sans MS"/>
                        <a:buNone/>
                      </a:pPr>
                      <a:r>
                        <a:rPr lang="en-US" sz="1800" b="1" i="0" u="sng" strike="noStrike" cap="none" dirty="0">
                          <a:solidFill>
                            <a:srgbClr val="000000"/>
                          </a:solidFill>
                          <a:latin typeface="Arial" panose="020B0604020202020204" pitchFamily="34" charset="0"/>
                          <a:ea typeface="Comic Sans MS"/>
                          <a:cs typeface="Arial" panose="020B0604020202020204" pitchFamily="34" charset="0"/>
                          <a:sym typeface="Comic Sans MS"/>
                        </a:rPr>
                        <a:t>8.9</a:t>
                      </a:r>
                      <a:endParaRPr sz="1100" u="none" strike="noStrike" cap="none" dirty="0"/>
                    </a:p>
                  </a:txBody>
                  <a:tcPr marL="0" marR="0" marT="0" marB="0" anchor="ctr">
                    <a:lnL w="12700" cap="flat" cmpd="sng">
                      <a:solidFill>
                        <a:schemeClr val="dk1"/>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solidFill>
                      <a:srgbClr val="6699FF">
                        <a:alpha val="49411"/>
                      </a:srgbClr>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8140139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30" name="Shape 430"/>
          <p:cNvSpPr txBox="1"/>
          <p:nvPr/>
        </p:nvSpPr>
        <p:spPr>
          <a:xfrm>
            <a:off x="187257" y="905657"/>
            <a:ext cx="9027184" cy="807914"/>
          </a:xfrm>
          <a:prstGeom prst="rect">
            <a:avLst/>
          </a:prstGeom>
          <a:noFill/>
          <a:ln>
            <a:noFill/>
          </a:ln>
        </p:spPr>
        <p:txBody>
          <a:bodyPr spcFirstLastPara="1" wrap="square" lIns="68569" tIns="34275" rIns="68569" bIns="34275" anchor="t" anchorCtr="0">
            <a:noAutofit/>
          </a:bodyPr>
          <a:lstStyle/>
          <a:p>
            <a:pPr defTabSz="685800" latinLnBrk="1">
              <a:buClr>
                <a:srgbClr val="0070C0"/>
              </a:buClr>
              <a:buSzPts val="3200"/>
            </a:pPr>
            <a:r>
              <a:rPr lang="en-US" altLang="ko-KR" sz="2400" b="1" dirty="0">
                <a:solidFill>
                  <a:prstClr val="black"/>
                </a:solidFill>
                <a:latin typeface="맑은 고딕" panose="020F0502020204030204"/>
                <a:ea typeface="맑은 고딕" panose="020B0503020000020004" pitchFamily="34" charset="-127"/>
              </a:rPr>
              <a:t>Suicide prevention was included in the government’s 100 national major agenda </a:t>
            </a:r>
            <a:endParaRPr lang="en-US" altLang="ko-KR" sz="2400" b="1" dirty="0">
              <a:solidFill>
                <a:srgbClr val="0070C0"/>
              </a:solidFill>
              <a:latin typeface="Arial"/>
              <a:ea typeface="Arial"/>
              <a:cs typeface="Arial"/>
              <a:sym typeface="Arial"/>
            </a:endParaRPr>
          </a:p>
        </p:txBody>
      </p:sp>
      <p:grpSp>
        <p:nvGrpSpPr>
          <p:cNvPr id="2" name="그룹 1"/>
          <p:cNvGrpSpPr/>
          <p:nvPr/>
        </p:nvGrpSpPr>
        <p:grpSpPr>
          <a:xfrm>
            <a:off x="3706586" y="2061716"/>
            <a:ext cx="5323114" cy="3509963"/>
            <a:chOff x="3014663" y="1616346"/>
            <a:chExt cx="6238875" cy="4679950"/>
          </a:xfrm>
        </p:grpSpPr>
        <p:pic>
          <p:nvPicPr>
            <p:cNvPr id="431" name="Shape 431" descr="X:\2016년\4. 2016년 홍보콘텐츠 개발 및 보급(목)\페이스북 콘텐츠\정신건강종합대책(2016-2020)\2.jpg"/>
            <p:cNvPicPr preferRelativeResize="0"/>
            <p:nvPr/>
          </p:nvPicPr>
          <p:blipFill rotWithShape="1">
            <a:blip r:embed="rId3">
              <a:alphaModFix/>
            </a:blip>
            <a:srcRect/>
            <a:stretch/>
          </p:blipFill>
          <p:spPr>
            <a:xfrm>
              <a:off x="3014663" y="1616346"/>
              <a:ext cx="6238875" cy="4679950"/>
            </a:xfrm>
            <a:prstGeom prst="rect">
              <a:avLst/>
            </a:prstGeom>
            <a:noFill/>
            <a:ln>
              <a:noFill/>
            </a:ln>
          </p:spPr>
        </p:pic>
        <p:sp>
          <p:nvSpPr>
            <p:cNvPr id="432" name="Shape 432"/>
            <p:cNvSpPr/>
            <p:nvPr/>
          </p:nvSpPr>
          <p:spPr>
            <a:xfrm>
              <a:off x="3207434" y="3404382"/>
              <a:ext cx="1927274" cy="1055076"/>
            </a:xfrm>
            <a:prstGeom prst="rect">
              <a:avLst/>
            </a:prstGeom>
            <a:solidFill>
              <a:srgbClr val="002060"/>
            </a:solidFill>
            <a:ln w="12700" cap="flat" cmpd="sng">
              <a:solidFill>
                <a:srgbClr val="42719B"/>
              </a:solidFill>
              <a:prstDash val="solid"/>
              <a:miter lim="800000"/>
              <a:headEnd type="none" w="med" len="med"/>
              <a:tailEnd type="none" w="med" len="med"/>
            </a:ln>
          </p:spPr>
          <p:txBody>
            <a:bodyPr spcFirstLastPara="1" wrap="square" lIns="68569" tIns="34275" rIns="68569" bIns="34275" anchor="ctr" anchorCtr="0">
              <a:noAutofit/>
            </a:bodyPr>
            <a:lstStyle/>
            <a:p>
              <a:pPr algn="ctr" defTabSz="685800" latinLnBrk="1">
                <a:buClr>
                  <a:prstClr val="white"/>
                </a:buClr>
                <a:buSzPts val="1800"/>
              </a:pPr>
              <a:r>
                <a:rPr lang="en-US" sz="1350" b="1" dirty="0">
                  <a:solidFill>
                    <a:prstClr val="white"/>
                  </a:solidFill>
                  <a:latin typeface="Arial"/>
                  <a:ea typeface="Arial"/>
                  <a:cs typeface="Arial"/>
                  <a:sym typeface="Arial"/>
                </a:rPr>
                <a:t>Enhanced management of</a:t>
              </a:r>
              <a:endParaRPr sz="1050" dirty="0">
                <a:solidFill>
                  <a:srgbClr val="000000"/>
                </a:solidFill>
                <a:latin typeface="Arial"/>
                <a:ea typeface="Arial"/>
                <a:cs typeface="Arial"/>
                <a:sym typeface="Arial"/>
              </a:endParaRPr>
            </a:p>
            <a:p>
              <a:pPr algn="ctr" defTabSz="685800" latinLnBrk="1">
                <a:buClr>
                  <a:prstClr val="white"/>
                </a:buClr>
                <a:buSzPts val="1800"/>
              </a:pPr>
              <a:r>
                <a:rPr lang="en-US" sz="1350" b="1" dirty="0">
                  <a:solidFill>
                    <a:prstClr val="white"/>
                  </a:solidFill>
                  <a:latin typeface="Arial"/>
                  <a:ea typeface="Arial"/>
                  <a:cs typeface="Arial"/>
                  <a:sym typeface="Arial"/>
                </a:rPr>
                <a:t>suicide measures</a:t>
              </a:r>
              <a:endParaRPr sz="1350" dirty="0">
                <a:solidFill>
                  <a:prstClr val="white"/>
                </a:solidFill>
                <a:latin typeface="Arial"/>
                <a:ea typeface="Arial"/>
                <a:cs typeface="Arial"/>
                <a:sym typeface="Arial"/>
              </a:endParaRPr>
            </a:p>
          </p:txBody>
        </p:sp>
        <p:sp>
          <p:nvSpPr>
            <p:cNvPr id="433" name="Shape 433"/>
            <p:cNvSpPr/>
            <p:nvPr/>
          </p:nvSpPr>
          <p:spPr>
            <a:xfrm>
              <a:off x="5205045" y="3404382"/>
              <a:ext cx="1927274" cy="1055076"/>
            </a:xfrm>
            <a:prstGeom prst="rect">
              <a:avLst/>
            </a:prstGeom>
            <a:solidFill>
              <a:srgbClr val="002060"/>
            </a:solidFill>
            <a:ln w="12700" cap="flat" cmpd="sng">
              <a:solidFill>
                <a:srgbClr val="42719B"/>
              </a:solidFill>
              <a:prstDash val="solid"/>
              <a:miter lim="800000"/>
              <a:headEnd type="none" w="med" len="med"/>
              <a:tailEnd type="none" w="med" len="med"/>
            </a:ln>
          </p:spPr>
          <p:txBody>
            <a:bodyPr spcFirstLastPara="1" wrap="square" lIns="68569" tIns="34275" rIns="68569" bIns="34275" anchor="ctr" anchorCtr="0">
              <a:noAutofit/>
            </a:bodyPr>
            <a:lstStyle/>
            <a:p>
              <a:pPr algn="ctr" defTabSz="685800" latinLnBrk="1">
                <a:buClr>
                  <a:prstClr val="white"/>
                </a:buClr>
                <a:buSzPts val="1800"/>
              </a:pPr>
              <a:r>
                <a:rPr lang="en-US" sz="1350" b="1">
                  <a:solidFill>
                    <a:prstClr val="white"/>
                  </a:solidFill>
                  <a:latin typeface="Arial"/>
                  <a:ea typeface="Arial"/>
                  <a:cs typeface="Arial"/>
                  <a:sym typeface="Arial"/>
                </a:rPr>
                <a:t>Gatekeeper</a:t>
              </a:r>
              <a:endParaRPr sz="1350">
                <a:solidFill>
                  <a:prstClr val="white"/>
                </a:solidFill>
                <a:latin typeface="Arial"/>
                <a:ea typeface="Arial"/>
                <a:cs typeface="Arial"/>
                <a:sym typeface="Arial"/>
              </a:endParaRPr>
            </a:p>
          </p:txBody>
        </p:sp>
        <p:sp>
          <p:nvSpPr>
            <p:cNvPr id="434" name="Shape 434"/>
            <p:cNvSpPr/>
            <p:nvPr/>
          </p:nvSpPr>
          <p:spPr>
            <a:xfrm>
              <a:off x="7174523" y="3404382"/>
              <a:ext cx="2079015" cy="1055076"/>
            </a:xfrm>
            <a:prstGeom prst="rect">
              <a:avLst/>
            </a:prstGeom>
            <a:solidFill>
              <a:srgbClr val="002060"/>
            </a:solidFill>
            <a:ln w="12700" cap="flat" cmpd="sng">
              <a:solidFill>
                <a:srgbClr val="42719B"/>
              </a:solidFill>
              <a:prstDash val="solid"/>
              <a:miter lim="800000"/>
              <a:headEnd type="none" w="med" len="med"/>
              <a:tailEnd type="none" w="med" len="med"/>
            </a:ln>
          </p:spPr>
          <p:txBody>
            <a:bodyPr spcFirstLastPara="1" wrap="square" lIns="68569" tIns="34275" rIns="68569" bIns="34275" anchor="ctr" anchorCtr="0">
              <a:noAutofit/>
            </a:bodyPr>
            <a:lstStyle/>
            <a:p>
              <a:pPr algn="ctr" defTabSz="685800" latinLnBrk="1">
                <a:buClr>
                  <a:prstClr val="white"/>
                </a:buClr>
                <a:buSzPts val="1800"/>
              </a:pPr>
              <a:r>
                <a:rPr lang="en-US" sz="1350" b="1">
                  <a:solidFill>
                    <a:prstClr val="white"/>
                  </a:solidFill>
                  <a:latin typeface="Arial"/>
                  <a:ea typeface="Arial"/>
                  <a:cs typeface="Arial"/>
                  <a:sym typeface="Arial"/>
                </a:rPr>
                <a:t>24 Hour Crisis Response System</a:t>
              </a:r>
              <a:endParaRPr sz="1350" b="1">
                <a:solidFill>
                  <a:prstClr val="white"/>
                </a:solidFill>
                <a:latin typeface="Arial"/>
                <a:ea typeface="Arial"/>
                <a:cs typeface="Arial"/>
                <a:sym typeface="Arial"/>
              </a:endParaRPr>
            </a:p>
          </p:txBody>
        </p:sp>
        <p:sp>
          <p:nvSpPr>
            <p:cNvPr id="435" name="Shape 435"/>
            <p:cNvSpPr/>
            <p:nvPr/>
          </p:nvSpPr>
          <p:spPr>
            <a:xfrm>
              <a:off x="4206826" y="5241220"/>
              <a:ext cx="1927274" cy="1055076"/>
            </a:xfrm>
            <a:prstGeom prst="rect">
              <a:avLst/>
            </a:prstGeom>
            <a:solidFill>
              <a:srgbClr val="002060"/>
            </a:solidFill>
            <a:ln w="12700" cap="flat" cmpd="sng">
              <a:solidFill>
                <a:srgbClr val="42719B"/>
              </a:solidFill>
              <a:prstDash val="solid"/>
              <a:miter lim="800000"/>
              <a:headEnd type="none" w="med" len="med"/>
              <a:tailEnd type="none" w="med" len="med"/>
            </a:ln>
          </p:spPr>
          <p:txBody>
            <a:bodyPr spcFirstLastPara="1" wrap="square" lIns="68569" tIns="34275" rIns="68569" bIns="34275" anchor="ctr" anchorCtr="0">
              <a:noAutofit/>
            </a:bodyPr>
            <a:lstStyle/>
            <a:p>
              <a:pPr algn="ctr" defTabSz="685800" latinLnBrk="1">
                <a:buClr>
                  <a:prstClr val="white"/>
                </a:buClr>
                <a:buSzPts val="1800"/>
              </a:pPr>
              <a:r>
                <a:rPr lang="en-US" sz="1350" b="1" dirty="0">
                  <a:solidFill>
                    <a:prstClr val="white"/>
                  </a:solidFill>
                  <a:latin typeface="Arial"/>
                  <a:ea typeface="Arial"/>
                  <a:cs typeface="Arial"/>
                  <a:sym typeface="Arial"/>
                </a:rPr>
                <a:t>ER based </a:t>
              </a:r>
              <a:r>
                <a:rPr lang="en-US" sz="1350" b="1" dirty="0" err="1">
                  <a:solidFill>
                    <a:prstClr val="white"/>
                  </a:solidFill>
                  <a:latin typeface="Arial"/>
                  <a:ea typeface="Arial"/>
                  <a:cs typeface="Arial"/>
                  <a:sym typeface="Arial"/>
                </a:rPr>
                <a:t>Postvention</a:t>
              </a:r>
              <a:r>
                <a:rPr lang="en-US" sz="1350" b="1" dirty="0">
                  <a:solidFill>
                    <a:prstClr val="white"/>
                  </a:solidFill>
                  <a:latin typeface="Arial"/>
                  <a:ea typeface="Arial"/>
                  <a:cs typeface="Arial"/>
                  <a:sym typeface="Arial"/>
                </a:rPr>
                <a:t> Program</a:t>
              </a:r>
              <a:endParaRPr sz="1050" dirty="0">
                <a:solidFill>
                  <a:srgbClr val="000000"/>
                </a:solidFill>
                <a:latin typeface="Arial"/>
                <a:ea typeface="Arial"/>
                <a:cs typeface="Arial"/>
                <a:sym typeface="Arial"/>
              </a:endParaRPr>
            </a:p>
          </p:txBody>
        </p:sp>
        <p:sp>
          <p:nvSpPr>
            <p:cNvPr id="436" name="Shape 436"/>
            <p:cNvSpPr/>
            <p:nvPr/>
          </p:nvSpPr>
          <p:spPr>
            <a:xfrm>
              <a:off x="6327201" y="5241220"/>
              <a:ext cx="1927274" cy="1055076"/>
            </a:xfrm>
            <a:prstGeom prst="rect">
              <a:avLst/>
            </a:prstGeom>
            <a:solidFill>
              <a:srgbClr val="002060"/>
            </a:solidFill>
            <a:ln w="12700" cap="flat" cmpd="sng">
              <a:solidFill>
                <a:srgbClr val="42719B"/>
              </a:solidFill>
              <a:prstDash val="solid"/>
              <a:miter lim="800000"/>
              <a:headEnd type="none" w="med" len="med"/>
              <a:tailEnd type="none" w="med" len="med"/>
            </a:ln>
          </p:spPr>
          <p:txBody>
            <a:bodyPr spcFirstLastPara="1" wrap="square" lIns="68569" tIns="34275" rIns="68569" bIns="34275" anchor="ctr" anchorCtr="0">
              <a:noAutofit/>
            </a:bodyPr>
            <a:lstStyle/>
            <a:p>
              <a:pPr algn="ctr" defTabSz="685800" latinLnBrk="1">
                <a:buClr>
                  <a:prstClr val="white"/>
                </a:buClr>
                <a:buSzPts val="1800"/>
              </a:pPr>
              <a:r>
                <a:rPr lang="en-US" sz="1350" b="1">
                  <a:solidFill>
                    <a:prstClr val="white"/>
                  </a:solidFill>
                  <a:latin typeface="Arial"/>
                  <a:ea typeface="Arial"/>
                  <a:cs typeface="Arial"/>
                  <a:sym typeface="Arial"/>
                </a:rPr>
                <a:t>Prevention of suicide through</a:t>
              </a:r>
              <a:endParaRPr sz="1050">
                <a:solidFill>
                  <a:srgbClr val="000000"/>
                </a:solidFill>
                <a:latin typeface="Arial"/>
                <a:ea typeface="Arial"/>
                <a:cs typeface="Arial"/>
                <a:sym typeface="Arial"/>
              </a:endParaRPr>
            </a:p>
            <a:p>
              <a:pPr algn="ctr" defTabSz="685800" latinLnBrk="1">
                <a:buClr>
                  <a:prstClr val="white"/>
                </a:buClr>
                <a:buSzPts val="1800"/>
              </a:pPr>
              <a:r>
                <a:rPr lang="en-US" sz="1350" b="1">
                  <a:solidFill>
                    <a:prstClr val="white"/>
                  </a:solidFill>
                  <a:latin typeface="Arial"/>
                  <a:ea typeface="Arial"/>
                  <a:cs typeface="Arial"/>
                  <a:sym typeface="Arial"/>
                </a:rPr>
                <a:t>psychological autopsy</a:t>
              </a:r>
              <a:endParaRPr sz="1050">
                <a:solidFill>
                  <a:srgbClr val="000000"/>
                </a:solidFill>
                <a:latin typeface="Arial"/>
                <a:ea typeface="Arial"/>
                <a:cs typeface="Arial"/>
                <a:sym typeface="Arial"/>
              </a:endParaRPr>
            </a:p>
          </p:txBody>
        </p:sp>
        <p:sp>
          <p:nvSpPr>
            <p:cNvPr id="437" name="Shape 437"/>
            <p:cNvSpPr/>
            <p:nvPr/>
          </p:nvSpPr>
          <p:spPr>
            <a:xfrm>
              <a:off x="3042799" y="1744394"/>
              <a:ext cx="6182603" cy="745587"/>
            </a:xfrm>
            <a:prstGeom prst="rect">
              <a:avLst/>
            </a:prstGeom>
            <a:solidFill>
              <a:srgbClr val="AEABAB"/>
            </a:solidFill>
            <a:ln>
              <a:noFill/>
            </a:ln>
          </p:spPr>
          <p:txBody>
            <a:bodyPr spcFirstLastPara="1" wrap="square" lIns="68569" tIns="34275" rIns="68569" bIns="34275" anchor="ctr" anchorCtr="0">
              <a:noAutofit/>
            </a:bodyPr>
            <a:lstStyle/>
            <a:p>
              <a:pPr defTabSz="685800" latinLnBrk="1">
                <a:buClr>
                  <a:prstClr val="white"/>
                </a:buClr>
                <a:buSzPts val="2000"/>
              </a:pPr>
              <a:r>
                <a:rPr lang="en-US" sz="1500" b="1" dirty="0">
                  <a:solidFill>
                    <a:prstClr val="white"/>
                  </a:solidFill>
                  <a:latin typeface="Arial"/>
                  <a:ea typeface="Arial"/>
                  <a:cs typeface="Arial"/>
                  <a:sym typeface="Arial"/>
                </a:rPr>
                <a:t>Building a safe society without risk of suicide</a:t>
              </a:r>
              <a:endParaRPr sz="1050" dirty="0">
                <a:solidFill>
                  <a:srgbClr val="000000"/>
                </a:solidFill>
                <a:latin typeface="Arial"/>
                <a:ea typeface="Arial"/>
                <a:cs typeface="Arial"/>
                <a:sym typeface="Arial"/>
              </a:endParaRPr>
            </a:p>
          </p:txBody>
        </p:sp>
      </p:grpSp>
      <p:sp>
        <p:nvSpPr>
          <p:cNvPr id="3" name="직사각형 2"/>
          <p:cNvSpPr/>
          <p:nvPr/>
        </p:nvSpPr>
        <p:spPr>
          <a:xfrm>
            <a:off x="187257" y="2826643"/>
            <a:ext cx="3519329" cy="923330"/>
          </a:xfrm>
          <a:prstGeom prst="rect">
            <a:avLst/>
          </a:prstGeom>
        </p:spPr>
        <p:txBody>
          <a:bodyPr wrap="square">
            <a:spAutoFit/>
          </a:bodyPr>
          <a:lstStyle/>
          <a:p>
            <a:pPr defTabSz="685800" latinLnBrk="1">
              <a:buClr>
                <a:srgbClr val="0070C0"/>
              </a:buClr>
              <a:buSzPts val="3200"/>
            </a:pPr>
            <a:r>
              <a:rPr lang="en-US" altLang="ko-KR" dirty="0">
                <a:solidFill>
                  <a:prstClr val="black"/>
                </a:solidFill>
                <a:latin typeface="맑은 고딕" panose="020F0502020204030204"/>
                <a:ea typeface="맑은 고딕" panose="020B0503020000020004" pitchFamily="34" charset="-127"/>
              </a:rPr>
              <a:t>Korean government announced more  comprehensive Suicide countermeasures </a:t>
            </a:r>
            <a:r>
              <a:rPr lang="en-US" altLang="ko-KR" b="1" dirty="0">
                <a:solidFill>
                  <a:srgbClr val="0070C0"/>
                </a:solidFill>
                <a:latin typeface="Arial"/>
                <a:ea typeface="Arial"/>
                <a:cs typeface="Arial"/>
                <a:sym typeface="Arial"/>
              </a:rPr>
              <a:t>(2016 – 2020)</a:t>
            </a:r>
          </a:p>
        </p:txBody>
      </p:sp>
    </p:spTree>
    <p:extLst>
      <p:ext uri="{BB962C8B-B14F-4D97-AF65-F5344CB8AC3E}">
        <p14:creationId xmlns:p14="http://schemas.microsoft.com/office/powerpoint/2010/main" val="13005688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Autofit/>
          </a:bodyPr>
          <a:lstStyle/>
          <a:p>
            <a:r>
              <a:rPr lang="en-US" dirty="0" smtClean="0"/>
              <a:t>Leading Causes of Death</a:t>
            </a:r>
            <a:br>
              <a:rPr lang="en-US" dirty="0" smtClean="0"/>
            </a:br>
            <a:r>
              <a:rPr lang="en-US" dirty="0" smtClean="0"/>
              <a:t>United States, 2016</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86937954"/>
              </p:ext>
            </p:extLst>
          </p:nvPr>
        </p:nvGraphicFramePr>
        <p:xfrm>
          <a:off x="990600" y="1600200"/>
          <a:ext cx="7010400" cy="4074160"/>
        </p:xfrm>
        <a:graphic>
          <a:graphicData uri="http://schemas.openxmlformats.org/drawingml/2006/table">
            <a:tbl>
              <a:tblPr firstRow="1" bandRow="1">
                <a:tableStyleId>{5C22544A-7EE6-4342-B048-85BDC9FD1C3A}</a:tableStyleId>
              </a:tblPr>
              <a:tblGrid>
                <a:gridCol w="841248">
                  <a:extLst>
                    <a:ext uri="{9D8B030D-6E8A-4147-A177-3AD203B41FA5}">
                      <a16:colId xmlns:a16="http://schemas.microsoft.com/office/drawing/2014/main" val="20000"/>
                    </a:ext>
                  </a:extLst>
                </a:gridCol>
                <a:gridCol w="3572707">
                  <a:extLst>
                    <a:ext uri="{9D8B030D-6E8A-4147-A177-3AD203B41FA5}">
                      <a16:colId xmlns:a16="http://schemas.microsoft.com/office/drawing/2014/main" val="20001"/>
                    </a:ext>
                  </a:extLst>
                </a:gridCol>
                <a:gridCol w="2596445">
                  <a:extLst>
                    <a:ext uri="{9D8B030D-6E8A-4147-A177-3AD203B41FA5}">
                      <a16:colId xmlns:a16="http://schemas.microsoft.com/office/drawing/2014/main" val="20002"/>
                    </a:ext>
                  </a:extLst>
                </a:gridCol>
              </a:tblGrid>
              <a:tr h="370840">
                <a:tc>
                  <a:txBody>
                    <a:bodyPr/>
                    <a:lstStyle/>
                    <a:p>
                      <a:pPr algn="ctr"/>
                      <a:r>
                        <a:rPr lang="en-US" dirty="0" smtClean="0"/>
                        <a:t>Rank</a:t>
                      </a:r>
                      <a:endParaRPr lang="en-US" dirty="0"/>
                    </a:p>
                  </a:txBody>
                  <a:tcPr>
                    <a:solidFill>
                      <a:schemeClr val="tx1"/>
                    </a:solidFill>
                  </a:tcPr>
                </a:tc>
                <a:tc>
                  <a:txBody>
                    <a:bodyPr/>
                    <a:lstStyle/>
                    <a:p>
                      <a:pPr algn="ctr"/>
                      <a:r>
                        <a:rPr lang="en-US" dirty="0" smtClean="0"/>
                        <a:t>Cause</a:t>
                      </a:r>
                      <a:endParaRPr lang="en-US" dirty="0"/>
                    </a:p>
                  </a:txBody>
                  <a:tcPr>
                    <a:solidFill>
                      <a:schemeClr val="tx1"/>
                    </a:solidFill>
                  </a:tcPr>
                </a:tc>
                <a:tc>
                  <a:txBody>
                    <a:bodyPr/>
                    <a:lstStyle/>
                    <a:p>
                      <a:pPr algn="ctr"/>
                      <a:r>
                        <a:rPr lang="en-US" dirty="0" smtClean="0"/>
                        <a:t>Deaths</a:t>
                      </a:r>
                      <a:endParaRPr lang="en-US" dirty="0"/>
                    </a:p>
                  </a:txBody>
                  <a:tcPr>
                    <a:solidFill>
                      <a:schemeClr val="tx1"/>
                    </a:solidFill>
                  </a:tcPr>
                </a:tc>
                <a:extLst>
                  <a:ext uri="{0D108BD9-81ED-4DB2-BD59-A6C34878D82A}">
                    <a16:rowId xmlns:a16="http://schemas.microsoft.com/office/drawing/2014/main" val="10000"/>
                  </a:ext>
                </a:extLst>
              </a:tr>
              <a:tr h="370840">
                <a:tc>
                  <a:txBody>
                    <a:bodyPr/>
                    <a:lstStyle/>
                    <a:p>
                      <a:pPr algn="ctr"/>
                      <a:r>
                        <a:rPr lang="en-US" dirty="0" smtClean="0"/>
                        <a:t>1</a:t>
                      </a:r>
                      <a:endParaRPr lang="en-US" dirty="0"/>
                    </a:p>
                  </a:txBody>
                  <a:tcPr>
                    <a:solidFill>
                      <a:schemeClr val="bg1"/>
                    </a:solidFill>
                  </a:tcPr>
                </a:tc>
                <a:tc>
                  <a:txBody>
                    <a:bodyPr/>
                    <a:lstStyle/>
                    <a:p>
                      <a:r>
                        <a:rPr lang="en-US" dirty="0" smtClean="0"/>
                        <a:t>Heart Disease</a:t>
                      </a:r>
                      <a:endParaRPr lang="en-US" dirty="0"/>
                    </a:p>
                  </a:txBody>
                  <a:tcPr>
                    <a:solidFill>
                      <a:schemeClr val="bg1"/>
                    </a:solidFill>
                  </a:tcPr>
                </a:tc>
                <a:tc>
                  <a:txBody>
                    <a:bodyPr/>
                    <a:lstStyle/>
                    <a:p>
                      <a:pPr algn="ctr"/>
                      <a:r>
                        <a:rPr lang="en-US" dirty="0" smtClean="0"/>
                        <a:t>635,260</a:t>
                      </a:r>
                      <a:endParaRPr lang="en-US" dirty="0"/>
                    </a:p>
                  </a:txBody>
                  <a:tcPr>
                    <a:solidFill>
                      <a:schemeClr val="bg1"/>
                    </a:solidFill>
                  </a:tcPr>
                </a:tc>
                <a:extLst>
                  <a:ext uri="{0D108BD9-81ED-4DB2-BD59-A6C34878D82A}">
                    <a16:rowId xmlns:a16="http://schemas.microsoft.com/office/drawing/2014/main" val="10001"/>
                  </a:ext>
                </a:extLst>
              </a:tr>
              <a:tr h="370840">
                <a:tc>
                  <a:txBody>
                    <a:bodyPr/>
                    <a:lstStyle/>
                    <a:p>
                      <a:pPr algn="ctr"/>
                      <a:r>
                        <a:rPr lang="en-US" dirty="0" smtClean="0"/>
                        <a:t>2</a:t>
                      </a:r>
                      <a:endParaRPr lang="en-US" dirty="0"/>
                    </a:p>
                  </a:txBody>
                  <a:tcPr>
                    <a:solidFill>
                      <a:schemeClr val="bg1"/>
                    </a:solidFill>
                  </a:tcPr>
                </a:tc>
                <a:tc>
                  <a:txBody>
                    <a:bodyPr/>
                    <a:lstStyle/>
                    <a:p>
                      <a:r>
                        <a:rPr lang="en-US" dirty="0" smtClean="0"/>
                        <a:t>Malignant Neoplasms</a:t>
                      </a:r>
                      <a:endParaRPr lang="en-US" dirty="0"/>
                    </a:p>
                  </a:txBody>
                  <a:tcPr>
                    <a:solidFill>
                      <a:schemeClr val="bg1"/>
                    </a:solidFill>
                  </a:tcPr>
                </a:tc>
                <a:tc>
                  <a:txBody>
                    <a:bodyPr/>
                    <a:lstStyle/>
                    <a:p>
                      <a:pPr algn="ctr"/>
                      <a:r>
                        <a:rPr lang="en-US" dirty="0" smtClean="0"/>
                        <a:t>598,038</a:t>
                      </a:r>
                      <a:endParaRPr lang="en-US" dirty="0"/>
                    </a:p>
                  </a:txBody>
                  <a:tcPr>
                    <a:solidFill>
                      <a:schemeClr val="bg1"/>
                    </a:solidFill>
                  </a:tcPr>
                </a:tc>
                <a:extLst>
                  <a:ext uri="{0D108BD9-81ED-4DB2-BD59-A6C34878D82A}">
                    <a16:rowId xmlns:a16="http://schemas.microsoft.com/office/drawing/2014/main" val="10002"/>
                  </a:ext>
                </a:extLst>
              </a:tr>
              <a:tr h="370840">
                <a:tc>
                  <a:txBody>
                    <a:bodyPr/>
                    <a:lstStyle/>
                    <a:p>
                      <a:pPr algn="ctr"/>
                      <a:r>
                        <a:rPr lang="en-US" dirty="0" smtClean="0"/>
                        <a:t>3</a:t>
                      </a:r>
                      <a:endParaRPr lang="en-US" dirty="0"/>
                    </a:p>
                  </a:txBody>
                  <a:tcPr>
                    <a:solidFill>
                      <a:schemeClr val="bg1"/>
                    </a:solidFill>
                  </a:tcPr>
                </a:tc>
                <a:tc>
                  <a:txBody>
                    <a:bodyPr/>
                    <a:lstStyle/>
                    <a:p>
                      <a:r>
                        <a:rPr lang="en-US" dirty="0" smtClean="0"/>
                        <a:t>Unintentional Injury</a:t>
                      </a:r>
                      <a:endParaRPr lang="en-US" dirty="0"/>
                    </a:p>
                  </a:txBody>
                  <a:tcPr>
                    <a:solidFill>
                      <a:schemeClr val="bg1"/>
                    </a:solidFill>
                  </a:tcPr>
                </a:tc>
                <a:tc>
                  <a:txBody>
                    <a:bodyPr/>
                    <a:lstStyle/>
                    <a:p>
                      <a:pPr algn="ctr"/>
                      <a:r>
                        <a:rPr lang="en-US" dirty="0" smtClean="0"/>
                        <a:t>161,374</a:t>
                      </a:r>
                      <a:endParaRPr lang="en-US" dirty="0"/>
                    </a:p>
                  </a:txBody>
                  <a:tcPr>
                    <a:solidFill>
                      <a:schemeClr val="bg1"/>
                    </a:solidFill>
                  </a:tcPr>
                </a:tc>
                <a:extLst>
                  <a:ext uri="{0D108BD9-81ED-4DB2-BD59-A6C34878D82A}">
                    <a16:rowId xmlns:a16="http://schemas.microsoft.com/office/drawing/2014/main" val="10003"/>
                  </a:ext>
                </a:extLst>
              </a:tr>
              <a:tr h="370840">
                <a:tc>
                  <a:txBody>
                    <a:bodyPr/>
                    <a:lstStyle/>
                    <a:p>
                      <a:pPr algn="ctr"/>
                      <a:r>
                        <a:rPr lang="en-US" dirty="0" smtClean="0"/>
                        <a:t>4</a:t>
                      </a:r>
                      <a:endParaRPr lang="en-US" dirty="0"/>
                    </a:p>
                  </a:txBody>
                  <a:tcPr>
                    <a:solidFill>
                      <a:schemeClr val="bg1"/>
                    </a:solidFill>
                  </a:tcPr>
                </a:tc>
                <a:tc>
                  <a:txBody>
                    <a:bodyPr/>
                    <a:lstStyle/>
                    <a:p>
                      <a:r>
                        <a:rPr lang="en-US" dirty="0" smtClean="0"/>
                        <a:t>Chronic Lower Respiratory Disease</a:t>
                      </a:r>
                      <a:endParaRPr lang="en-US" dirty="0"/>
                    </a:p>
                  </a:txBody>
                  <a:tcPr>
                    <a:solidFill>
                      <a:schemeClr val="bg1"/>
                    </a:solidFill>
                  </a:tcPr>
                </a:tc>
                <a:tc>
                  <a:txBody>
                    <a:bodyPr/>
                    <a:lstStyle/>
                    <a:p>
                      <a:pPr algn="ctr"/>
                      <a:r>
                        <a:rPr lang="en-US" dirty="0" smtClean="0"/>
                        <a:t>154,596</a:t>
                      </a:r>
                      <a:endParaRPr lang="en-US" dirty="0"/>
                    </a:p>
                  </a:txBody>
                  <a:tcPr>
                    <a:solidFill>
                      <a:schemeClr val="bg1"/>
                    </a:solidFill>
                  </a:tcPr>
                </a:tc>
                <a:extLst>
                  <a:ext uri="{0D108BD9-81ED-4DB2-BD59-A6C34878D82A}">
                    <a16:rowId xmlns:a16="http://schemas.microsoft.com/office/drawing/2014/main" val="10004"/>
                  </a:ext>
                </a:extLst>
              </a:tr>
              <a:tr h="355600">
                <a:tc>
                  <a:txBody>
                    <a:bodyPr/>
                    <a:lstStyle/>
                    <a:p>
                      <a:pPr algn="ctr"/>
                      <a:r>
                        <a:rPr lang="en-US" dirty="0" smtClean="0"/>
                        <a:t>5</a:t>
                      </a:r>
                      <a:endParaRPr lang="en-US" dirty="0"/>
                    </a:p>
                  </a:txBody>
                  <a:tcPr>
                    <a:solidFill>
                      <a:schemeClr val="bg1"/>
                    </a:solidFill>
                  </a:tcPr>
                </a:tc>
                <a:tc>
                  <a:txBody>
                    <a:bodyPr/>
                    <a:lstStyle/>
                    <a:p>
                      <a:r>
                        <a:rPr lang="en-US" dirty="0" smtClean="0"/>
                        <a:t>Cerebrovascular Disease</a:t>
                      </a:r>
                      <a:endParaRPr lang="en-US" dirty="0"/>
                    </a:p>
                  </a:txBody>
                  <a:tcPr>
                    <a:solidFill>
                      <a:schemeClr val="bg1"/>
                    </a:solidFill>
                  </a:tcPr>
                </a:tc>
                <a:tc>
                  <a:txBody>
                    <a:bodyPr/>
                    <a:lstStyle/>
                    <a:p>
                      <a:pPr algn="ctr"/>
                      <a:r>
                        <a:rPr lang="en-US" dirty="0" smtClean="0"/>
                        <a:t>142.142</a:t>
                      </a:r>
                      <a:endParaRPr lang="en-US" dirty="0"/>
                    </a:p>
                  </a:txBody>
                  <a:tcPr>
                    <a:solidFill>
                      <a:schemeClr val="bg1"/>
                    </a:solidFill>
                  </a:tcPr>
                </a:tc>
                <a:extLst>
                  <a:ext uri="{0D108BD9-81ED-4DB2-BD59-A6C34878D82A}">
                    <a16:rowId xmlns:a16="http://schemas.microsoft.com/office/drawing/2014/main" val="10005"/>
                  </a:ext>
                </a:extLst>
              </a:tr>
              <a:tr h="370840">
                <a:tc>
                  <a:txBody>
                    <a:bodyPr/>
                    <a:lstStyle/>
                    <a:p>
                      <a:pPr algn="ctr"/>
                      <a:r>
                        <a:rPr lang="en-US" dirty="0" smtClean="0"/>
                        <a:t>6</a:t>
                      </a:r>
                      <a:endParaRPr lang="en-US" dirty="0"/>
                    </a:p>
                  </a:txBody>
                  <a:tcPr>
                    <a:solidFill>
                      <a:schemeClr val="bg1"/>
                    </a:solidFill>
                  </a:tcPr>
                </a:tc>
                <a:tc>
                  <a:txBody>
                    <a:bodyPr/>
                    <a:lstStyle/>
                    <a:p>
                      <a:r>
                        <a:rPr lang="en-US" dirty="0" smtClean="0"/>
                        <a:t>Alzheimer’s Disease</a:t>
                      </a:r>
                      <a:endParaRPr lang="en-US" dirty="0"/>
                    </a:p>
                  </a:txBody>
                  <a:tcPr>
                    <a:solidFill>
                      <a:schemeClr val="bg1"/>
                    </a:solidFill>
                  </a:tcPr>
                </a:tc>
                <a:tc>
                  <a:txBody>
                    <a:bodyPr/>
                    <a:lstStyle/>
                    <a:p>
                      <a:pPr algn="ctr"/>
                      <a:r>
                        <a:rPr lang="en-US" dirty="0" smtClean="0"/>
                        <a:t>116,103</a:t>
                      </a:r>
                      <a:endParaRPr lang="en-US" dirty="0"/>
                    </a:p>
                  </a:txBody>
                  <a:tcPr>
                    <a:solidFill>
                      <a:schemeClr val="bg1"/>
                    </a:solidFill>
                  </a:tcPr>
                </a:tc>
                <a:extLst>
                  <a:ext uri="{0D108BD9-81ED-4DB2-BD59-A6C34878D82A}">
                    <a16:rowId xmlns:a16="http://schemas.microsoft.com/office/drawing/2014/main" val="10006"/>
                  </a:ext>
                </a:extLst>
              </a:tr>
              <a:tr h="370840">
                <a:tc>
                  <a:txBody>
                    <a:bodyPr/>
                    <a:lstStyle/>
                    <a:p>
                      <a:pPr algn="ctr"/>
                      <a:r>
                        <a:rPr lang="en-US" dirty="0" smtClean="0"/>
                        <a:t>7</a:t>
                      </a:r>
                      <a:endParaRPr lang="en-US" dirty="0"/>
                    </a:p>
                  </a:txBody>
                  <a:tcPr>
                    <a:solidFill>
                      <a:schemeClr val="bg1"/>
                    </a:solidFill>
                  </a:tcPr>
                </a:tc>
                <a:tc>
                  <a:txBody>
                    <a:bodyPr/>
                    <a:lstStyle/>
                    <a:p>
                      <a:r>
                        <a:rPr lang="en-US" dirty="0" smtClean="0"/>
                        <a:t>Diabetes Mellitus</a:t>
                      </a:r>
                      <a:endParaRPr lang="en-US" dirty="0"/>
                    </a:p>
                  </a:txBody>
                  <a:tcPr>
                    <a:solidFill>
                      <a:schemeClr val="bg1"/>
                    </a:solidFill>
                  </a:tcPr>
                </a:tc>
                <a:tc>
                  <a:txBody>
                    <a:bodyPr/>
                    <a:lstStyle/>
                    <a:p>
                      <a:pPr algn="ctr"/>
                      <a:r>
                        <a:rPr lang="en-US" dirty="0" smtClean="0"/>
                        <a:t>80,058</a:t>
                      </a:r>
                      <a:endParaRPr lang="en-US" dirty="0"/>
                    </a:p>
                  </a:txBody>
                  <a:tcPr>
                    <a:solidFill>
                      <a:schemeClr val="bg1"/>
                    </a:solidFill>
                  </a:tcPr>
                </a:tc>
                <a:extLst>
                  <a:ext uri="{0D108BD9-81ED-4DB2-BD59-A6C34878D82A}">
                    <a16:rowId xmlns:a16="http://schemas.microsoft.com/office/drawing/2014/main" val="10007"/>
                  </a:ext>
                </a:extLst>
              </a:tr>
              <a:tr h="370840">
                <a:tc>
                  <a:txBody>
                    <a:bodyPr/>
                    <a:lstStyle/>
                    <a:p>
                      <a:pPr algn="ctr"/>
                      <a:r>
                        <a:rPr lang="en-US" dirty="0" smtClean="0"/>
                        <a:t>8</a:t>
                      </a:r>
                      <a:endParaRPr lang="en-US" dirty="0"/>
                    </a:p>
                  </a:txBody>
                  <a:tcPr>
                    <a:solidFill>
                      <a:schemeClr val="bg1"/>
                    </a:solidFill>
                  </a:tcPr>
                </a:tc>
                <a:tc>
                  <a:txBody>
                    <a:bodyPr/>
                    <a:lstStyle/>
                    <a:p>
                      <a:r>
                        <a:rPr lang="en-US" dirty="0" smtClean="0"/>
                        <a:t>Influenza and Pneumonia</a:t>
                      </a:r>
                      <a:endParaRPr lang="en-US" dirty="0"/>
                    </a:p>
                  </a:txBody>
                  <a:tcPr>
                    <a:solidFill>
                      <a:schemeClr val="bg1"/>
                    </a:solidFill>
                  </a:tcPr>
                </a:tc>
                <a:tc>
                  <a:txBody>
                    <a:bodyPr/>
                    <a:lstStyle/>
                    <a:p>
                      <a:pPr algn="ctr"/>
                      <a:r>
                        <a:rPr lang="en-US" dirty="0" smtClean="0"/>
                        <a:t>51,537</a:t>
                      </a:r>
                      <a:endParaRPr lang="en-US" dirty="0"/>
                    </a:p>
                  </a:txBody>
                  <a:tcPr>
                    <a:solidFill>
                      <a:schemeClr val="bg1"/>
                    </a:solidFill>
                  </a:tcPr>
                </a:tc>
                <a:extLst>
                  <a:ext uri="{0D108BD9-81ED-4DB2-BD59-A6C34878D82A}">
                    <a16:rowId xmlns:a16="http://schemas.microsoft.com/office/drawing/2014/main" val="10008"/>
                  </a:ext>
                </a:extLst>
              </a:tr>
              <a:tr h="370840">
                <a:tc>
                  <a:txBody>
                    <a:bodyPr/>
                    <a:lstStyle/>
                    <a:p>
                      <a:pPr algn="ctr"/>
                      <a:r>
                        <a:rPr lang="en-US" dirty="0" smtClean="0"/>
                        <a:t>9</a:t>
                      </a:r>
                      <a:endParaRPr lang="en-US" dirty="0"/>
                    </a:p>
                  </a:txBody>
                  <a:tcPr>
                    <a:solidFill>
                      <a:schemeClr val="bg1"/>
                    </a:solidFill>
                  </a:tcPr>
                </a:tc>
                <a:tc>
                  <a:txBody>
                    <a:bodyPr/>
                    <a:lstStyle/>
                    <a:p>
                      <a:r>
                        <a:rPr lang="en-US" dirty="0" smtClean="0"/>
                        <a:t>Nephritis</a:t>
                      </a:r>
                      <a:endParaRPr lang="en-US" dirty="0"/>
                    </a:p>
                  </a:txBody>
                  <a:tcPr>
                    <a:solidFill>
                      <a:schemeClr val="bg1"/>
                    </a:solidFill>
                  </a:tcPr>
                </a:tc>
                <a:tc>
                  <a:txBody>
                    <a:bodyPr/>
                    <a:lstStyle/>
                    <a:p>
                      <a:pPr algn="ctr"/>
                      <a:r>
                        <a:rPr lang="en-US" dirty="0" smtClean="0"/>
                        <a:t>50,046</a:t>
                      </a:r>
                      <a:endParaRPr lang="en-US" dirty="0"/>
                    </a:p>
                  </a:txBody>
                  <a:tcPr>
                    <a:solidFill>
                      <a:schemeClr val="bg1"/>
                    </a:solidFill>
                  </a:tcPr>
                </a:tc>
                <a:extLst>
                  <a:ext uri="{0D108BD9-81ED-4DB2-BD59-A6C34878D82A}">
                    <a16:rowId xmlns:a16="http://schemas.microsoft.com/office/drawing/2014/main" val="10009"/>
                  </a:ext>
                </a:extLst>
              </a:tr>
              <a:tr h="370840">
                <a:tc>
                  <a:txBody>
                    <a:bodyPr/>
                    <a:lstStyle/>
                    <a:p>
                      <a:pPr algn="ctr"/>
                      <a:r>
                        <a:rPr lang="en-US" b="1" dirty="0" smtClean="0"/>
                        <a:t>10</a:t>
                      </a:r>
                      <a:endParaRPr lang="en-US" b="1" dirty="0"/>
                    </a:p>
                  </a:txBody>
                  <a:tcPr>
                    <a:solidFill>
                      <a:srgbClr val="FF0000"/>
                    </a:solidFill>
                  </a:tcPr>
                </a:tc>
                <a:tc>
                  <a:txBody>
                    <a:bodyPr/>
                    <a:lstStyle/>
                    <a:p>
                      <a:r>
                        <a:rPr lang="en-US" b="1" dirty="0" smtClean="0"/>
                        <a:t>Suicide</a:t>
                      </a:r>
                      <a:endParaRPr lang="en-US" b="1" dirty="0"/>
                    </a:p>
                  </a:txBody>
                  <a:tcPr>
                    <a:solidFill>
                      <a:srgbClr val="FF0000"/>
                    </a:solidFill>
                  </a:tcPr>
                </a:tc>
                <a:tc>
                  <a:txBody>
                    <a:bodyPr/>
                    <a:lstStyle/>
                    <a:p>
                      <a:pPr algn="ctr"/>
                      <a:r>
                        <a:rPr lang="en-US" b="1" dirty="0" smtClean="0"/>
                        <a:t>44,965</a:t>
                      </a:r>
                      <a:endParaRPr lang="en-US" b="1" dirty="0"/>
                    </a:p>
                  </a:txBody>
                  <a:tcPr>
                    <a:solidFill>
                      <a:srgbClr val="FF0000"/>
                    </a:solidFill>
                  </a:tcPr>
                </a:tc>
                <a:extLst>
                  <a:ext uri="{0D108BD9-81ED-4DB2-BD59-A6C34878D82A}">
                    <a16:rowId xmlns:a16="http://schemas.microsoft.com/office/drawing/2014/main" val="10010"/>
                  </a:ext>
                </a:extLst>
              </a:tr>
            </a:tbl>
          </a:graphicData>
        </a:graphic>
      </p:graphicFrame>
      <p:sp>
        <p:nvSpPr>
          <p:cNvPr id="5" name="Title 1"/>
          <p:cNvSpPr txBox="1">
            <a:spLocks/>
          </p:cNvSpPr>
          <p:nvPr/>
        </p:nvSpPr>
        <p:spPr>
          <a:xfrm>
            <a:off x="381000" y="5700737"/>
            <a:ext cx="8229600" cy="609600"/>
          </a:xfrm>
          <a:prstGeom prst="rect">
            <a:avLst/>
          </a:prstGeom>
        </p:spPr>
        <p:txBody>
          <a:bodyPr vert="horz" lIns="91440" tIns="45720" rIns="91440" bIns="45720" rtlCol="0" anchor="ctr">
            <a:normAutofit fontScale="450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00B050"/>
                </a:solidFill>
                <a:effectLst/>
                <a:uLnTx/>
                <a:uFillTx/>
                <a:latin typeface="+mj-lt"/>
                <a:ea typeface="+mj-ea"/>
                <a:cs typeface="+mj-cs"/>
              </a:rPr>
              <a:t>Suicides resulted in 804,194 years of potential life lost before age 65</a:t>
            </a:r>
          </a:p>
          <a:p>
            <a:pPr lvl="0" algn="r" defTabSz="457200">
              <a:spcBef>
                <a:spcPct val="0"/>
              </a:spcBef>
            </a:pPr>
            <a:r>
              <a:rPr lang="en-US" sz="2700" dirty="0" smtClean="0">
                <a:latin typeface="+mj-lt"/>
                <a:ea typeface="+mj-ea"/>
                <a:cs typeface="+mj-cs"/>
                <a:hlinkClick r:id="rId3"/>
              </a:rPr>
              <a:t>http://www.cdc.gov/injury/wisqars/leading_causes_death.html</a:t>
            </a:r>
            <a:r>
              <a:rPr lang="en-US" sz="2700" dirty="0" smtClean="0">
                <a:latin typeface="+mj-lt"/>
                <a:ea typeface="+mj-ea"/>
                <a:cs typeface="+mj-cs"/>
              </a:rPr>
              <a:t> </a:t>
            </a:r>
            <a:endParaRPr kumimoji="0" lang="en-US" sz="2700" b="0" i="0" u="none" strike="noStrike" kern="1200" cap="none" spc="0" normalizeH="0" baseline="0" noProof="0" dirty="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320523260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896" y="-734420"/>
            <a:ext cx="8209129" cy="68375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25741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우울증안내_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2538" y="1176338"/>
            <a:ext cx="6638925" cy="450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731133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우울증안내_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6705" y="1050131"/>
            <a:ext cx="4750594" cy="475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026934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2293" y="1065009"/>
            <a:ext cx="3773363" cy="4856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제목 1"/>
          <p:cNvSpPr>
            <a:spLocks noGrp="1"/>
          </p:cNvSpPr>
          <p:nvPr>
            <p:ph type="title"/>
          </p:nvPr>
        </p:nvSpPr>
        <p:spPr>
          <a:xfrm>
            <a:off x="122926" y="1131094"/>
            <a:ext cx="4528868" cy="730364"/>
          </a:xfrm>
        </p:spPr>
        <p:txBody>
          <a:bodyPr>
            <a:normAutofit/>
          </a:bodyPr>
          <a:lstStyle/>
          <a:p>
            <a:r>
              <a:rPr lang="en-US" altLang="ko-KR" sz="2700" dirty="0"/>
              <a:t>Gatekeeper training</a:t>
            </a:r>
            <a:endParaRPr lang="ko-KR" altLang="en-US" sz="2700" dirty="0"/>
          </a:p>
        </p:txBody>
      </p:sp>
      <p:sp>
        <p:nvSpPr>
          <p:cNvPr id="4" name="TextBox 3"/>
          <p:cNvSpPr txBox="1"/>
          <p:nvPr/>
        </p:nvSpPr>
        <p:spPr>
          <a:xfrm>
            <a:off x="122927" y="1974492"/>
            <a:ext cx="5009945" cy="4247317"/>
          </a:xfrm>
          <a:prstGeom prst="rect">
            <a:avLst/>
          </a:prstGeom>
          <a:noFill/>
        </p:spPr>
        <p:txBody>
          <a:bodyPr wrap="square" rtlCol="0">
            <a:spAutoFit/>
          </a:bodyPr>
          <a:lstStyle/>
          <a:p>
            <a:pPr marL="257175" indent="-257175" defTabSz="685800" latinLnBrk="1">
              <a:buFont typeface="Arial" panose="020B0604020202020204" pitchFamily="34" charset="0"/>
              <a:buChar char="•"/>
            </a:pPr>
            <a:r>
              <a:rPr lang="en-US" altLang="ko-KR" dirty="0">
                <a:solidFill>
                  <a:prstClr val="black"/>
                </a:solidFill>
                <a:latin typeface="맑은 고딕" panose="020F0502020204030204"/>
                <a:ea typeface="맑은 고딕" panose="020B0503020000020004" pitchFamily="34" charset="-127"/>
              </a:rPr>
              <a:t>The KASP developed 3 hour Gatekeeper program including </a:t>
            </a:r>
            <a:r>
              <a:rPr lang="en-US" altLang="ko-KR" u="sng" dirty="0">
                <a:solidFill>
                  <a:prstClr val="black"/>
                </a:solidFill>
                <a:latin typeface="맑은 고딕" panose="020F0502020204030204"/>
                <a:ea typeface="맑은 고딕" panose="020B0503020000020004" pitchFamily="34" charset="-127"/>
              </a:rPr>
              <a:t>video materials from exemplary cases</a:t>
            </a:r>
            <a:r>
              <a:rPr lang="en-US" altLang="ko-KR" dirty="0">
                <a:solidFill>
                  <a:prstClr val="black"/>
                </a:solidFill>
                <a:latin typeface="맑은 고딕" panose="020F0502020204030204"/>
                <a:ea typeface="맑은 고딕" panose="020B0503020000020004" pitchFamily="34" charset="-127"/>
              </a:rPr>
              <a:t>, which teaches early detection of </a:t>
            </a:r>
            <a:r>
              <a:rPr lang="en-US" altLang="ko-KR" u="sng" dirty="0">
                <a:solidFill>
                  <a:prstClr val="black"/>
                </a:solidFill>
                <a:latin typeface="맑은 고딕" panose="020F0502020204030204"/>
                <a:ea typeface="맑은 고딕" panose="020B0503020000020004" pitchFamily="34" charset="-127"/>
              </a:rPr>
              <a:t>suicide warning signals</a:t>
            </a:r>
            <a:r>
              <a:rPr lang="en-US" altLang="ko-KR" dirty="0">
                <a:solidFill>
                  <a:prstClr val="black"/>
                </a:solidFill>
                <a:latin typeface="맑은 고딕" panose="020F0502020204030204"/>
                <a:ea typeface="맑은 고딕" panose="020B0503020000020004" pitchFamily="34" charset="-127"/>
              </a:rPr>
              <a:t>, a proper </a:t>
            </a:r>
            <a:r>
              <a:rPr lang="en-US" altLang="ko-KR" u="sng" dirty="0">
                <a:solidFill>
                  <a:prstClr val="black"/>
                </a:solidFill>
                <a:latin typeface="맑은 고딕" panose="020F0502020204030204"/>
                <a:ea typeface="맑은 고딕" panose="020B0503020000020004" pitchFamily="34" charset="-127"/>
              </a:rPr>
              <a:t>understanding of the risk</a:t>
            </a:r>
            <a:r>
              <a:rPr lang="en-US" altLang="ko-KR" dirty="0">
                <a:solidFill>
                  <a:prstClr val="black"/>
                </a:solidFill>
                <a:latin typeface="맑은 고딕" panose="020F0502020204030204"/>
                <a:ea typeface="맑은 고딕" panose="020B0503020000020004" pitchFamily="34" charset="-127"/>
              </a:rPr>
              <a:t> of suicide, and how to </a:t>
            </a:r>
            <a:r>
              <a:rPr lang="en-US" altLang="ko-KR" u="sng" dirty="0">
                <a:solidFill>
                  <a:prstClr val="black"/>
                </a:solidFill>
                <a:latin typeface="맑은 고딕" panose="020F0502020204030204"/>
                <a:ea typeface="맑은 고딕" panose="020B0503020000020004" pitchFamily="34" charset="-127"/>
              </a:rPr>
              <a:t>link</a:t>
            </a:r>
            <a:r>
              <a:rPr lang="en-US" altLang="ko-KR" dirty="0">
                <a:solidFill>
                  <a:prstClr val="black"/>
                </a:solidFill>
                <a:latin typeface="맑은 고딕" panose="020F0502020204030204"/>
                <a:ea typeface="맑은 고딕" panose="020B0503020000020004" pitchFamily="34" charset="-127"/>
              </a:rPr>
              <a:t> professionals and resources for help. </a:t>
            </a:r>
          </a:p>
          <a:p>
            <a:pPr marL="257175" indent="-257175" defTabSz="685800" latinLnBrk="1">
              <a:buFont typeface="Arial" panose="020B0604020202020204" pitchFamily="34" charset="0"/>
              <a:buChar char="•"/>
            </a:pPr>
            <a:r>
              <a:rPr lang="en-US" altLang="ko-KR" dirty="0">
                <a:solidFill>
                  <a:prstClr val="black"/>
                </a:solidFill>
                <a:latin typeface="맑은 고딕" panose="020F0502020204030204"/>
                <a:ea typeface="맑은 고딕" panose="020B0503020000020004" pitchFamily="34" charset="-127"/>
              </a:rPr>
              <a:t>Versions for adolescents, </a:t>
            </a:r>
            <a:r>
              <a:rPr lang="en-US" altLang="ko-KR" u="sng" dirty="0">
                <a:solidFill>
                  <a:prstClr val="black"/>
                </a:solidFill>
                <a:latin typeface="맑은 고딕" panose="020F0502020204030204"/>
                <a:ea typeface="맑은 고딕" panose="020B0503020000020004" pitchFamily="34" charset="-127"/>
              </a:rPr>
              <a:t>workers</a:t>
            </a:r>
            <a:r>
              <a:rPr lang="en-US" altLang="ko-KR" dirty="0">
                <a:solidFill>
                  <a:prstClr val="black"/>
                </a:solidFill>
                <a:latin typeface="맑은 고딕" panose="020F0502020204030204"/>
                <a:ea typeface="맑은 고딕" panose="020B0503020000020004" pitchFamily="34" charset="-127"/>
              </a:rPr>
              <a:t>, and soldiers have been developed and are currently available.</a:t>
            </a:r>
          </a:p>
          <a:p>
            <a:pPr marL="257175" indent="-257175" defTabSz="685800" latinLnBrk="1">
              <a:buFont typeface="Arial" panose="020B0604020202020204" pitchFamily="34" charset="0"/>
              <a:buChar char="•"/>
            </a:pPr>
            <a:r>
              <a:rPr lang="en-US" altLang="ko-KR" dirty="0">
                <a:solidFill>
                  <a:prstClr val="black"/>
                </a:solidFill>
                <a:latin typeface="맑은 고딕" panose="020F0502020204030204"/>
                <a:ea typeface="맑은 고딕" panose="020B0503020000020004" pitchFamily="34" charset="-127"/>
              </a:rPr>
              <a:t>KEAPA has worked in collaboration with KASP to develop workers’ version and distribute it to the workplace. (certified by MOHW)</a:t>
            </a:r>
          </a:p>
          <a:p>
            <a:pPr marL="257175" indent="-257175" defTabSz="685800" latinLnBrk="1">
              <a:buFont typeface="Arial" panose="020B0604020202020204" pitchFamily="34" charset="0"/>
              <a:buChar char="•"/>
            </a:pPr>
            <a:endParaRPr lang="ko-KR" altLang="en-US" dirty="0">
              <a:solidFill>
                <a:prstClr val="black"/>
              </a:solidFill>
              <a:latin typeface="맑은 고딕" panose="020F0502020204030204"/>
              <a:ea typeface="맑은 고딕" panose="020B0503020000020004" pitchFamily="34" charset="-127"/>
            </a:endParaRPr>
          </a:p>
        </p:txBody>
      </p:sp>
    </p:spTree>
    <p:extLst>
      <p:ext uri="{BB962C8B-B14F-4D97-AF65-F5344CB8AC3E}">
        <p14:creationId xmlns:p14="http://schemas.microsoft.com/office/powerpoint/2010/main" val="22852009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graphicFrame>
        <p:nvGraphicFramePr>
          <p:cNvPr id="380" name="Shape 380"/>
          <p:cNvGraphicFramePr/>
          <p:nvPr>
            <p:extLst/>
          </p:nvPr>
        </p:nvGraphicFramePr>
        <p:xfrm>
          <a:off x="1277542" y="1543295"/>
          <a:ext cx="6588919" cy="4380349"/>
        </p:xfrm>
        <a:graphic>
          <a:graphicData uri="http://schemas.openxmlformats.org/drawingml/2006/table">
            <a:tbl>
              <a:tblPr>
                <a:noFill/>
              </a:tblPr>
              <a:tblGrid>
                <a:gridCol w="324131">
                  <a:extLst>
                    <a:ext uri="{9D8B030D-6E8A-4147-A177-3AD203B41FA5}">
                      <a16:colId xmlns:a16="http://schemas.microsoft.com/office/drawing/2014/main" val="20000"/>
                    </a:ext>
                  </a:extLst>
                </a:gridCol>
                <a:gridCol w="594000">
                  <a:extLst>
                    <a:ext uri="{9D8B030D-6E8A-4147-A177-3AD203B41FA5}">
                      <a16:colId xmlns:a16="http://schemas.microsoft.com/office/drawing/2014/main" val="20001"/>
                    </a:ext>
                  </a:extLst>
                </a:gridCol>
                <a:gridCol w="972169">
                  <a:extLst>
                    <a:ext uri="{9D8B030D-6E8A-4147-A177-3AD203B41FA5}">
                      <a16:colId xmlns:a16="http://schemas.microsoft.com/office/drawing/2014/main" val="20002"/>
                    </a:ext>
                  </a:extLst>
                </a:gridCol>
                <a:gridCol w="4698619">
                  <a:extLst>
                    <a:ext uri="{9D8B030D-6E8A-4147-A177-3AD203B41FA5}">
                      <a16:colId xmlns:a16="http://schemas.microsoft.com/office/drawing/2014/main" val="20003"/>
                    </a:ext>
                  </a:extLst>
                </a:gridCol>
              </a:tblGrid>
              <a:tr h="529464">
                <a:tc>
                  <a:txBody>
                    <a:bodyPr/>
                    <a:lstStyle/>
                    <a:p>
                      <a:pPr marL="0" marR="0" lvl="0" indent="0" algn="ctr" rtl="0">
                        <a:lnSpc>
                          <a:spcPct val="160000"/>
                        </a:lnSpc>
                        <a:spcBef>
                          <a:spcPts val="0"/>
                        </a:spcBef>
                        <a:spcAft>
                          <a:spcPts val="0"/>
                        </a:spcAft>
                        <a:buClr>
                          <a:srgbClr val="833C0B"/>
                        </a:buClr>
                        <a:buSzPts val="1400"/>
                        <a:buFont typeface="Arial"/>
                        <a:buNone/>
                      </a:pPr>
                      <a:r>
                        <a:rPr lang="en-US" sz="1100" b="0" i="0" u="none" strike="noStrike" cap="none" dirty="0">
                          <a:solidFill>
                            <a:srgbClr val="833C0B"/>
                          </a:solidFill>
                          <a:latin typeface="Arial"/>
                          <a:ea typeface="Arial"/>
                          <a:cs typeface="Arial"/>
                          <a:sym typeface="Arial"/>
                        </a:rPr>
                        <a:t>Cluster</a:t>
                      </a:r>
                      <a:endParaRPr sz="1100" b="0" i="0" u="none" strike="noStrike" cap="none" dirty="0">
                        <a:solidFill>
                          <a:srgbClr val="833C0B"/>
                        </a:solidFill>
                        <a:latin typeface="Arial"/>
                        <a:ea typeface="Arial"/>
                        <a:cs typeface="Arial"/>
                        <a:sym typeface="Arial"/>
                      </a:endParaRPr>
                    </a:p>
                  </a:txBody>
                  <a:tcPr marL="31481" marR="31481" marT="8700" marB="8700">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solidFill>
                      <a:srgbClr val="F7CAAC"/>
                    </a:solidFill>
                  </a:tcPr>
                </a:tc>
                <a:tc>
                  <a:txBody>
                    <a:bodyPr/>
                    <a:lstStyle/>
                    <a:p>
                      <a:pPr marL="0" marR="0" lvl="0" indent="0" algn="ctr" rtl="0">
                        <a:lnSpc>
                          <a:spcPct val="160000"/>
                        </a:lnSpc>
                        <a:spcBef>
                          <a:spcPts val="0"/>
                        </a:spcBef>
                        <a:spcAft>
                          <a:spcPts val="0"/>
                        </a:spcAft>
                        <a:buClr>
                          <a:srgbClr val="833C0B"/>
                        </a:buClr>
                        <a:buSzPts val="1400"/>
                        <a:buFont typeface="Arial"/>
                        <a:buNone/>
                      </a:pPr>
                      <a:r>
                        <a:rPr lang="en-US" sz="1100" b="0" i="0" u="none" strike="noStrike" cap="none">
                          <a:solidFill>
                            <a:srgbClr val="833C0B"/>
                          </a:solidFill>
                          <a:latin typeface="Arial"/>
                          <a:ea typeface="Arial"/>
                          <a:cs typeface="Arial"/>
                          <a:sym typeface="Arial"/>
                        </a:rPr>
                        <a:t>case</a:t>
                      </a:r>
                      <a:endParaRPr sz="1100" b="0" i="0" u="none" strike="noStrike" cap="none">
                        <a:solidFill>
                          <a:srgbClr val="833C0B"/>
                        </a:solidFill>
                        <a:latin typeface="Arial"/>
                        <a:ea typeface="Arial"/>
                        <a:cs typeface="Arial"/>
                        <a:sym typeface="Arial"/>
                      </a:endParaRPr>
                    </a:p>
                  </a:txBody>
                  <a:tcPr marL="31481" marR="31481" marT="8700" marB="8700">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solidFill>
                      <a:srgbClr val="F7CAAC"/>
                    </a:solidFill>
                  </a:tcPr>
                </a:tc>
                <a:tc>
                  <a:txBody>
                    <a:bodyPr/>
                    <a:lstStyle/>
                    <a:p>
                      <a:pPr marL="0" marR="0" lvl="0" indent="0" algn="ctr" rtl="0">
                        <a:lnSpc>
                          <a:spcPct val="160000"/>
                        </a:lnSpc>
                        <a:spcBef>
                          <a:spcPts val="0"/>
                        </a:spcBef>
                        <a:spcAft>
                          <a:spcPts val="0"/>
                        </a:spcAft>
                        <a:buClr>
                          <a:srgbClr val="833C0B"/>
                        </a:buClr>
                        <a:buSzPts val="1400"/>
                        <a:buFont typeface="Arial"/>
                        <a:buNone/>
                      </a:pPr>
                      <a:r>
                        <a:rPr lang="en-US" sz="1100" b="0" i="0" u="none" strike="noStrike" cap="none">
                          <a:solidFill>
                            <a:srgbClr val="833C0B"/>
                          </a:solidFill>
                          <a:latin typeface="Arial"/>
                          <a:ea typeface="Arial"/>
                          <a:cs typeface="Arial"/>
                          <a:sym typeface="Arial"/>
                        </a:rPr>
                        <a:t>Name </a:t>
                      </a:r>
                      <a:endParaRPr sz="1100" b="0" i="0" u="none" strike="noStrike" cap="none">
                        <a:solidFill>
                          <a:srgbClr val="833C0B"/>
                        </a:solidFill>
                        <a:latin typeface="Arial"/>
                        <a:ea typeface="Arial"/>
                        <a:cs typeface="Arial"/>
                        <a:sym typeface="Arial"/>
                      </a:endParaRPr>
                    </a:p>
                  </a:txBody>
                  <a:tcPr marL="31481" marR="31481" marT="8700" marB="8700">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solidFill>
                      <a:srgbClr val="F7CAAC"/>
                    </a:solidFill>
                  </a:tcPr>
                </a:tc>
                <a:tc>
                  <a:txBody>
                    <a:bodyPr/>
                    <a:lstStyle/>
                    <a:p>
                      <a:pPr marL="0" marR="0" lvl="0" indent="0" algn="ctr" rtl="0">
                        <a:lnSpc>
                          <a:spcPct val="160000"/>
                        </a:lnSpc>
                        <a:spcBef>
                          <a:spcPts val="0"/>
                        </a:spcBef>
                        <a:spcAft>
                          <a:spcPts val="0"/>
                        </a:spcAft>
                        <a:buClr>
                          <a:srgbClr val="833C0B"/>
                        </a:buClr>
                        <a:buSzPts val="1400"/>
                        <a:buFont typeface="Arial"/>
                        <a:buNone/>
                      </a:pPr>
                      <a:r>
                        <a:rPr lang="en-US" sz="1100" b="0" i="0" u="none" strike="noStrike" cap="none">
                          <a:solidFill>
                            <a:srgbClr val="833C0B"/>
                          </a:solidFill>
                          <a:latin typeface="Arial"/>
                          <a:ea typeface="Arial"/>
                          <a:cs typeface="Arial"/>
                          <a:sym typeface="Arial"/>
                        </a:rPr>
                        <a:t>Characteric </a:t>
                      </a:r>
                      <a:endParaRPr sz="1100" b="0" i="0" u="none" strike="noStrike" cap="none">
                        <a:solidFill>
                          <a:srgbClr val="833C0B"/>
                        </a:solidFill>
                        <a:latin typeface="Arial"/>
                        <a:ea typeface="Arial"/>
                        <a:cs typeface="Arial"/>
                        <a:sym typeface="Arial"/>
                      </a:endParaRPr>
                    </a:p>
                  </a:txBody>
                  <a:tcPr marL="31481" marR="31481" marT="8700" marB="8700">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solidFill>
                      <a:srgbClr val="F7CAAC"/>
                    </a:solidFill>
                  </a:tcPr>
                </a:tc>
                <a:extLst>
                  <a:ext uri="{0D108BD9-81ED-4DB2-BD59-A6C34878D82A}">
                    <a16:rowId xmlns:a16="http://schemas.microsoft.com/office/drawing/2014/main" val="10000"/>
                  </a:ext>
                </a:extLst>
              </a:tr>
              <a:tr h="1022700">
                <a:tc>
                  <a:txBody>
                    <a:bodyPr/>
                    <a:lstStyle/>
                    <a:p>
                      <a:pPr marL="0" marR="0" lvl="0" indent="0" algn="ctr" rtl="0">
                        <a:lnSpc>
                          <a:spcPct val="16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1</a:t>
                      </a:r>
                      <a:endParaRPr sz="1100" u="none" strike="noStrike" cap="none"/>
                    </a:p>
                  </a:txBody>
                  <a:tcPr marL="31481" marR="31481" marT="8700" marB="8700" anchor="ctr">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solidFill>
                      <a:srgbClr val="FBE4D4"/>
                    </a:solidFill>
                  </a:tcPr>
                </a:tc>
                <a:tc>
                  <a:txBody>
                    <a:bodyPr/>
                    <a:lstStyle/>
                    <a:p>
                      <a:pPr marL="0" marR="0" lvl="0" indent="0" algn="ctr" rtl="0">
                        <a:lnSpc>
                          <a:spcPct val="11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39</a:t>
                      </a:r>
                      <a:endParaRPr sz="1100" b="0" i="0" u="none" strike="noStrike" cap="none">
                        <a:solidFill>
                          <a:srgbClr val="632523"/>
                        </a:solidFill>
                        <a:latin typeface="Arial"/>
                        <a:ea typeface="Arial"/>
                        <a:cs typeface="Arial"/>
                        <a:sym typeface="Arial"/>
                      </a:endParaRPr>
                    </a:p>
                    <a:p>
                      <a:pPr marL="0" marR="0" lvl="0" indent="0" algn="ctr" rtl="0">
                        <a:lnSpc>
                          <a:spcPct val="11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(32.2%)</a:t>
                      </a:r>
                      <a:endParaRPr sz="1100" b="0" i="0" u="none" strike="noStrike" cap="none">
                        <a:solidFill>
                          <a:srgbClr val="632523"/>
                        </a:solidFill>
                        <a:latin typeface="Arial"/>
                        <a:ea typeface="Arial"/>
                        <a:cs typeface="Arial"/>
                        <a:sym typeface="Arial"/>
                      </a:endParaRPr>
                    </a:p>
                  </a:txBody>
                  <a:tcPr marL="31481" marR="31481" marT="8700" marB="8700" anchor="ctr">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solidFill>
                      <a:srgbClr val="FBE4D4"/>
                    </a:solidFill>
                  </a:tcPr>
                </a:tc>
                <a:tc>
                  <a:txBody>
                    <a:bodyPr/>
                    <a:lstStyle/>
                    <a:p>
                      <a:pPr marL="0" marR="0" lvl="0" indent="0" algn="ctr" rtl="0">
                        <a:lnSpc>
                          <a:spcPct val="11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Neglected</a:t>
                      </a:r>
                      <a:endParaRPr sz="1100" b="0" i="0" u="none" strike="noStrike" cap="none">
                        <a:solidFill>
                          <a:srgbClr val="632523"/>
                        </a:solidFill>
                        <a:latin typeface="Arial"/>
                        <a:ea typeface="Arial"/>
                        <a:cs typeface="Arial"/>
                        <a:sym typeface="Arial"/>
                      </a:endParaRPr>
                    </a:p>
                    <a:p>
                      <a:pPr marL="0" marR="0" lvl="0" indent="0" algn="ctr" rtl="0">
                        <a:lnSpc>
                          <a:spcPct val="11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Depression </a:t>
                      </a:r>
                      <a:endParaRPr sz="1100" b="0" i="0" u="none" strike="noStrike" cap="none">
                        <a:solidFill>
                          <a:srgbClr val="632523"/>
                        </a:solidFill>
                        <a:latin typeface="Arial"/>
                        <a:ea typeface="Arial"/>
                        <a:cs typeface="Arial"/>
                        <a:sym typeface="Arial"/>
                      </a:endParaRPr>
                    </a:p>
                  </a:txBody>
                  <a:tcPr marL="31481" marR="31481" marT="8700" marB="8700" anchor="ctr">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400" u="none" strike="noStrike" cap="none"/>
                        <a:t>Neglected depression</a:t>
                      </a:r>
                      <a:endParaRPr sz="1100" u="none" strike="noStrike" cap="none"/>
                    </a:p>
                    <a:p>
                      <a:pPr marL="0" marR="0" lvl="0" indent="0" algn="l" rtl="0">
                        <a:lnSpc>
                          <a:spcPct val="100000"/>
                        </a:lnSpc>
                        <a:spcBef>
                          <a:spcPts val="0"/>
                        </a:spcBef>
                        <a:spcAft>
                          <a:spcPts val="0"/>
                        </a:spcAft>
                        <a:buClr>
                          <a:srgbClr val="000000"/>
                        </a:buClr>
                        <a:buSzPts val="1800"/>
                        <a:buFont typeface="Arial"/>
                        <a:buNone/>
                      </a:pPr>
                      <a:r>
                        <a:rPr lang="en-US" sz="1400" u="none" strike="noStrike" cap="none"/>
                        <a:t>Poor treatment adherence</a:t>
                      </a:r>
                      <a:endParaRPr sz="1400" u="none" strike="noStrike" cap="none"/>
                    </a:p>
                  </a:txBody>
                  <a:tcPr marL="31481" marR="31481" marT="8700" marB="8700" anchor="ctr">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tcPr>
                </a:tc>
                <a:extLst>
                  <a:ext uri="{0D108BD9-81ED-4DB2-BD59-A6C34878D82A}">
                    <a16:rowId xmlns:a16="http://schemas.microsoft.com/office/drawing/2014/main" val="10001"/>
                  </a:ext>
                </a:extLst>
              </a:tr>
              <a:tr h="888844">
                <a:tc>
                  <a:txBody>
                    <a:bodyPr/>
                    <a:lstStyle/>
                    <a:p>
                      <a:pPr marL="0" marR="0" lvl="0" indent="0" algn="ctr" rtl="0">
                        <a:lnSpc>
                          <a:spcPct val="16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2</a:t>
                      </a:r>
                      <a:endParaRPr sz="1100" u="none" strike="noStrike" cap="none"/>
                    </a:p>
                  </a:txBody>
                  <a:tcPr marL="31481" marR="31481" marT="8700" marB="8700" anchor="ctr">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solidFill>
                      <a:srgbClr val="FBE4D4"/>
                    </a:solidFill>
                  </a:tcPr>
                </a:tc>
                <a:tc>
                  <a:txBody>
                    <a:bodyPr/>
                    <a:lstStyle/>
                    <a:p>
                      <a:pPr marL="0" marR="0" lvl="0" indent="0" algn="ctr" rtl="0">
                        <a:lnSpc>
                          <a:spcPct val="11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29</a:t>
                      </a:r>
                      <a:endParaRPr sz="1100" b="0" i="0" u="none" strike="noStrike" cap="none">
                        <a:solidFill>
                          <a:srgbClr val="632523"/>
                        </a:solidFill>
                        <a:latin typeface="Arial"/>
                        <a:ea typeface="Arial"/>
                        <a:cs typeface="Arial"/>
                        <a:sym typeface="Arial"/>
                      </a:endParaRPr>
                    </a:p>
                    <a:p>
                      <a:pPr marL="0" marR="0" lvl="0" indent="0" algn="ctr" rtl="0">
                        <a:lnSpc>
                          <a:spcPct val="11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(24.0%)</a:t>
                      </a:r>
                      <a:endParaRPr sz="1100" b="0" i="0" u="none" strike="noStrike" cap="none">
                        <a:solidFill>
                          <a:srgbClr val="632523"/>
                        </a:solidFill>
                        <a:latin typeface="Arial"/>
                        <a:ea typeface="Arial"/>
                        <a:cs typeface="Arial"/>
                        <a:sym typeface="Arial"/>
                      </a:endParaRPr>
                    </a:p>
                  </a:txBody>
                  <a:tcPr marL="31481" marR="31481" marT="8700" marB="8700" anchor="ctr">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solidFill>
                      <a:srgbClr val="FBE4D4"/>
                    </a:solidFill>
                  </a:tcPr>
                </a:tc>
                <a:tc>
                  <a:txBody>
                    <a:bodyPr/>
                    <a:lstStyle/>
                    <a:p>
                      <a:pPr marL="0" marR="0" lvl="0" indent="0" algn="ctr" rtl="0">
                        <a:lnSpc>
                          <a:spcPct val="11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Money Rules </a:t>
                      </a:r>
                      <a:endParaRPr sz="1100" b="0" i="0" u="none" strike="noStrike" cap="none">
                        <a:solidFill>
                          <a:srgbClr val="632523"/>
                        </a:solidFill>
                        <a:latin typeface="Arial"/>
                        <a:ea typeface="Arial"/>
                        <a:cs typeface="Arial"/>
                        <a:sym typeface="Arial"/>
                      </a:endParaRPr>
                    </a:p>
                  </a:txBody>
                  <a:tcPr marL="31481" marR="31481" marT="8700" marB="8700" anchor="ctr">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400" u="none" strike="noStrike" cap="none"/>
                        <a:t>Economic distress or Job loss</a:t>
                      </a:r>
                      <a:endParaRPr sz="1100" u="none" strike="noStrike" cap="none"/>
                    </a:p>
                    <a:p>
                      <a:pPr marL="0" marR="0" lvl="0" indent="0" algn="l" rtl="0">
                        <a:lnSpc>
                          <a:spcPct val="100000"/>
                        </a:lnSpc>
                        <a:spcBef>
                          <a:spcPts val="0"/>
                        </a:spcBef>
                        <a:spcAft>
                          <a:spcPts val="0"/>
                        </a:spcAft>
                        <a:buClr>
                          <a:srgbClr val="000000"/>
                        </a:buClr>
                        <a:buSzPts val="1800"/>
                        <a:buFont typeface="Arial"/>
                        <a:buNone/>
                      </a:pPr>
                      <a:r>
                        <a:rPr lang="en-US" sz="1400" u="none" strike="noStrike" cap="none"/>
                        <a:t>40-50’s man </a:t>
                      </a:r>
                      <a:endParaRPr sz="1400" u="none" strike="noStrike" cap="none"/>
                    </a:p>
                  </a:txBody>
                  <a:tcPr marL="31481" marR="31481" marT="8700" marB="8700" anchor="ctr">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tcPr>
                </a:tc>
                <a:extLst>
                  <a:ext uri="{0D108BD9-81ED-4DB2-BD59-A6C34878D82A}">
                    <a16:rowId xmlns:a16="http://schemas.microsoft.com/office/drawing/2014/main" val="10002"/>
                  </a:ext>
                </a:extLst>
              </a:tr>
              <a:tr h="1026113">
                <a:tc>
                  <a:txBody>
                    <a:bodyPr/>
                    <a:lstStyle/>
                    <a:p>
                      <a:pPr marL="0" marR="0" lvl="0" indent="0" algn="ctr" rtl="0">
                        <a:lnSpc>
                          <a:spcPct val="16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3</a:t>
                      </a:r>
                      <a:endParaRPr sz="1100" u="none" strike="noStrike" cap="none"/>
                    </a:p>
                  </a:txBody>
                  <a:tcPr marL="31481" marR="31481" marT="8700" marB="8700" anchor="ctr">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solidFill>
                      <a:srgbClr val="FBE4D4"/>
                    </a:solidFill>
                  </a:tcPr>
                </a:tc>
                <a:tc>
                  <a:txBody>
                    <a:bodyPr/>
                    <a:lstStyle/>
                    <a:p>
                      <a:pPr marL="0" marR="0" lvl="0" indent="0" algn="ctr" rtl="0">
                        <a:lnSpc>
                          <a:spcPct val="11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20</a:t>
                      </a:r>
                      <a:endParaRPr sz="1100" b="0" i="0" u="none" strike="noStrike" cap="none">
                        <a:solidFill>
                          <a:srgbClr val="632523"/>
                        </a:solidFill>
                        <a:latin typeface="Arial"/>
                        <a:ea typeface="Arial"/>
                        <a:cs typeface="Arial"/>
                        <a:sym typeface="Arial"/>
                      </a:endParaRPr>
                    </a:p>
                    <a:p>
                      <a:pPr marL="0" marR="0" lvl="0" indent="0" algn="ctr" rtl="0">
                        <a:lnSpc>
                          <a:spcPct val="11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(16.5%)</a:t>
                      </a:r>
                      <a:endParaRPr sz="1100" b="0" i="0" u="none" strike="noStrike" cap="none">
                        <a:solidFill>
                          <a:srgbClr val="632523"/>
                        </a:solidFill>
                        <a:latin typeface="Arial"/>
                        <a:ea typeface="Arial"/>
                        <a:cs typeface="Arial"/>
                        <a:sym typeface="Arial"/>
                      </a:endParaRPr>
                    </a:p>
                  </a:txBody>
                  <a:tcPr marL="31481" marR="31481" marT="8700" marB="8700" anchor="ctr">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solidFill>
                      <a:srgbClr val="FBE4D4"/>
                    </a:solidFill>
                  </a:tcPr>
                </a:tc>
                <a:tc>
                  <a:txBody>
                    <a:bodyPr/>
                    <a:lstStyle/>
                    <a:p>
                      <a:pPr marL="0" marR="0" lvl="0" indent="0" algn="ctr" rtl="0">
                        <a:lnSpc>
                          <a:spcPct val="11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Destructive</a:t>
                      </a:r>
                      <a:endParaRPr sz="1100" u="none" strike="noStrike" cap="none"/>
                    </a:p>
                    <a:p>
                      <a:pPr marL="0" marR="0" lvl="0" indent="0" algn="ctr" rtl="0">
                        <a:lnSpc>
                          <a:spcPct val="11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Alcohol Use</a:t>
                      </a:r>
                      <a:endParaRPr sz="1100" b="0" i="0" u="none" strike="noStrike" cap="none">
                        <a:solidFill>
                          <a:srgbClr val="632523"/>
                        </a:solidFill>
                        <a:latin typeface="Arial"/>
                        <a:ea typeface="Arial"/>
                        <a:cs typeface="Arial"/>
                        <a:sym typeface="Arial"/>
                      </a:endParaRPr>
                    </a:p>
                  </a:txBody>
                  <a:tcPr marL="31481" marR="31481" marT="8700" marB="8700" anchor="ctr">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400" u="none" strike="noStrike" cap="none"/>
                        <a:t>Alcohol use disorder </a:t>
                      </a:r>
                      <a:endParaRPr sz="1100" u="none" strike="noStrike" cap="none"/>
                    </a:p>
                    <a:p>
                      <a:pPr marL="0" marR="0" lvl="0" indent="0" algn="l" rtl="0">
                        <a:lnSpc>
                          <a:spcPct val="100000"/>
                        </a:lnSpc>
                        <a:spcBef>
                          <a:spcPts val="0"/>
                        </a:spcBef>
                        <a:spcAft>
                          <a:spcPts val="0"/>
                        </a:spcAft>
                        <a:buClr>
                          <a:srgbClr val="000000"/>
                        </a:buClr>
                        <a:buSzPts val="1800"/>
                        <a:buFont typeface="Arial"/>
                        <a:buNone/>
                      </a:pPr>
                      <a:r>
                        <a:rPr lang="en-US" sz="1400" u="none" strike="noStrike" cap="none"/>
                        <a:t>Family history of Alcohol use disorder</a:t>
                      </a:r>
                      <a:endParaRPr sz="1400" u="none" strike="noStrike" cap="none"/>
                    </a:p>
                  </a:txBody>
                  <a:tcPr marL="31481" marR="31481" marT="8700" marB="8700" anchor="ctr">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tcPr>
                </a:tc>
                <a:extLst>
                  <a:ext uri="{0D108BD9-81ED-4DB2-BD59-A6C34878D82A}">
                    <a16:rowId xmlns:a16="http://schemas.microsoft.com/office/drawing/2014/main" val="10003"/>
                  </a:ext>
                </a:extLst>
              </a:tr>
              <a:tr h="888844">
                <a:tc>
                  <a:txBody>
                    <a:bodyPr/>
                    <a:lstStyle/>
                    <a:p>
                      <a:pPr marL="0" marR="0" lvl="0" indent="0" algn="ctr" rtl="0">
                        <a:lnSpc>
                          <a:spcPct val="16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4</a:t>
                      </a:r>
                      <a:endParaRPr sz="1100" u="none" strike="noStrike" cap="none"/>
                    </a:p>
                  </a:txBody>
                  <a:tcPr marL="31481" marR="31481" marT="8700" marB="8700" anchor="ctr">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solidFill>
                      <a:srgbClr val="FBE4D4"/>
                    </a:solidFill>
                  </a:tcPr>
                </a:tc>
                <a:tc>
                  <a:txBody>
                    <a:bodyPr/>
                    <a:lstStyle/>
                    <a:p>
                      <a:pPr marL="0" marR="0" lvl="0" indent="0" algn="ctr" rtl="0">
                        <a:lnSpc>
                          <a:spcPct val="11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33</a:t>
                      </a:r>
                      <a:endParaRPr sz="1100" b="0" i="0" u="none" strike="noStrike" cap="none">
                        <a:solidFill>
                          <a:srgbClr val="632523"/>
                        </a:solidFill>
                        <a:latin typeface="Arial"/>
                        <a:ea typeface="Arial"/>
                        <a:cs typeface="Arial"/>
                        <a:sym typeface="Arial"/>
                      </a:endParaRPr>
                    </a:p>
                    <a:p>
                      <a:pPr marL="0" marR="0" lvl="0" indent="0" algn="ctr" rtl="0">
                        <a:lnSpc>
                          <a:spcPct val="11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(27.3%)</a:t>
                      </a:r>
                      <a:endParaRPr sz="1100" b="0" i="0" u="none" strike="noStrike" cap="none">
                        <a:solidFill>
                          <a:srgbClr val="632523"/>
                        </a:solidFill>
                        <a:latin typeface="Arial"/>
                        <a:ea typeface="Arial"/>
                        <a:cs typeface="Arial"/>
                        <a:sym typeface="Arial"/>
                      </a:endParaRPr>
                    </a:p>
                  </a:txBody>
                  <a:tcPr marL="31481" marR="31481" marT="8700" marB="8700" anchor="ctr">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solidFill>
                      <a:srgbClr val="FBE4D4"/>
                    </a:solidFill>
                  </a:tcPr>
                </a:tc>
                <a:tc>
                  <a:txBody>
                    <a:bodyPr/>
                    <a:lstStyle/>
                    <a:p>
                      <a:pPr marL="0" marR="0" lvl="0" indent="0" algn="ctr" rtl="0">
                        <a:lnSpc>
                          <a:spcPct val="110000"/>
                        </a:lnSpc>
                        <a:spcBef>
                          <a:spcPts val="0"/>
                        </a:spcBef>
                        <a:spcAft>
                          <a:spcPts val="0"/>
                        </a:spcAft>
                        <a:buClr>
                          <a:srgbClr val="632523"/>
                        </a:buClr>
                        <a:buSzPts val="1400"/>
                        <a:buFont typeface="Arial"/>
                        <a:buNone/>
                      </a:pPr>
                      <a:r>
                        <a:rPr lang="en-US" sz="1100" b="0" i="0" u="none" strike="noStrike" cap="none">
                          <a:solidFill>
                            <a:srgbClr val="632523"/>
                          </a:solidFill>
                          <a:latin typeface="Arial"/>
                          <a:ea typeface="Arial"/>
                          <a:cs typeface="Arial"/>
                          <a:sym typeface="Arial"/>
                        </a:rPr>
                        <a:t>Residual Group</a:t>
                      </a:r>
                      <a:endParaRPr sz="1100" b="0" i="0" u="none" strike="noStrike" cap="none">
                        <a:solidFill>
                          <a:srgbClr val="632523"/>
                        </a:solidFill>
                        <a:latin typeface="Arial"/>
                        <a:ea typeface="Arial"/>
                        <a:cs typeface="Arial"/>
                        <a:sym typeface="Arial"/>
                      </a:endParaRPr>
                    </a:p>
                  </a:txBody>
                  <a:tcPr marL="31481" marR="31481" marT="8700" marB="8700" anchor="ctr">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400" u="none" strike="noStrike" cap="none" dirty="0" smtClean="0"/>
                        <a:t>Various Psychosocial Distress</a:t>
                      </a:r>
                    </a:p>
                    <a:p>
                      <a:pPr marL="0" marR="0" lvl="0" indent="0" algn="l" rtl="0">
                        <a:lnSpc>
                          <a:spcPct val="100000"/>
                        </a:lnSpc>
                        <a:spcBef>
                          <a:spcPts val="0"/>
                        </a:spcBef>
                        <a:spcAft>
                          <a:spcPts val="0"/>
                        </a:spcAft>
                        <a:buClr>
                          <a:srgbClr val="000000"/>
                        </a:buClr>
                        <a:buSzPts val="1800"/>
                        <a:buFont typeface="Arial"/>
                        <a:buNone/>
                      </a:pPr>
                      <a:r>
                        <a:rPr lang="en-US" sz="1400" u="none" strike="noStrike" cap="none" dirty="0" smtClean="0"/>
                        <a:t>Difficult </a:t>
                      </a:r>
                      <a:r>
                        <a:rPr lang="en-US" sz="1400" u="none" strike="noStrike" cap="none" dirty="0"/>
                        <a:t>to gather appropriate information</a:t>
                      </a:r>
                      <a:endParaRPr sz="11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400" u="none" strike="noStrike" cap="none" dirty="0" err="1"/>
                        <a:t>Kodokushi</a:t>
                      </a:r>
                      <a:r>
                        <a:rPr lang="en-US" sz="1400" u="none" strike="noStrike" cap="none" dirty="0"/>
                        <a:t> </a:t>
                      </a:r>
                      <a:r>
                        <a:rPr lang="en-US" sz="1400" u="none" strike="noStrike" cap="none" dirty="0" smtClean="0"/>
                        <a:t>(</a:t>
                      </a:r>
                      <a:r>
                        <a:rPr lang="en-US" sz="1400" u="none" strike="noStrike" cap="none" dirty="0" err="1" smtClean="0"/>
                        <a:t>孤独死</a:t>
                      </a:r>
                      <a:r>
                        <a:rPr lang="en-US" sz="1400" u="none" strike="noStrike" cap="none" dirty="0" smtClean="0"/>
                        <a:t> </a:t>
                      </a:r>
                      <a:r>
                        <a:rPr lang="en-US" sz="1400" u="none" strike="noStrike" cap="none" dirty="0"/>
                        <a:t>) or ' lonely death' </a:t>
                      </a:r>
                      <a:endParaRPr sz="1400" u="none" strike="noStrike" cap="none" dirty="0"/>
                    </a:p>
                  </a:txBody>
                  <a:tcPr marL="31481" marR="31481" marT="8700" marB="8700" anchor="ctr">
                    <a:lnL w="9525" cap="flat" cmpd="sng">
                      <a:solidFill>
                        <a:srgbClr val="632523"/>
                      </a:solidFill>
                      <a:prstDash val="solid"/>
                      <a:round/>
                      <a:headEnd type="none" w="med" len="med"/>
                      <a:tailEnd type="none" w="med" len="med"/>
                    </a:lnL>
                    <a:lnR w="9525" cap="flat" cmpd="sng">
                      <a:solidFill>
                        <a:srgbClr val="632523"/>
                      </a:solidFill>
                      <a:prstDash val="solid"/>
                      <a:round/>
                      <a:headEnd type="none" w="med" len="med"/>
                      <a:tailEnd type="none" w="med" len="med"/>
                    </a:lnR>
                    <a:lnT w="9525" cap="flat" cmpd="sng">
                      <a:solidFill>
                        <a:srgbClr val="632523"/>
                      </a:solidFill>
                      <a:prstDash val="solid"/>
                      <a:round/>
                      <a:headEnd type="none" w="med" len="med"/>
                      <a:tailEnd type="none" w="med" len="med"/>
                    </a:lnT>
                    <a:lnB w="9525" cap="flat" cmpd="sng">
                      <a:solidFill>
                        <a:srgbClr val="632523"/>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381" name="Shape 381"/>
          <p:cNvSpPr txBox="1"/>
          <p:nvPr/>
        </p:nvSpPr>
        <p:spPr>
          <a:xfrm>
            <a:off x="1262118" y="1030524"/>
            <a:ext cx="6172200" cy="346249"/>
          </a:xfrm>
          <a:prstGeom prst="rect">
            <a:avLst/>
          </a:prstGeom>
          <a:noFill/>
          <a:ln>
            <a:noFill/>
          </a:ln>
        </p:spPr>
        <p:txBody>
          <a:bodyPr spcFirstLastPara="1" wrap="square" lIns="68569" tIns="34275" rIns="68569" bIns="34275" anchor="ctr" anchorCtr="0">
            <a:noAutofit/>
          </a:bodyPr>
          <a:lstStyle/>
          <a:p>
            <a:pPr defTabSz="685800" latinLnBrk="1">
              <a:buClr>
                <a:srgbClr val="833C0B"/>
              </a:buClr>
              <a:buSzPts val="2400"/>
            </a:pPr>
            <a:r>
              <a:rPr lang="en-US" b="1" u="sng" dirty="0">
                <a:solidFill>
                  <a:srgbClr val="833C0B"/>
                </a:solidFill>
                <a:latin typeface="Arial"/>
                <a:ea typeface="Arial"/>
                <a:cs typeface="Arial"/>
                <a:sym typeface="Arial"/>
              </a:rPr>
              <a:t>Cluster analysis based on psychological autopsy </a:t>
            </a:r>
            <a:endParaRPr b="1" u="sng" dirty="0">
              <a:solidFill>
                <a:srgbClr val="548135"/>
              </a:solidFill>
              <a:latin typeface="Arial"/>
              <a:ea typeface="Arial"/>
              <a:cs typeface="Arial"/>
              <a:sym typeface="Arial"/>
            </a:endParaRPr>
          </a:p>
        </p:txBody>
      </p:sp>
    </p:spTree>
    <p:extLst>
      <p:ext uri="{BB962C8B-B14F-4D97-AF65-F5344CB8AC3E}">
        <p14:creationId xmlns:p14="http://schemas.microsoft.com/office/powerpoint/2010/main" val="4273108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en-US" altLang="ko-KR" sz="2700" dirty="0"/>
              <a:t>Special care for special occupational category</a:t>
            </a:r>
            <a:endParaRPr lang="ko-KR" altLang="en-US" sz="2700" dirty="0"/>
          </a:p>
        </p:txBody>
      </p:sp>
      <p:sp>
        <p:nvSpPr>
          <p:cNvPr id="3" name="내용 개체 틀 2"/>
          <p:cNvSpPr>
            <a:spLocks noGrp="1"/>
          </p:cNvSpPr>
          <p:nvPr>
            <p:ph idx="1"/>
          </p:nvPr>
        </p:nvSpPr>
        <p:spPr>
          <a:xfrm>
            <a:off x="628650" y="2226469"/>
            <a:ext cx="4974648" cy="3213173"/>
          </a:xfrm>
        </p:spPr>
        <p:txBody>
          <a:bodyPr>
            <a:normAutofit fontScale="92500" lnSpcReduction="10000"/>
          </a:bodyPr>
          <a:lstStyle/>
          <a:p>
            <a:r>
              <a:rPr lang="en-US" altLang="ko-KR" dirty="0" smtClean="0"/>
              <a:t>Police officers</a:t>
            </a:r>
          </a:p>
          <a:p>
            <a:pPr lvl="1"/>
            <a:r>
              <a:rPr lang="en-US" altLang="ko-KR" dirty="0" smtClean="0"/>
              <a:t>Expanding counselling center</a:t>
            </a:r>
            <a:r>
              <a:rPr lang="ko-KR" altLang="en-US" dirty="0" smtClean="0"/>
              <a:t> </a:t>
            </a:r>
            <a:r>
              <a:rPr lang="en-US" altLang="ko-KR" dirty="0" smtClean="0"/>
              <a:t>(6</a:t>
            </a:r>
            <a:r>
              <a:rPr lang="ko-KR" altLang="en-US" dirty="0" smtClean="0"/>
              <a:t> </a:t>
            </a:r>
            <a:r>
              <a:rPr lang="ko-KR" altLang="en-US" dirty="0"/>
              <a:t>→ </a:t>
            </a:r>
            <a:r>
              <a:rPr lang="en-US" altLang="ko-KR" dirty="0" smtClean="0"/>
              <a:t>18 sites) </a:t>
            </a:r>
          </a:p>
          <a:p>
            <a:pPr lvl="1"/>
            <a:r>
              <a:rPr lang="en-US" altLang="ko-KR" dirty="0" smtClean="0"/>
              <a:t>Suicide prevention program for police officers</a:t>
            </a:r>
          </a:p>
          <a:p>
            <a:r>
              <a:rPr lang="en-US" altLang="ko-KR" dirty="0" smtClean="0"/>
              <a:t>Firefighters </a:t>
            </a:r>
          </a:p>
          <a:p>
            <a:pPr lvl="1"/>
            <a:r>
              <a:rPr lang="en-US" altLang="ko-KR" dirty="0" smtClean="0"/>
              <a:t>Psychological autopsy for suicide cases</a:t>
            </a:r>
          </a:p>
          <a:p>
            <a:pPr lvl="1"/>
            <a:r>
              <a:rPr lang="en-US" altLang="ko-KR" dirty="0" smtClean="0"/>
              <a:t>Healing center &amp; Mind/body health training center </a:t>
            </a:r>
          </a:p>
          <a:p>
            <a:r>
              <a:rPr lang="en-US" altLang="ko-KR" dirty="0" smtClean="0"/>
              <a:t>Postman</a:t>
            </a:r>
          </a:p>
          <a:p>
            <a:pPr lvl="1"/>
            <a:r>
              <a:rPr lang="en-US" altLang="ko-KR" dirty="0" smtClean="0"/>
              <a:t>Improving work environment</a:t>
            </a:r>
          </a:p>
          <a:p>
            <a:pPr lvl="1"/>
            <a:r>
              <a:rPr lang="en-US" altLang="ko-KR" dirty="0" smtClean="0"/>
              <a:t>Diagnosing and counselling stress problems </a:t>
            </a:r>
          </a:p>
        </p:txBody>
      </p:sp>
      <p:pic>
        <p:nvPicPr>
          <p:cNvPr id="4" name="그림 3"/>
          <p:cNvPicPr>
            <a:picLocks noChangeAspect="1"/>
          </p:cNvPicPr>
          <p:nvPr/>
        </p:nvPicPr>
        <p:blipFill>
          <a:blip r:embed="rId2"/>
          <a:stretch>
            <a:fillRect/>
          </a:stretch>
        </p:blipFill>
        <p:spPr>
          <a:xfrm>
            <a:off x="5525366" y="2125266"/>
            <a:ext cx="3483553" cy="3110977"/>
          </a:xfrm>
          <a:prstGeom prst="rect">
            <a:avLst/>
          </a:prstGeom>
        </p:spPr>
      </p:pic>
    </p:spTree>
    <p:extLst>
      <p:ext uri="{BB962C8B-B14F-4D97-AF65-F5344CB8AC3E}">
        <p14:creationId xmlns:p14="http://schemas.microsoft.com/office/powerpoint/2010/main" val="91419673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Protecting emotional laborers</a:t>
            </a:r>
            <a:endParaRPr lang="ko-KR" altLang="en-US" dirty="0"/>
          </a:p>
        </p:txBody>
      </p:sp>
      <p:sp>
        <p:nvSpPr>
          <p:cNvPr id="3" name="내용 개체 틀 2"/>
          <p:cNvSpPr>
            <a:spLocks noGrp="1"/>
          </p:cNvSpPr>
          <p:nvPr>
            <p:ph idx="1"/>
          </p:nvPr>
        </p:nvSpPr>
        <p:spPr/>
        <p:txBody>
          <a:bodyPr>
            <a:normAutofit/>
          </a:bodyPr>
          <a:lstStyle/>
          <a:p>
            <a:r>
              <a:rPr lang="en-US" altLang="ko-KR" dirty="0" smtClean="0"/>
              <a:t>Nationwide campaign to improve awareness of the employers and customers. </a:t>
            </a:r>
          </a:p>
          <a:p>
            <a:r>
              <a:rPr lang="en-US" altLang="ko-KR" dirty="0" smtClean="0"/>
              <a:t>Pivotal cases approved as an occupational injuries </a:t>
            </a:r>
          </a:p>
          <a:p>
            <a:r>
              <a:rPr lang="en-US" altLang="ko-KR" dirty="0" smtClean="0"/>
              <a:t>Assessment for the level of demand from emotional labor in service &amp; sales industry </a:t>
            </a:r>
          </a:p>
          <a:p>
            <a:r>
              <a:rPr lang="en-US" altLang="ko-KR" dirty="0" smtClean="0"/>
              <a:t>Providing consulting service to support building up the management system in an organizational level </a:t>
            </a:r>
            <a:r>
              <a:rPr lang="en-US" altLang="ko-KR" dirty="0"/>
              <a:t>(1,000 workplaces per year)</a:t>
            </a:r>
          </a:p>
          <a:p>
            <a:r>
              <a:rPr lang="en-US" altLang="ko-KR" dirty="0" smtClean="0"/>
              <a:t>Check up for preventing job stress esp. for workplaces with emotional labor such as call centers and with depression and adjustment cases (300 workplaces per year)</a:t>
            </a:r>
            <a:endParaRPr lang="ko-KR" altLang="en-US" dirty="0" smtClean="0"/>
          </a:p>
          <a:p>
            <a:endParaRPr lang="ko-KR" altLang="en-US" dirty="0"/>
          </a:p>
        </p:txBody>
      </p:sp>
    </p:spTree>
    <p:extLst>
      <p:ext uri="{BB962C8B-B14F-4D97-AF65-F5344CB8AC3E}">
        <p14:creationId xmlns:p14="http://schemas.microsoft.com/office/powerpoint/2010/main" val="118009232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Suicide prevention for the unemployed</a:t>
            </a:r>
            <a:endParaRPr lang="ko-KR" altLang="en-US" dirty="0"/>
          </a:p>
        </p:txBody>
      </p:sp>
      <p:sp>
        <p:nvSpPr>
          <p:cNvPr id="3" name="내용 개체 틀 2"/>
          <p:cNvSpPr>
            <a:spLocks noGrp="1"/>
          </p:cNvSpPr>
          <p:nvPr>
            <p:ph idx="1"/>
          </p:nvPr>
        </p:nvSpPr>
        <p:spPr/>
        <p:txBody>
          <a:bodyPr>
            <a:normAutofit/>
          </a:bodyPr>
          <a:lstStyle/>
          <a:p>
            <a:r>
              <a:rPr lang="en-US" altLang="ko-KR" dirty="0" smtClean="0"/>
              <a:t>Expanding psychological stabilizing program at Employment centers to include suicide prevention program </a:t>
            </a:r>
          </a:p>
          <a:p>
            <a:r>
              <a:rPr lang="en-US" altLang="ko-KR" dirty="0" smtClean="0"/>
              <a:t>Expanding beneficiaries to the bereaved and the family members of the unemployed</a:t>
            </a:r>
          </a:p>
          <a:p>
            <a:r>
              <a:rPr lang="en-US" altLang="ko-KR" dirty="0" smtClean="0"/>
              <a:t>Educational program combined with other psychosocial support </a:t>
            </a:r>
          </a:p>
          <a:p>
            <a:r>
              <a:rPr lang="en-US" altLang="ko-KR" dirty="0" smtClean="0"/>
              <a:t>“Employment crisis area” due to massive layoff – providing suicide prevention program and psychological stabilizing program</a:t>
            </a:r>
            <a:endParaRPr lang="ko-KR" altLang="en-US" dirty="0" smtClean="0"/>
          </a:p>
        </p:txBody>
      </p:sp>
    </p:spTree>
    <p:extLst>
      <p:ext uri="{BB962C8B-B14F-4D97-AF65-F5344CB8AC3E}">
        <p14:creationId xmlns:p14="http://schemas.microsoft.com/office/powerpoint/2010/main" val="125414607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EAP and suicide prevention</a:t>
            </a:r>
            <a:endParaRPr lang="ko-KR" altLang="en-US" dirty="0"/>
          </a:p>
        </p:txBody>
      </p:sp>
      <p:sp>
        <p:nvSpPr>
          <p:cNvPr id="3" name="내용 개체 틀 2"/>
          <p:cNvSpPr>
            <a:spLocks noGrp="1"/>
          </p:cNvSpPr>
          <p:nvPr>
            <p:ph idx="1"/>
          </p:nvPr>
        </p:nvSpPr>
        <p:spPr/>
        <p:txBody>
          <a:bodyPr/>
          <a:lstStyle/>
          <a:p>
            <a:r>
              <a:rPr lang="en-US" altLang="ko-KR" dirty="0"/>
              <a:t>EAPs </a:t>
            </a:r>
            <a:r>
              <a:rPr lang="en-US" altLang="ko-KR" dirty="0" smtClean="0"/>
              <a:t>play </a:t>
            </a:r>
            <a:r>
              <a:rPr lang="en-US" altLang="ko-KR" dirty="0"/>
              <a:t>a critical </a:t>
            </a:r>
            <a:r>
              <a:rPr lang="en-US" altLang="ko-KR" dirty="0" smtClean="0"/>
              <a:t>role in </a:t>
            </a:r>
            <a:r>
              <a:rPr lang="en-US" altLang="ko-KR" dirty="0"/>
              <a:t>partnering with organizational leaders to </a:t>
            </a:r>
            <a:r>
              <a:rPr lang="en-US" altLang="ko-KR" dirty="0" smtClean="0"/>
              <a:t>be aware of their </a:t>
            </a:r>
            <a:r>
              <a:rPr lang="en-US" altLang="ko-KR" dirty="0"/>
              <a:t>role in </a:t>
            </a:r>
            <a:r>
              <a:rPr lang="en-US" altLang="ko-KR" dirty="0" smtClean="0"/>
              <a:t>reducing </a:t>
            </a:r>
            <a:r>
              <a:rPr lang="en-US" altLang="ko-KR" dirty="0"/>
              <a:t>mental health stigma and </a:t>
            </a:r>
            <a:r>
              <a:rPr lang="en-US" altLang="ko-KR" dirty="0" smtClean="0"/>
              <a:t>preventing suicide.</a:t>
            </a:r>
          </a:p>
          <a:p>
            <a:r>
              <a:rPr lang="en-US" altLang="ko-KR" dirty="0" smtClean="0"/>
              <a:t>Interventions</a:t>
            </a:r>
          </a:p>
          <a:p>
            <a:pPr lvl="1"/>
            <a:r>
              <a:rPr lang="en-US" altLang="ko-KR" dirty="0" smtClean="0"/>
              <a:t>anti-stigma </a:t>
            </a:r>
            <a:r>
              <a:rPr lang="en-US" altLang="ko-KR" dirty="0"/>
              <a:t>workplace </a:t>
            </a:r>
            <a:r>
              <a:rPr lang="en-US" altLang="ko-KR" dirty="0" smtClean="0"/>
              <a:t>campaigns</a:t>
            </a:r>
          </a:p>
          <a:p>
            <a:pPr lvl="1"/>
            <a:r>
              <a:rPr lang="en-US" altLang="ko-KR" dirty="0" smtClean="0"/>
              <a:t>national </a:t>
            </a:r>
            <a:r>
              <a:rPr lang="en-US" altLang="ko-KR" dirty="0"/>
              <a:t>public programs and </a:t>
            </a:r>
            <a:r>
              <a:rPr lang="en-US" altLang="ko-KR" dirty="0" smtClean="0"/>
              <a:t>policies</a:t>
            </a:r>
          </a:p>
          <a:p>
            <a:pPr lvl="1"/>
            <a:r>
              <a:rPr lang="en-US" altLang="ko-KR" dirty="0" smtClean="0"/>
              <a:t>cultural </a:t>
            </a:r>
            <a:r>
              <a:rPr lang="en-US" altLang="ko-KR" dirty="0"/>
              <a:t>shifts to more supportive </a:t>
            </a:r>
            <a:r>
              <a:rPr lang="en-US" altLang="ko-KR" dirty="0" smtClean="0"/>
              <a:t>environments</a:t>
            </a:r>
          </a:p>
          <a:p>
            <a:pPr lvl="1"/>
            <a:r>
              <a:rPr lang="en-US" altLang="ko-KR" dirty="0" smtClean="0"/>
              <a:t>improved </a:t>
            </a:r>
            <a:r>
              <a:rPr lang="en-US" altLang="ko-KR" dirty="0"/>
              <a:t>access to mental health and substance use </a:t>
            </a:r>
            <a:r>
              <a:rPr lang="en-US" altLang="ko-KR" dirty="0" smtClean="0"/>
              <a:t>treatment</a:t>
            </a:r>
          </a:p>
          <a:p>
            <a:pPr lvl="1"/>
            <a:r>
              <a:rPr lang="en-US" altLang="ko-KR" dirty="0" smtClean="0"/>
              <a:t>Peer supporter program</a:t>
            </a:r>
          </a:p>
          <a:p>
            <a:pPr lvl="1"/>
            <a:r>
              <a:rPr lang="en-US" altLang="ko-KR" dirty="0" smtClean="0"/>
              <a:t>Practical programs Easy </a:t>
            </a:r>
            <a:endParaRPr lang="ko-KR" altLang="en-US" dirty="0"/>
          </a:p>
        </p:txBody>
      </p:sp>
    </p:spTree>
    <p:extLst>
      <p:ext uri="{BB962C8B-B14F-4D97-AF65-F5344CB8AC3E}">
        <p14:creationId xmlns:p14="http://schemas.microsoft.com/office/powerpoint/2010/main" val="399555395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845523" y="2048231"/>
            <a:ext cx="7531769" cy="1790700"/>
          </a:xfrm>
        </p:spPr>
        <p:txBody>
          <a:bodyPr>
            <a:noAutofit/>
          </a:bodyPr>
          <a:lstStyle/>
          <a:p>
            <a:pPr>
              <a:lnSpc>
                <a:spcPct val="100000"/>
              </a:lnSpc>
            </a:pPr>
            <a:r>
              <a:rPr lang="en-US" altLang="ko-KR" dirty="0" smtClean="0"/>
              <a:t>KEAPA cases</a:t>
            </a:r>
            <a:endParaRPr lang="ko-KR" altLang="en-US" dirty="0"/>
          </a:p>
        </p:txBody>
      </p:sp>
    </p:spTree>
    <p:extLst>
      <p:ext uri="{BB962C8B-B14F-4D97-AF65-F5344CB8AC3E}">
        <p14:creationId xmlns:p14="http://schemas.microsoft.com/office/powerpoint/2010/main" val="1812406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686800" cy="1143000"/>
          </a:xfrm>
        </p:spPr>
        <p:txBody>
          <a:bodyPr>
            <a:noAutofit/>
          </a:bodyPr>
          <a:lstStyle/>
          <a:p>
            <a:r>
              <a:rPr lang="en-US" dirty="0" smtClean="0"/>
              <a:t>Suicide Rates by Age, United States, 2000-2016</a:t>
            </a:r>
            <a:endParaRPr lang="en-US" dirty="0"/>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5116" t="19164" r="4823" b="4168"/>
          <a:stretch/>
        </p:blipFill>
        <p:spPr>
          <a:xfrm>
            <a:off x="152399" y="1752600"/>
            <a:ext cx="8746435" cy="4572000"/>
          </a:xfrm>
          <a:prstGeom prst="rect">
            <a:avLst/>
          </a:prstGeom>
        </p:spPr>
      </p:pic>
    </p:spTree>
    <p:extLst>
      <p:ext uri="{BB962C8B-B14F-4D97-AF65-F5344CB8AC3E}">
        <p14:creationId xmlns:p14="http://schemas.microsoft.com/office/powerpoint/2010/main" val="43712899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628650" y="936265"/>
            <a:ext cx="7886700" cy="884372"/>
          </a:xfrm>
        </p:spPr>
        <p:txBody>
          <a:bodyPr>
            <a:normAutofit/>
          </a:bodyPr>
          <a:lstStyle/>
          <a:p>
            <a:r>
              <a:rPr lang="en-US" altLang="ko-KR" sz="2700" dirty="0"/>
              <a:t>Prevention &amp; Intervention</a:t>
            </a:r>
            <a:endParaRPr lang="ko-KR" altLang="en-US" sz="2700" dirty="0"/>
          </a:p>
        </p:txBody>
      </p:sp>
      <p:graphicFrame>
        <p:nvGraphicFramePr>
          <p:cNvPr id="4" name="표 3">
            <a:extLst>
              <a:ext uri="{FF2B5EF4-FFF2-40B4-BE49-F238E27FC236}">
                <a16:creationId xmlns:a16="http://schemas.microsoft.com/office/drawing/2014/main" id="{00FF6C76-E046-4FD0-83D1-A4C5CE096AF7}"/>
              </a:ext>
            </a:extLst>
          </p:cNvPr>
          <p:cNvGraphicFramePr>
            <a:graphicFrameLocks noGrp="1"/>
          </p:cNvGraphicFramePr>
          <p:nvPr>
            <p:extLst/>
          </p:nvPr>
        </p:nvGraphicFramePr>
        <p:xfrm>
          <a:off x="293915" y="1930436"/>
          <a:ext cx="8384720" cy="3957374"/>
        </p:xfrm>
        <a:graphic>
          <a:graphicData uri="http://schemas.openxmlformats.org/drawingml/2006/table">
            <a:tbl>
              <a:tblPr firstRow="1" bandRow="1">
                <a:tableStyleId>{5C22544A-7EE6-4342-B048-85BDC9FD1C3A}</a:tableStyleId>
              </a:tblPr>
              <a:tblGrid>
                <a:gridCol w="2558080">
                  <a:extLst>
                    <a:ext uri="{9D8B030D-6E8A-4147-A177-3AD203B41FA5}">
                      <a16:colId xmlns:a16="http://schemas.microsoft.com/office/drawing/2014/main" val="2320496822"/>
                    </a:ext>
                  </a:extLst>
                </a:gridCol>
                <a:gridCol w="3195523">
                  <a:extLst>
                    <a:ext uri="{9D8B030D-6E8A-4147-A177-3AD203B41FA5}">
                      <a16:colId xmlns:a16="http://schemas.microsoft.com/office/drawing/2014/main" val="3544913350"/>
                    </a:ext>
                  </a:extLst>
                </a:gridCol>
                <a:gridCol w="2631118">
                  <a:extLst>
                    <a:ext uri="{9D8B030D-6E8A-4147-A177-3AD203B41FA5}">
                      <a16:colId xmlns:a16="http://schemas.microsoft.com/office/drawing/2014/main" val="1839810198"/>
                    </a:ext>
                  </a:extLst>
                </a:gridCol>
              </a:tblGrid>
              <a:tr h="274320">
                <a:tc>
                  <a:txBody>
                    <a:bodyPr/>
                    <a:lstStyle/>
                    <a:p>
                      <a:pPr algn="ctr" latinLnBrk="1"/>
                      <a:r>
                        <a:rPr lang="en-US" altLang="ko-KR" sz="1400" dirty="0" smtClean="0">
                          <a:solidFill>
                            <a:schemeClr val="tx1"/>
                          </a:solidFill>
                        </a:rPr>
                        <a:t>Prevention</a:t>
                      </a:r>
                      <a:endParaRPr lang="ko-KR" altLang="en-US" sz="1400" dirty="0">
                        <a:solidFill>
                          <a:schemeClr val="tx1"/>
                        </a:solidFill>
                      </a:endParaRPr>
                    </a:p>
                  </a:txBody>
                  <a:tcPr marL="68580" marR="68580" marT="34290" marB="34290"/>
                </a:tc>
                <a:tc>
                  <a:txBody>
                    <a:bodyPr/>
                    <a:lstStyle/>
                    <a:p>
                      <a:pPr algn="ctr" latinLnBrk="1"/>
                      <a:r>
                        <a:rPr lang="en-US" altLang="ko-KR" sz="1400" dirty="0" smtClean="0">
                          <a:solidFill>
                            <a:schemeClr val="tx1"/>
                          </a:solidFill>
                        </a:rPr>
                        <a:t>Intervention</a:t>
                      </a:r>
                      <a:endParaRPr lang="ko-KR" altLang="en-US" sz="1400" dirty="0">
                        <a:solidFill>
                          <a:schemeClr val="tx1"/>
                        </a:solidFill>
                      </a:endParaRPr>
                    </a:p>
                  </a:txBody>
                  <a:tcPr marL="68580" marR="68580" marT="34290" marB="34290"/>
                </a:tc>
                <a:tc>
                  <a:txBody>
                    <a:bodyPr/>
                    <a:lstStyle/>
                    <a:p>
                      <a:pPr algn="ctr" latinLnBrk="1"/>
                      <a:r>
                        <a:rPr lang="en-US" altLang="ko-KR" sz="1400" dirty="0" smtClean="0">
                          <a:solidFill>
                            <a:schemeClr val="tx1"/>
                          </a:solidFill>
                        </a:rPr>
                        <a:t>Post-</a:t>
                      </a:r>
                      <a:r>
                        <a:rPr lang="en-US" altLang="ko-KR" sz="1400" dirty="0" err="1" smtClean="0">
                          <a:solidFill>
                            <a:schemeClr val="tx1"/>
                          </a:solidFill>
                        </a:rPr>
                        <a:t>vention</a:t>
                      </a:r>
                      <a:endParaRPr lang="ko-KR" altLang="en-US" sz="1400" dirty="0">
                        <a:solidFill>
                          <a:schemeClr val="tx1"/>
                        </a:solidFill>
                      </a:endParaRPr>
                    </a:p>
                  </a:txBody>
                  <a:tcPr marL="68580" marR="68580" marT="34290" marB="34290"/>
                </a:tc>
                <a:extLst>
                  <a:ext uri="{0D108BD9-81ED-4DB2-BD59-A6C34878D82A}">
                    <a16:rowId xmlns:a16="http://schemas.microsoft.com/office/drawing/2014/main" val="2665947089"/>
                  </a:ext>
                </a:extLst>
              </a:tr>
              <a:tr h="3683054">
                <a:tc>
                  <a:txBody>
                    <a:bodyPr/>
                    <a:lstStyle/>
                    <a:p>
                      <a:pPr marL="342900" indent="-342900" latinLnBrk="1">
                        <a:buFont typeface="Arial" panose="020B0604020202020204" pitchFamily="34" charset="0"/>
                        <a:buChar char="•"/>
                      </a:pPr>
                      <a:r>
                        <a:rPr lang="en-US" altLang="ko-KR" sz="1800" dirty="0" smtClean="0"/>
                        <a:t>Developing suicide</a:t>
                      </a:r>
                      <a:r>
                        <a:rPr lang="en-US" altLang="ko-KR" sz="1800" baseline="0" dirty="0" smtClean="0"/>
                        <a:t> prevention program for the org. </a:t>
                      </a:r>
                    </a:p>
                    <a:p>
                      <a:pPr marL="342900" indent="-342900" latinLnBrk="1">
                        <a:buFont typeface="Arial" panose="020B0604020202020204" pitchFamily="34" charset="0"/>
                        <a:buChar char="•"/>
                      </a:pPr>
                      <a:endParaRPr lang="en-US" altLang="ko-KR" sz="1800" baseline="0" dirty="0" smtClean="0"/>
                    </a:p>
                    <a:p>
                      <a:pPr marL="342900" indent="-342900" latinLnBrk="1">
                        <a:buFont typeface="Arial" panose="020B0604020202020204" pitchFamily="34" charset="0"/>
                        <a:buChar char="•"/>
                      </a:pPr>
                      <a:r>
                        <a:rPr lang="en-US" altLang="ko-KR" sz="1800" baseline="0" dirty="0" smtClean="0"/>
                        <a:t>1 hour suicide prevention education as an OJT</a:t>
                      </a:r>
                    </a:p>
                    <a:p>
                      <a:pPr marL="342900" indent="-342900" latinLnBrk="1">
                        <a:buFont typeface="Arial" panose="020B0604020202020204" pitchFamily="34" charset="0"/>
                        <a:buChar char="•"/>
                      </a:pPr>
                      <a:endParaRPr lang="en-US" altLang="ko-KR" sz="1800" baseline="0" dirty="0" smtClean="0"/>
                    </a:p>
                    <a:p>
                      <a:pPr marL="342900" indent="-342900" latinLnBrk="1">
                        <a:buFont typeface="Arial" panose="020B0604020202020204" pitchFamily="34" charset="0"/>
                        <a:buChar char="•"/>
                      </a:pPr>
                      <a:r>
                        <a:rPr lang="en-US" altLang="ko-KR" sz="1800" baseline="0" dirty="0" smtClean="0"/>
                        <a:t>Gatekeeper education</a:t>
                      </a:r>
                    </a:p>
                  </a:txBody>
                  <a:tcPr marL="68580" marR="68580" marT="34290" marB="34290"/>
                </a:tc>
                <a:tc>
                  <a:txBody>
                    <a:bodyPr/>
                    <a:lstStyle/>
                    <a:p>
                      <a:pPr marL="285750" indent="-285750" latinLnBrk="1">
                        <a:buFont typeface="Arial" panose="020B0604020202020204" pitchFamily="34" charset="0"/>
                        <a:buChar char="•"/>
                      </a:pPr>
                      <a:r>
                        <a:rPr lang="en-US" altLang="ko-KR" sz="1800" dirty="0" smtClean="0"/>
                        <a:t>Subjects: high risk </a:t>
                      </a:r>
                      <a:r>
                        <a:rPr lang="en-US" altLang="ko-KR" sz="1800" dirty="0" err="1" smtClean="0"/>
                        <a:t>Eees</a:t>
                      </a:r>
                      <a:endParaRPr lang="en-US" altLang="ko-KR" sz="1800" dirty="0" smtClean="0"/>
                    </a:p>
                    <a:p>
                      <a:pPr marL="285750" indent="-285750" latinLnBrk="1">
                        <a:buFont typeface="Arial" panose="020B0604020202020204" pitchFamily="34" charset="0"/>
                        <a:buChar char="•"/>
                      </a:pPr>
                      <a:endParaRPr lang="en-US" altLang="ko-KR" sz="1800" dirty="0" smtClean="0"/>
                    </a:p>
                    <a:p>
                      <a:pPr marL="285750" indent="-285750" latinLnBrk="1">
                        <a:buFont typeface="Arial" panose="020B0604020202020204" pitchFamily="34" charset="0"/>
                        <a:buChar char="•"/>
                      </a:pPr>
                      <a:r>
                        <a:rPr lang="en-US" altLang="ko-KR" sz="1800" dirty="0" smtClean="0"/>
                        <a:t>Process </a:t>
                      </a:r>
                      <a:endParaRPr lang="en-US" altLang="ko-KR" sz="1800" dirty="0"/>
                    </a:p>
                    <a:p>
                      <a:pPr marL="342900" indent="-342900" latinLnBrk="1">
                        <a:buFontTx/>
                        <a:buAutoNum type="arabicPeriod"/>
                      </a:pPr>
                      <a:r>
                        <a:rPr lang="en-US" altLang="ko-KR" sz="1500" dirty="0" smtClean="0"/>
                        <a:t>Self-harm &amp; suicide items in CORE-OM </a:t>
                      </a:r>
                    </a:p>
                    <a:p>
                      <a:pPr marL="342900" indent="-342900" latinLnBrk="1">
                        <a:buFontTx/>
                        <a:buAutoNum type="arabicPeriod"/>
                      </a:pPr>
                      <a:r>
                        <a:rPr lang="en-US" altLang="ko-KR" sz="1500" dirty="0" smtClean="0"/>
                        <a:t>Managerial</a:t>
                      </a:r>
                      <a:r>
                        <a:rPr lang="en-US" altLang="ko-KR" sz="1500" baseline="0" dirty="0" smtClean="0"/>
                        <a:t> referral: Inadequate behaviors in org.</a:t>
                      </a:r>
                    </a:p>
                    <a:p>
                      <a:pPr marL="342900" indent="-342900" latinLnBrk="1">
                        <a:buFontTx/>
                        <a:buAutoNum type="arabicPeriod"/>
                      </a:pPr>
                      <a:endParaRPr lang="en-US" altLang="ko-KR" sz="1500" dirty="0"/>
                    </a:p>
                    <a:p>
                      <a:pPr marL="285750" indent="-285750" latinLnBrk="1">
                        <a:buFont typeface="Arial" panose="020B0604020202020204" pitchFamily="34" charset="0"/>
                        <a:buChar char="•"/>
                      </a:pPr>
                      <a:r>
                        <a:rPr lang="en-US" altLang="ko-KR" sz="1800" dirty="0" smtClean="0"/>
                        <a:t>Management</a:t>
                      </a:r>
                      <a:endParaRPr lang="en-US" altLang="ko-KR" sz="1800" dirty="0"/>
                    </a:p>
                    <a:p>
                      <a:pPr marL="342900" indent="-342900" latinLnBrk="1">
                        <a:buFont typeface="+mj-lt"/>
                        <a:buAutoNum type="arabicPeriod"/>
                      </a:pPr>
                      <a:r>
                        <a:rPr lang="en-US" altLang="ko-KR" sz="1500" dirty="0" smtClean="0"/>
                        <a:t>Interview</a:t>
                      </a:r>
                      <a:endParaRPr lang="en-US" altLang="ko-KR" sz="1500" dirty="0"/>
                    </a:p>
                    <a:p>
                      <a:pPr marL="342900" indent="-342900" latinLnBrk="1">
                        <a:buFont typeface="+mj-lt"/>
                        <a:buAutoNum type="arabicPeriod"/>
                      </a:pPr>
                      <a:r>
                        <a:rPr lang="en-US" altLang="ko-KR" sz="1500" dirty="0" err="1" smtClean="0"/>
                        <a:t>Psychometry</a:t>
                      </a:r>
                      <a:endParaRPr lang="en-US" altLang="ko-KR" sz="1500" dirty="0"/>
                    </a:p>
                    <a:p>
                      <a:pPr marL="342900" indent="-342900" latinLnBrk="1">
                        <a:buFont typeface="+mj-lt"/>
                        <a:buAutoNum type="arabicPeriod"/>
                      </a:pPr>
                      <a:r>
                        <a:rPr lang="en-US" altLang="ko-KR" sz="1500" dirty="0" smtClean="0"/>
                        <a:t>Psychiatric</a:t>
                      </a:r>
                      <a:r>
                        <a:rPr lang="en-US" altLang="ko-KR" sz="1500" baseline="0" dirty="0" smtClean="0"/>
                        <a:t> care </a:t>
                      </a:r>
                    </a:p>
                    <a:p>
                      <a:pPr marL="342900" indent="-342900" latinLnBrk="1">
                        <a:buFont typeface="+mj-lt"/>
                        <a:buAutoNum type="arabicPeriod"/>
                      </a:pPr>
                      <a:endParaRPr lang="en-US" altLang="ko-KR" sz="1500" baseline="0" dirty="0" smtClean="0"/>
                    </a:p>
                    <a:p>
                      <a:pPr marL="342900" indent="-342900" latinLnBrk="1">
                        <a:buFont typeface="Arial" panose="020B0604020202020204" pitchFamily="34" charset="0"/>
                        <a:buChar char="•"/>
                      </a:pPr>
                      <a:r>
                        <a:rPr lang="en-US" altLang="ko-KR" sz="1800" dirty="0" smtClean="0"/>
                        <a:t>Admission,</a:t>
                      </a:r>
                      <a:r>
                        <a:rPr lang="en-US" altLang="ko-KR" sz="1800" baseline="0" dirty="0" smtClean="0"/>
                        <a:t> FFDE, RTW, etc. </a:t>
                      </a:r>
                      <a:endParaRPr lang="ko-KR" altLang="en-US" sz="1800" dirty="0"/>
                    </a:p>
                  </a:txBody>
                  <a:tcPr marL="68580" marR="68580" marT="34290" marB="34290"/>
                </a:tc>
                <a:tc>
                  <a:txBody>
                    <a:bodyPr/>
                    <a:lstStyle/>
                    <a:p>
                      <a:pPr marL="342900" indent="-342900" latinLnBrk="1">
                        <a:buFont typeface="+mj-lt"/>
                        <a:buAutoNum type="arabicPeriod"/>
                      </a:pPr>
                      <a:r>
                        <a:rPr lang="en-US" altLang="ko-KR" sz="1800" dirty="0" smtClean="0"/>
                        <a:t>Urgent psychological</a:t>
                      </a:r>
                      <a:r>
                        <a:rPr lang="en-US" altLang="ko-KR" sz="1800" baseline="0" dirty="0" smtClean="0"/>
                        <a:t> support</a:t>
                      </a:r>
                    </a:p>
                    <a:p>
                      <a:pPr marL="285750" indent="-285750" latinLnBrk="1">
                        <a:buFont typeface="Arial" panose="020B0604020202020204" pitchFamily="34" charset="0"/>
                        <a:buChar char="•"/>
                      </a:pPr>
                      <a:r>
                        <a:rPr lang="en-US" altLang="ko-KR" sz="1500" dirty="0" smtClean="0"/>
                        <a:t>Police officer, manager, colleagues</a:t>
                      </a:r>
                    </a:p>
                    <a:p>
                      <a:pPr marL="285750" indent="-285750" latinLnBrk="1">
                        <a:buFont typeface="Arial" panose="020B0604020202020204" pitchFamily="34" charset="0"/>
                        <a:buChar char="•"/>
                      </a:pPr>
                      <a:r>
                        <a:rPr lang="en-US" altLang="ko-KR" sz="1500" dirty="0" smtClean="0"/>
                        <a:t>Bereavement</a:t>
                      </a:r>
                      <a:r>
                        <a:rPr lang="en-US" altLang="ko-KR" sz="1500" baseline="0" dirty="0" smtClean="0"/>
                        <a:t> counselling</a:t>
                      </a:r>
                    </a:p>
                    <a:p>
                      <a:pPr marL="285750" indent="-285750" latinLnBrk="1">
                        <a:buFont typeface="Arial" panose="020B0604020202020204" pitchFamily="34" charset="0"/>
                        <a:buChar char="•"/>
                      </a:pPr>
                      <a:r>
                        <a:rPr lang="en-US" altLang="ko-KR" sz="1500" baseline="0" dirty="0" smtClean="0"/>
                        <a:t>Frequency: </a:t>
                      </a:r>
                      <a:r>
                        <a:rPr lang="en-US" altLang="ko-KR" sz="1500" dirty="0" smtClean="0"/>
                        <a:t>1~4 sessions / mo.</a:t>
                      </a:r>
                    </a:p>
                    <a:p>
                      <a:pPr marL="285750" indent="-285750" latinLnBrk="1">
                        <a:buFont typeface="Arial" panose="020B0604020202020204" pitchFamily="34" charset="0"/>
                        <a:buChar char="•"/>
                      </a:pPr>
                      <a:endParaRPr lang="en-US" altLang="ko-KR" sz="1500" dirty="0" smtClean="0"/>
                    </a:p>
                    <a:p>
                      <a:pPr marL="0" indent="0" latinLnBrk="1">
                        <a:buFontTx/>
                        <a:buNone/>
                      </a:pPr>
                      <a:r>
                        <a:rPr lang="en-US" altLang="ko-KR" sz="1800" dirty="0" smtClean="0"/>
                        <a:t>2</a:t>
                      </a:r>
                      <a:r>
                        <a:rPr lang="en-US" altLang="ko-KR" sz="1800" dirty="0"/>
                        <a:t>. </a:t>
                      </a:r>
                      <a:r>
                        <a:rPr lang="en-US" altLang="ko-KR" sz="1800" dirty="0" smtClean="0"/>
                        <a:t>Counselling service for</a:t>
                      </a:r>
                      <a:r>
                        <a:rPr lang="en-US" altLang="ko-KR" sz="1800" baseline="0" dirty="0" smtClean="0"/>
                        <a:t> the bereaved family</a:t>
                      </a:r>
                      <a:endParaRPr lang="en-US" altLang="ko-KR" sz="1800" dirty="0"/>
                    </a:p>
                    <a:p>
                      <a:pPr marL="285750" indent="-285750" latinLnBrk="1">
                        <a:buFontTx/>
                        <a:buChar char="-"/>
                      </a:pPr>
                      <a:r>
                        <a:rPr lang="en-US" altLang="ko-KR" sz="1500" dirty="0" smtClean="0"/>
                        <a:t>No limitation</a:t>
                      </a:r>
                      <a:r>
                        <a:rPr lang="en-US" altLang="ko-KR" sz="1500" baseline="0" dirty="0" smtClean="0"/>
                        <a:t> of the number of sessions</a:t>
                      </a:r>
                    </a:p>
                    <a:p>
                      <a:pPr marL="285750" indent="-285750" latinLnBrk="1">
                        <a:buFontTx/>
                        <a:buChar char="-"/>
                      </a:pPr>
                      <a:endParaRPr lang="en-US" altLang="ko-KR" sz="1800" dirty="0"/>
                    </a:p>
                  </a:txBody>
                  <a:tcPr marL="68580" marR="68580" marT="34290" marB="34290"/>
                </a:tc>
                <a:extLst>
                  <a:ext uri="{0D108BD9-81ED-4DB2-BD59-A6C34878D82A}">
                    <a16:rowId xmlns:a16="http://schemas.microsoft.com/office/drawing/2014/main" val="4213644995"/>
                  </a:ext>
                </a:extLst>
              </a:tr>
            </a:tbl>
          </a:graphicData>
        </a:graphic>
      </p:graphicFrame>
    </p:spTree>
    <p:extLst>
      <p:ext uri="{BB962C8B-B14F-4D97-AF65-F5344CB8AC3E}">
        <p14:creationId xmlns:p14="http://schemas.microsoft.com/office/powerpoint/2010/main" val="408061744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en-US" altLang="ko-KR" sz="2700" dirty="0"/>
              <a:t>Training gatekeepers and instructors for early detection and preventing suicide</a:t>
            </a:r>
            <a:endParaRPr lang="ko-KR" altLang="en-US" sz="2700" dirty="0"/>
          </a:p>
        </p:txBody>
      </p:sp>
      <p:sp>
        <p:nvSpPr>
          <p:cNvPr id="4" name="Rectangle 2"/>
          <p:cNvSpPr>
            <a:spLocks noChangeArrowheads="1"/>
          </p:cNvSpPr>
          <p:nvPr/>
        </p:nvSpPr>
        <p:spPr bwMode="auto">
          <a:xfrm>
            <a:off x="252664" y="18046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latinLnBrk="1"/>
            <a:endParaRPr lang="ko-KR" altLang="en-US" sz="1350">
              <a:solidFill>
                <a:prstClr val="black"/>
              </a:solidFill>
              <a:latin typeface="맑은 고딕" panose="020F0502020204030204"/>
              <a:ea typeface="맑은 고딕" panose="020B0503020000020004" pitchFamily="34" charset="-127"/>
            </a:endParaRPr>
          </a:p>
        </p:txBody>
      </p:sp>
      <p:sp>
        <p:nvSpPr>
          <p:cNvPr id="5" name="Rectangle 4"/>
          <p:cNvSpPr>
            <a:spLocks noChangeArrowheads="1"/>
          </p:cNvSpPr>
          <p:nvPr/>
        </p:nvSpPr>
        <p:spPr bwMode="auto">
          <a:xfrm>
            <a:off x="1961147" y="2286712"/>
            <a:ext cx="1334881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latinLnBrk="1"/>
            <a:endParaRPr lang="ko-KR" altLang="en-US" sz="1350">
              <a:solidFill>
                <a:prstClr val="black"/>
              </a:solidFill>
              <a:latin typeface="맑은 고딕" panose="020F0502020204030204"/>
              <a:ea typeface="맑은 고딕" panose="020B0503020000020004" pitchFamily="34" charset="-127"/>
            </a:endParaRPr>
          </a:p>
        </p:txBody>
      </p:sp>
      <p:pic>
        <p:nvPicPr>
          <p:cNvPr id="1027" name="_x224653976" descr="EMB000027802aeb"/>
          <p:cNvPicPr>
            <a:picLocks noChangeAspect="1" noChangeArrowheads="1"/>
          </p:cNvPicPr>
          <p:nvPr/>
        </p:nvPicPr>
        <p:blipFill>
          <a:blip r:embed="rId2" cstate="print">
            <a:extLst>
              <a:ext uri="{28A0092B-C50C-407E-A947-70E740481C1C}">
                <a14:useLocalDpi xmlns:a14="http://schemas.microsoft.com/office/drawing/2010/main" val="0"/>
              </a:ext>
            </a:extLst>
          </a:blip>
          <a:srcRect l="25716" t="13557" r="42424" b="4520"/>
          <a:stretch>
            <a:fillRect/>
          </a:stretch>
        </p:blipFill>
        <p:spPr bwMode="auto">
          <a:xfrm>
            <a:off x="2159996" y="2182634"/>
            <a:ext cx="1568035" cy="2267954"/>
          </a:xfrm>
          <a:prstGeom prst="rect">
            <a:avLst/>
          </a:prstGeom>
          <a:noFill/>
          <a:ln>
            <a:solidFill>
              <a:schemeClr val="tx1">
                <a:lumMod val="50000"/>
                <a:lumOff val="50000"/>
              </a:schemeClr>
            </a:solidFill>
          </a:ln>
          <a:extLst>
            <a:ext uri="{909E8E84-426E-40DD-AFC4-6F175D3DCCD1}">
              <a14:hiddenFill xmlns:a14="http://schemas.microsoft.com/office/drawing/2010/main">
                <a:solidFill>
                  <a:srgbClr val="FFFFFF"/>
                </a:solidFill>
              </a14:hiddenFill>
            </a:ext>
          </a:extLst>
        </p:spPr>
      </p:pic>
      <p:sp>
        <p:nvSpPr>
          <p:cNvPr id="6" name="Rectangle 6"/>
          <p:cNvSpPr>
            <a:spLocks noChangeArrowheads="1"/>
          </p:cNvSpPr>
          <p:nvPr/>
        </p:nvSpPr>
        <p:spPr bwMode="auto">
          <a:xfrm>
            <a:off x="5209675" y="1888822"/>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latinLnBrk="1"/>
            <a:endParaRPr lang="ko-KR" altLang="en-US" sz="1350">
              <a:solidFill>
                <a:prstClr val="black"/>
              </a:solidFill>
              <a:latin typeface="맑은 고딕" panose="020F0502020204030204"/>
              <a:ea typeface="맑은 고딕" panose="020B0503020000020004" pitchFamily="34" charset="-127"/>
            </a:endParaRPr>
          </a:p>
        </p:txBody>
      </p:sp>
      <p:sp>
        <p:nvSpPr>
          <p:cNvPr id="7" name="직사각형 6"/>
          <p:cNvSpPr/>
          <p:nvPr/>
        </p:nvSpPr>
        <p:spPr>
          <a:xfrm>
            <a:off x="6352674" y="4048567"/>
            <a:ext cx="2442410" cy="1126462"/>
          </a:xfrm>
          <a:prstGeom prst="rect">
            <a:avLst/>
          </a:prstGeom>
        </p:spPr>
        <p:txBody>
          <a:bodyPr wrap="square">
            <a:spAutoFit/>
          </a:bodyPr>
          <a:lstStyle/>
          <a:p>
            <a:pPr algn="just" defTabSz="685800" fontAlgn="base" latinLnBrk="1">
              <a:lnSpc>
                <a:spcPct val="160000"/>
              </a:lnSpc>
            </a:pPr>
            <a:r>
              <a:rPr lang="en-US" altLang="ko-KR" sz="2100" kern="0" dirty="0">
                <a:solidFill>
                  <a:srgbClr val="000000"/>
                </a:solidFill>
                <a:latin typeface="Arial Unicode MS" panose="020B0604020202020204" pitchFamily="50" charset="-127"/>
                <a:ea typeface="Arial Unicode MS" panose="020B0604020202020204" pitchFamily="50" charset="-127"/>
              </a:rPr>
              <a:t>Training instructors </a:t>
            </a:r>
          </a:p>
        </p:txBody>
      </p:sp>
      <p:grpSp>
        <p:nvGrpSpPr>
          <p:cNvPr id="3" name="그룹 2"/>
          <p:cNvGrpSpPr/>
          <p:nvPr/>
        </p:nvGrpSpPr>
        <p:grpSpPr>
          <a:xfrm>
            <a:off x="427259" y="2146829"/>
            <a:ext cx="8289483" cy="1894973"/>
            <a:chOff x="527163" y="1612231"/>
            <a:chExt cx="11052644" cy="2526631"/>
          </a:xfrm>
        </p:grpSpPr>
        <p:pic>
          <p:nvPicPr>
            <p:cNvPr id="1025" name="_x224653896" descr="EMB000027802ae7"/>
            <p:cNvPicPr>
              <a:picLocks noChangeAspect="1" noChangeArrowheads="1"/>
            </p:cNvPicPr>
            <p:nvPr/>
          </p:nvPicPr>
          <p:blipFill>
            <a:blip r:embed="rId3" cstate="print">
              <a:extLst>
                <a:ext uri="{28A0092B-C50C-407E-A947-70E740481C1C}">
                  <a14:useLocalDpi xmlns:a14="http://schemas.microsoft.com/office/drawing/2010/main" val="0"/>
                </a:ext>
              </a:extLst>
            </a:blip>
            <a:srcRect l="21196" t="17235" r="37242" b="9270"/>
            <a:stretch>
              <a:fillRect/>
            </a:stretch>
          </p:blipFill>
          <p:spPr bwMode="auto">
            <a:xfrm>
              <a:off x="527163" y="1612231"/>
              <a:ext cx="2214060" cy="2202314"/>
            </a:xfrm>
            <a:prstGeom prst="rect">
              <a:avLst/>
            </a:prstGeom>
            <a:noFill/>
            <a:extLst>
              <a:ext uri="{909E8E84-426E-40DD-AFC4-6F175D3DCCD1}">
                <a14:hiddenFill xmlns:a14="http://schemas.microsoft.com/office/drawing/2010/main">
                  <a:solidFill>
                    <a:srgbClr val="FFFFFF"/>
                  </a:solidFill>
                </a14:hiddenFill>
              </a:ext>
            </a:extLst>
          </p:spPr>
        </p:pic>
        <p:pic>
          <p:nvPicPr>
            <p:cNvPr id="1029" name="_x224616440" descr="EMB000027802ae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18361" y="1628275"/>
              <a:ext cx="3061446" cy="2510587"/>
            </a:xfrm>
            <a:prstGeom prst="rect">
              <a:avLst/>
            </a:prstGeom>
            <a:noFill/>
            <a:extLst>
              <a:ext uri="{909E8E84-426E-40DD-AFC4-6F175D3DCCD1}">
                <a14:hiddenFill xmlns:a14="http://schemas.microsoft.com/office/drawing/2010/main">
                  <a:solidFill>
                    <a:srgbClr val="FFFFFF"/>
                  </a:solidFill>
                </a14:hiddenFill>
              </a:ext>
            </a:extLst>
          </p:spPr>
        </p:pic>
        <p:pic>
          <p:nvPicPr>
            <p:cNvPr id="1031" name="_x224616360" descr="EMB000027802af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85348" y="1628273"/>
              <a:ext cx="3336757" cy="2502967"/>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직사각형 12"/>
          <p:cNvSpPr/>
          <p:nvPr/>
        </p:nvSpPr>
        <p:spPr>
          <a:xfrm>
            <a:off x="3771900" y="4066614"/>
            <a:ext cx="2544679" cy="609398"/>
          </a:xfrm>
          <a:prstGeom prst="rect">
            <a:avLst/>
          </a:prstGeom>
        </p:spPr>
        <p:txBody>
          <a:bodyPr wrap="square">
            <a:spAutoFit/>
          </a:bodyPr>
          <a:lstStyle/>
          <a:p>
            <a:pPr algn="just" defTabSz="685800" fontAlgn="base" latinLnBrk="1">
              <a:lnSpc>
                <a:spcPct val="160000"/>
              </a:lnSpc>
            </a:pPr>
            <a:r>
              <a:rPr lang="en-US" altLang="ko-KR" sz="2100" kern="0" dirty="0">
                <a:solidFill>
                  <a:srgbClr val="000000"/>
                </a:solidFill>
                <a:latin typeface="Arial Unicode MS" panose="020B0604020202020204" pitchFamily="50" charset="-127"/>
                <a:ea typeface="Arial Unicode MS" panose="020B0604020202020204" pitchFamily="50" charset="-127"/>
              </a:rPr>
              <a:t>Training instructors</a:t>
            </a:r>
          </a:p>
        </p:txBody>
      </p:sp>
      <p:sp>
        <p:nvSpPr>
          <p:cNvPr id="14" name="직사각형 13"/>
          <p:cNvSpPr/>
          <p:nvPr/>
        </p:nvSpPr>
        <p:spPr>
          <a:xfrm>
            <a:off x="360948" y="3819967"/>
            <a:ext cx="1624263" cy="609398"/>
          </a:xfrm>
          <a:prstGeom prst="rect">
            <a:avLst/>
          </a:prstGeom>
        </p:spPr>
        <p:txBody>
          <a:bodyPr wrap="square">
            <a:spAutoFit/>
          </a:bodyPr>
          <a:lstStyle/>
          <a:p>
            <a:pPr algn="just" defTabSz="685800" fontAlgn="base" latinLnBrk="1">
              <a:lnSpc>
                <a:spcPct val="160000"/>
              </a:lnSpc>
            </a:pPr>
            <a:r>
              <a:rPr lang="en-US" altLang="ko-KR" sz="2100" kern="0" dirty="0">
                <a:solidFill>
                  <a:srgbClr val="000000"/>
                </a:solidFill>
                <a:latin typeface="Arial Unicode MS" panose="020B0604020202020204" pitchFamily="50" charset="-127"/>
                <a:ea typeface="Arial Unicode MS" panose="020B0604020202020204" pitchFamily="50" charset="-127"/>
              </a:rPr>
              <a:t>Workbook</a:t>
            </a:r>
          </a:p>
        </p:txBody>
      </p:sp>
      <p:sp>
        <p:nvSpPr>
          <p:cNvPr id="15" name="직사각형 14"/>
          <p:cNvSpPr/>
          <p:nvPr/>
        </p:nvSpPr>
        <p:spPr>
          <a:xfrm>
            <a:off x="2085719" y="4496803"/>
            <a:ext cx="1642311" cy="1126462"/>
          </a:xfrm>
          <a:prstGeom prst="rect">
            <a:avLst/>
          </a:prstGeom>
        </p:spPr>
        <p:txBody>
          <a:bodyPr wrap="square">
            <a:spAutoFit/>
          </a:bodyPr>
          <a:lstStyle/>
          <a:p>
            <a:pPr algn="just" defTabSz="685800" fontAlgn="base" latinLnBrk="1">
              <a:lnSpc>
                <a:spcPct val="160000"/>
              </a:lnSpc>
            </a:pPr>
            <a:r>
              <a:rPr lang="en-US" altLang="ko-KR" sz="2100" kern="0" dirty="0">
                <a:solidFill>
                  <a:srgbClr val="000000"/>
                </a:solidFill>
                <a:latin typeface="Arial Unicode MS" panose="020B0604020202020204" pitchFamily="50" charset="-127"/>
                <a:ea typeface="Arial Unicode MS" panose="020B0604020202020204" pitchFamily="50" charset="-127"/>
              </a:rPr>
              <a:t>Manual for instructors</a:t>
            </a:r>
          </a:p>
        </p:txBody>
      </p:sp>
    </p:spTree>
    <p:extLst>
      <p:ext uri="{BB962C8B-B14F-4D97-AF65-F5344CB8AC3E}">
        <p14:creationId xmlns:p14="http://schemas.microsoft.com/office/powerpoint/2010/main" val="159190612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p:cNvSpPr/>
          <p:nvPr/>
        </p:nvSpPr>
        <p:spPr>
          <a:xfrm>
            <a:off x="349135" y="4618411"/>
            <a:ext cx="4154834" cy="535531"/>
          </a:xfrm>
          <a:prstGeom prst="rect">
            <a:avLst/>
          </a:prstGeom>
        </p:spPr>
        <p:txBody>
          <a:bodyPr wrap="square">
            <a:spAutoFit/>
          </a:bodyPr>
          <a:lstStyle/>
          <a:p>
            <a:pPr algn="just" defTabSz="685800" fontAlgn="base" latinLnBrk="1">
              <a:lnSpc>
                <a:spcPct val="160000"/>
              </a:lnSpc>
            </a:pPr>
            <a:r>
              <a:rPr lang="en-US" altLang="ko-KR" kern="0" dirty="0">
                <a:solidFill>
                  <a:srgbClr val="000000"/>
                </a:solidFill>
                <a:latin typeface="Arial Unicode MS" panose="020B0604020202020204" pitchFamily="50" charset="-127"/>
                <a:ea typeface="Arial Unicode MS" panose="020B0604020202020204" pitchFamily="50" charset="-127"/>
              </a:rPr>
              <a:t>QPR education </a:t>
            </a:r>
          </a:p>
        </p:txBody>
      </p:sp>
      <p:pic>
        <p:nvPicPr>
          <p:cNvPr id="5" name="그림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889" y="1830694"/>
            <a:ext cx="4165680" cy="2637335"/>
          </a:xfrm>
          <a:prstGeom prst="rect">
            <a:avLst/>
          </a:prstGeom>
        </p:spPr>
      </p:pic>
      <p:pic>
        <p:nvPicPr>
          <p:cNvPr id="6" name="그림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6701" y="1830694"/>
            <a:ext cx="4043190" cy="2637335"/>
          </a:xfrm>
          <a:prstGeom prst="rect">
            <a:avLst/>
          </a:prstGeom>
        </p:spPr>
      </p:pic>
      <p:sp>
        <p:nvSpPr>
          <p:cNvPr id="7" name="직사각형 6"/>
          <p:cNvSpPr/>
          <p:nvPr/>
        </p:nvSpPr>
        <p:spPr>
          <a:xfrm>
            <a:off x="4866702" y="4618411"/>
            <a:ext cx="4154834" cy="978729"/>
          </a:xfrm>
          <a:prstGeom prst="rect">
            <a:avLst/>
          </a:prstGeom>
        </p:spPr>
        <p:txBody>
          <a:bodyPr wrap="square">
            <a:spAutoFit/>
          </a:bodyPr>
          <a:lstStyle/>
          <a:p>
            <a:pPr algn="just" defTabSz="685800" fontAlgn="base" latinLnBrk="1">
              <a:lnSpc>
                <a:spcPct val="160000"/>
              </a:lnSpc>
            </a:pPr>
            <a:r>
              <a:rPr lang="en-US" altLang="ko-KR" kern="0" dirty="0">
                <a:solidFill>
                  <a:srgbClr val="000000"/>
                </a:solidFill>
                <a:latin typeface="Arial Unicode MS" panose="020B0604020202020204" pitchFamily="50" charset="-127"/>
                <a:ea typeface="Arial Unicode MS" panose="020B0604020202020204" pitchFamily="50" charset="-127"/>
              </a:rPr>
              <a:t>KASP education of “See-Listen-Tell” program</a:t>
            </a:r>
          </a:p>
        </p:txBody>
      </p:sp>
      <p:sp>
        <p:nvSpPr>
          <p:cNvPr id="8" name="제목 1"/>
          <p:cNvSpPr txBox="1">
            <a:spLocks/>
          </p:cNvSpPr>
          <p:nvPr/>
        </p:nvSpPr>
        <p:spPr>
          <a:xfrm>
            <a:off x="421615" y="1066396"/>
            <a:ext cx="8488276" cy="567232"/>
          </a:xfrm>
          <a:prstGeom prst="rect">
            <a:avLst/>
          </a:prstGeom>
        </p:spPr>
        <p:txBody>
          <a:bodyPr>
            <a:noAutofit/>
          </a:bodyPr>
          <a:lstStyle>
            <a:lvl1pPr algn="l" defTabSz="914400" rtl="0" eaLnBrk="1" latinLnBrk="1" hangingPunct="1">
              <a:lnSpc>
                <a:spcPct val="90000"/>
              </a:lnSpc>
              <a:spcBef>
                <a:spcPct val="0"/>
              </a:spcBef>
              <a:buNone/>
              <a:defRPr sz="4000" b="1" kern="1200">
                <a:solidFill>
                  <a:schemeClr val="bg1"/>
                </a:solidFill>
                <a:effectLst>
                  <a:outerShdw blurRad="38100" dist="38100" dir="2700000" algn="tl">
                    <a:srgbClr val="000000">
                      <a:alpha val="43137"/>
                    </a:srgbClr>
                  </a:outerShdw>
                </a:effectLst>
                <a:latin typeface="+mj-lt"/>
                <a:ea typeface="+mj-ea"/>
                <a:cs typeface="+mj-cs"/>
              </a:defRPr>
            </a:lvl1pPr>
          </a:lstStyle>
          <a:p>
            <a:pPr defTabSz="685800"/>
            <a:r>
              <a:rPr lang="en-US" altLang="ko-KR" sz="2700" b="0" dirty="0">
                <a:solidFill>
                  <a:prstClr val="black"/>
                </a:solidFill>
                <a:effectLst/>
                <a:latin typeface="맑은 고딕" panose="020F0302020204030204"/>
                <a:ea typeface="맑은 고딕" panose="020B0503020000020004" pitchFamily="34" charset="-127"/>
              </a:rPr>
              <a:t>Suicide Prevention Training for KEAPA Counsellors </a:t>
            </a:r>
            <a:endParaRPr lang="ko-KR" altLang="en-US" sz="2700" b="0" dirty="0">
              <a:solidFill>
                <a:prstClr val="black"/>
              </a:solidFill>
              <a:effectLst/>
              <a:latin typeface="맑은 고딕" panose="020F0302020204030204"/>
              <a:ea typeface="맑은 고딕" panose="020B0503020000020004" pitchFamily="34" charset="-127"/>
            </a:endParaRPr>
          </a:p>
        </p:txBody>
      </p:sp>
    </p:spTree>
    <p:extLst>
      <p:ext uri="{BB962C8B-B14F-4D97-AF65-F5344CB8AC3E}">
        <p14:creationId xmlns:p14="http://schemas.microsoft.com/office/powerpoint/2010/main" val="173263363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0" y="990600"/>
            <a:ext cx="8763000" cy="1470025"/>
          </a:xfrm>
        </p:spPr>
        <p:txBody>
          <a:bodyPr>
            <a:noAutofit/>
          </a:bodyPr>
          <a:lstStyle/>
          <a:p>
            <a:r>
              <a:rPr lang="en-US" sz="4000" b="1" dirty="0" smtClean="0">
                <a:solidFill>
                  <a:prstClr val="black"/>
                </a:solidFill>
              </a:rPr>
              <a:t>Keep the Conversation Going</a:t>
            </a:r>
            <a:endParaRPr lang="en-US" sz="4000" b="1" dirty="0">
              <a:solidFill>
                <a:prstClr val="black"/>
              </a:solidFill>
              <a:hlinkClick r:id="rId3"/>
            </a:endParaRPr>
          </a:p>
        </p:txBody>
      </p:sp>
      <p:sp>
        <p:nvSpPr>
          <p:cNvPr id="3" name="Subtitle 2"/>
          <p:cNvSpPr>
            <a:spLocks noGrp="1"/>
          </p:cNvSpPr>
          <p:nvPr>
            <p:ph type="subTitle" idx="1"/>
          </p:nvPr>
        </p:nvSpPr>
        <p:spPr>
          <a:xfrm>
            <a:off x="0" y="2362200"/>
            <a:ext cx="9144000" cy="3657600"/>
          </a:xfrm>
        </p:spPr>
        <p:txBody>
          <a:bodyPr>
            <a:normAutofit/>
          </a:bodyPr>
          <a:lstStyle/>
          <a:p>
            <a:pPr>
              <a:lnSpc>
                <a:spcPct val="120000"/>
              </a:lnSpc>
              <a:spcBef>
                <a:spcPts val="0"/>
              </a:spcBef>
            </a:pPr>
            <a:r>
              <a:rPr lang="en-US" sz="2400" b="1" dirty="0" smtClean="0">
                <a:solidFill>
                  <a:schemeClr val="tx1"/>
                </a:solidFill>
              </a:rPr>
              <a:t>Dr. Jodi Jacobson Frey</a:t>
            </a:r>
            <a:r>
              <a:rPr lang="en-US" sz="2400" dirty="0" smtClean="0">
                <a:solidFill>
                  <a:schemeClr val="tx1"/>
                </a:solidFill>
              </a:rPr>
              <a:t> </a:t>
            </a:r>
          </a:p>
          <a:p>
            <a:r>
              <a:rPr lang="en-US" sz="2000" dirty="0">
                <a:solidFill>
                  <a:prstClr val="black"/>
                </a:solidFill>
                <a:hlinkClick r:id="rId4"/>
              </a:rPr>
              <a:t>jfrey@ssw.umaryland.edu</a:t>
            </a:r>
            <a:r>
              <a:rPr lang="en-US" sz="2000" dirty="0">
                <a:solidFill>
                  <a:prstClr val="black"/>
                </a:solidFill>
              </a:rPr>
              <a:t>  </a:t>
            </a:r>
          </a:p>
          <a:p>
            <a:pPr>
              <a:lnSpc>
                <a:spcPct val="120000"/>
              </a:lnSpc>
              <a:spcBef>
                <a:spcPts val="0"/>
              </a:spcBef>
            </a:pPr>
            <a:endParaRPr lang="en-US" sz="1600" dirty="0" smtClean="0">
              <a:solidFill>
                <a:schemeClr val="tx1"/>
              </a:solidFill>
            </a:endParaRPr>
          </a:p>
          <a:p>
            <a:pPr>
              <a:lnSpc>
                <a:spcPct val="120000"/>
              </a:lnSpc>
              <a:spcBef>
                <a:spcPts val="0"/>
              </a:spcBef>
            </a:pPr>
            <a:r>
              <a:rPr lang="en-US" sz="2400" b="1" dirty="0" smtClean="0">
                <a:solidFill>
                  <a:schemeClr val="tx1"/>
                </a:solidFill>
              </a:rPr>
              <a:t>Dr. Kaoru Ichikawa</a:t>
            </a:r>
            <a:r>
              <a:rPr lang="en-US" sz="2400" dirty="0" smtClean="0">
                <a:solidFill>
                  <a:schemeClr val="tx1"/>
                </a:solidFill>
              </a:rPr>
              <a:t> </a:t>
            </a:r>
          </a:p>
          <a:p>
            <a:pPr>
              <a:lnSpc>
                <a:spcPct val="120000"/>
              </a:lnSpc>
              <a:spcBef>
                <a:spcPts val="0"/>
              </a:spcBef>
            </a:pPr>
            <a:r>
              <a:rPr lang="en-US" sz="2000" dirty="0" smtClean="0">
                <a:solidFill>
                  <a:schemeClr val="tx1"/>
                </a:solidFill>
                <a:hlinkClick r:id="rId5"/>
              </a:rPr>
              <a:t>kaoru.ichikawa@eapatokyo.org</a:t>
            </a:r>
            <a:endParaRPr lang="en-US" sz="2000" dirty="0" smtClean="0">
              <a:solidFill>
                <a:schemeClr val="tx1"/>
              </a:solidFill>
            </a:endParaRPr>
          </a:p>
          <a:p>
            <a:pPr>
              <a:lnSpc>
                <a:spcPct val="120000"/>
              </a:lnSpc>
              <a:spcBef>
                <a:spcPts val="0"/>
              </a:spcBef>
            </a:pPr>
            <a:endParaRPr lang="en-US" sz="1600" dirty="0">
              <a:solidFill>
                <a:schemeClr val="tx1"/>
              </a:solidFill>
            </a:endParaRPr>
          </a:p>
          <a:p>
            <a:pPr lvl="0">
              <a:lnSpc>
                <a:spcPct val="120000"/>
              </a:lnSpc>
              <a:spcBef>
                <a:spcPts val="0"/>
              </a:spcBef>
            </a:pPr>
            <a:r>
              <a:rPr lang="en-US" sz="2400" b="1" smtClean="0">
                <a:solidFill>
                  <a:schemeClr val="tx1"/>
                </a:solidFill>
              </a:rPr>
              <a:t>Dr. Paul </a:t>
            </a:r>
            <a:r>
              <a:rPr lang="en-US" sz="2400" b="1" dirty="0" err="1">
                <a:solidFill>
                  <a:schemeClr val="tx1"/>
                </a:solidFill>
              </a:rPr>
              <a:t>Jongmin</a:t>
            </a:r>
            <a:r>
              <a:rPr lang="en-US" sz="2400" b="1" dirty="0">
                <a:solidFill>
                  <a:schemeClr val="tx1"/>
                </a:solidFill>
              </a:rPr>
              <a:t> </a:t>
            </a:r>
            <a:r>
              <a:rPr lang="en-US" sz="2400" b="1" dirty="0" smtClean="0">
                <a:solidFill>
                  <a:schemeClr val="tx1"/>
                </a:solidFill>
              </a:rPr>
              <a:t>Woo</a:t>
            </a:r>
            <a:r>
              <a:rPr lang="en-US" sz="2400" dirty="0" smtClean="0">
                <a:solidFill>
                  <a:schemeClr val="tx1"/>
                </a:solidFill>
              </a:rPr>
              <a:t> </a:t>
            </a:r>
            <a:endParaRPr lang="en-US" sz="2400" dirty="0">
              <a:solidFill>
                <a:schemeClr val="tx1"/>
              </a:solidFill>
            </a:endParaRPr>
          </a:p>
          <a:p>
            <a:pPr>
              <a:lnSpc>
                <a:spcPct val="120000"/>
              </a:lnSpc>
              <a:spcBef>
                <a:spcPts val="0"/>
              </a:spcBef>
            </a:pPr>
            <a:r>
              <a:rPr lang="en-US" sz="2000" dirty="0" smtClean="0">
                <a:solidFill>
                  <a:schemeClr val="tx1"/>
                </a:solidFill>
                <a:hlinkClick r:id="rId6"/>
              </a:rPr>
              <a:t>jongmin.woo@gmail.com</a:t>
            </a:r>
            <a:r>
              <a:rPr lang="en-US" sz="2000" dirty="0" smtClean="0">
                <a:solidFill>
                  <a:schemeClr val="tx1"/>
                </a:solidFill>
              </a:rPr>
              <a:t> </a:t>
            </a:r>
          </a:p>
        </p:txBody>
      </p:sp>
      <p:sp>
        <p:nvSpPr>
          <p:cNvPr id="4" name="Subtitle 2"/>
          <p:cNvSpPr txBox="1">
            <a:spLocks/>
          </p:cNvSpPr>
          <p:nvPr/>
        </p:nvSpPr>
        <p:spPr>
          <a:xfrm>
            <a:off x="190500" y="5001768"/>
            <a:ext cx="8763000" cy="11430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endParaRPr lang="en-US" sz="1400" b="1" dirty="0">
              <a:solidFill>
                <a:srgbClr val="000000"/>
              </a:solidFill>
            </a:endParaRPr>
          </a:p>
        </p:txBody>
      </p:sp>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83532" y="0"/>
            <a:ext cx="2381250" cy="873125"/>
          </a:xfrm>
          <a:prstGeom prst="rect">
            <a:avLst/>
          </a:prstGeom>
        </p:spPr>
      </p:pic>
    </p:spTree>
    <p:extLst>
      <p:ext uri="{BB962C8B-B14F-4D97-AF65-F5344CB8AC3E}">
        <p14:creationId xmlns:p14="http://schemas.microsoft.com/office/powerpoint/2010/main" val="40408839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0568" y="3482396"/>
            <a:ext cx="2619375" cy="1743075"/>
          </a:xfrm>
          <a:prstGeom prst="rect">
            <a:avLst/>
          </a:prstGeom>
        </p:spPr>
      </p:pic>
      <p:sp>
        <p:nvSpPr>
          <p:cNvPr id="2" name="Title 1"/>
          <p:cNvSpPr>
            <a:spLocks noGrp="1"/>
          </p:cNvSpPr>
          <p:nvPr>
            <p:ph type="title"/>
          </p:nvPr>
        </p:nvSpPr>
        <p:spPr>
          <a:xfrm>
            <a:off x="504825" y="509317"/>
            <a:ext cx="8229600" cy="1143000"/>
          </a:xfrm>
        </p:spPr>
        <p:txBody>
          <a:bodyPr>
            <a:normAutofit/>
          </a:bodyPr>
          <a:lstStyle/>
          <a:p>
            <a:r>
              <a:rPr lang="en-US" dirty="0" smtClean="0"/>
              <a:t>Suicide and Middle Adulthood</a:t>
            </a:r>
            <a:endParaRPr lang="en-US" dirty="0"/>
          </a:p>
        </p:txBody>
      </p:sp>
      <p:sp>
        <p:nvSpPr>
          <p:cNvPr id="3" name="Content Placeholder 2"/>
          <p:cNvSpPr>
            <a:spLocks noGrp="1"/>
          </p:cNvSpPr>
          <p:nvPr>
            <p:ph idx="1"/>
          </p:nvPr>
        </p:nvSpPr>
        <p:spPr>
          <a:xfrm>
            <a:off x="1020442" y="1447800"/>
            <a:ext cx="8199757" cy="4672283"/>
          </a:xfrm>
        </p:spPr>
        <p:txBody>
          <a:bodyPr>
            <a:normAutofit/>
          </a:bodyPr>
          <a:lstStyle/>
          <a:p>
            <a:pPr marL="0" indent="0">
              <a:buNone/>
            </a:pPr>
            <a:r>
              <a:rPr lang="en-US" sz="2400" dirty="0" smtClean="0"/>
              <a:t>Suicide among middle-aged adults (35-64 years)</a:t>
            </a:r>
          </a:p>
          <a:p>
            <a:pPr lvl="1">
              <a:buFont typeface="Wingdings" pitchFamily="2" charset="2"/>
              <a:buChar char="Ø"/>
            </a:pPr>
            <a:r>
              <a:rPr lang="en-US" sz="2400" dirty="0" smtClean="0"/>
              <a:t>Fifth leading cause of death</a:t>
            </a:r>
          </a:p>
          <a:p>
            <a:pPr lvl="1">
              <a:buFont typeface="Wingdings" pitchFamily="2" charset="2"/>
              <a:buChar char="Ø"/>
            </a:pPr>
            <a:r>
              <a:rPr lang="en-US" sz="2400" dirty="0" smtClean="0"/>
              <a:t>Largest proportion of suicides (54%)</a:t>
            </a:r>
          </a:p>
          <a:p>
            <a:pPr lvl="1">
              <a:buFont typeface="Wingdings" pitchFamily="2" charset="2"/>
              <a:buChar char="Ø"/>
            </a:pPr>
            <a:r>
              <a:rPr lang="en-US" sz="2400" dirty="0" smtClean="0"/>
              <a:t>Suicide rate increased 29% since 2000</a:t>
            </a:r>
          </a:p>
          <a:p>
            <a:pPr lvl="1">
              <a:buFont typeface="Wingdings" pitchFamily="2" charset="2"/>
              <a:buChar char="Ø"/>
            </a:pPr>
            <a:endParaRPr lang="en-US" sz="1600" dirty="0"/>
          </a:p>
          <a:p>
            <a:pPr lvl="1">
              <a:buFont typeface="Wingdings" pitchFamily="2" charset="2"/>
              <a:buChar char="Ø"/>
            </a:pPr>
            <a:endParaRPr lang="en-US" sz="1600" dirty="0" smtClean="0"/>
          </a:p>
          <a:p>
            <a:pPr lvl="1">
              <a:buFont typeface="Wingdings" pitchFamily="2" charset="2"/>
              <a:buChar char="Ø"/>
            </a:pPr>
            <a:endParaRPr lang="en-US" sz="1600" dirty="0"/>
          </a:p>
          <a:p>
            <a:pPr lvl="1">
              <a:buFont typeface="Wingdings" pitchFamily="2" charset="2"/>
              <a:buChar char="Ø"/>
            </a:pPr>
            <a:endParaRPr lang="fi-FI" sz="1200" dirty="0" smtClean="0"/>
          </a:p>
          <a:p>
            <a:pPr lvl="1">
              <a:buFont typeface="Wingdings" pitchFamily="2" charset="2"/>
              <a:buChar char="Ø"/>
            </a:pPr>
            <a:endParaRPr lang="fi-FI" sz="1200" dirty="0"/>
          </a:p>
          <a:p>
            <a:pPr lvl="1">
              <a:buFont typeface="Wingdings" pitchFamily="2" charset="2"/>
              <a:buChar char="Ø"/>
            </a:pPr>
            <a:endParaRPr lang="fi-FI" sz="1200" dirty="0" smtClean="0"/>
          </a:p>
          <a:p>
            <a:pPr lvl="1">
              <a:buFont typeface="Wingdings" pitchFamily="2" charset="2"/>
              <a:buChar char="Ø"/>
            </a:pPr>
            <a:endParaRPr lang="fi-FI" sz="1200" dirty="0" smtClean="0"/>
          </a:p>
          <a:p>
            <a:pPr lvl="1" algn="r">
              <a:buNone/>
            </a:pPr>
            <a:endParaRPr lang="fi-FI" sz="1200" dirty="0" smtClean="0"/>
          </a:p>
          <a:p>
            <a:pPr lvl="1" algn="r">
              <a:buNone/>
            </a:pPr>
            <a:endParaRPr lang="fi-FI" sz="1200" dirty="0"/>
          </a:p>
          <a:p>
            <a:pPr lvl="1" algn="r">
              <a:buNone/>
            </a:pPr>
            <a:r>
              <a:rPr lang="fi-FI" sz="1200" dirty="0" smtClean="0"/>
              <a:t>www.cdc.gov/injury/wisqars/leading_causes_death.html </a:t>
            </a:r>
          </a:p>
          <a:p>
            <a:pPr lvl="1" algn="r">
              <a:buNone/>
            </a:pPr>
            <a:r>
              <a:rPr lang="fi-FI" sz="1200" dirty="0" smtClean="0"/>
              <a:t>Sullivan et al. MMWR 62(17);321-325 </a:t>
            </a:r>
          </a:p>
          <a:p>
            <a:pPr lvl="1" algn="r">
              <a:buNone/>
            </a:pPr>
            <a:r>
              <a:rPr lang="fi-FI" sz="1200" dirty="0" smtClean="0"/>
              <a:t>Sullivan et al. MMWR 64(8):201-205</a:t>
            </a:r>
            <a:endParaRPr lang="en-US" sz="1200" dirty="0">
              <a:solidFill>
                <a:srgbClr val="FF0000"/>
              </a:solidFill>
            </a:endParaRPr>
          </a:p>
        </p:txBody>
      </p:sp>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l="11997" t="20930" r="12001" b="28835"/>
          <a:stretch/>
        </p:blipFill>
        <p:spPr>
          <a:xfrm>
            <a:off x="20444" y="4827206"/>
            <a:ext cx="3124200" cy="1973179"/>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44343" y="1271052"/>
            <a:ext cx="1743075" cy="2628900"/>
          </a:xfrm>
          <a:prstGeom prst="rect">
            <a:avLst/>
          </a:prstGeom>
        </p:spPr>
      </p:pic>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96797" y="3405168"/>
            <a:ext cx="2547203" cy="1785667"/>
          </a:xfrm>
          <a:prstGeom prst="rect">
            <a:avLst/>
          </a:prstGeom>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42298" y="5030829"/>
            <a:ext cx="2466975" cy="1847850"/>
          </a:xfrm>
          <a:prstGeom prst="rect">
            <a:avLst/>
          </a:prstGeom>
        </p:spPr>
      </p:pic>
      <p:pic>
        <p:nvPicPr>
          <p:cNvPr id="8" name="Picture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531" y="2590800"/>
            <a:ext cx="1532531" cy="2297648"/>
          </a:xfrm>
          <a:prstGeom prst="rect">
            <a:avLst/>
          </a:prstGeom>
        </p:spPr>
      </p:pic>
    </p:spTree>
    <p:extLst>
      <p:ext uri="{BB962C8B-B14F-4D97-AF65-F5344CB8AC3E}">
        <p14:creationId xmlns:p14="http://schemas.microsoft.com/office/powerpoint/2010/main" val="179539666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테마">
  <a:themeElements>
    <a:clrScheme name="회색조">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6656</TotalTime>
  <Words>3997</Words>
  <Application>Microsoft Office PowerPoint</Application>
  <PresentationFormat>On-screen Show (4:3)</PresentationFormat>
  <Paragraphs>657</Paragraphs>
  <Slides>83</Slides>
  <Notes>58</Notes>
  <HiddenSlides>0</HiddenSlides>
  <MMClips>0</MMClips>
  <ScaleCrop>false</ScaleCrop>
  <HeadingPairs>
    <vt:vector size="8" baseType="variant">
      <vt:variant>
        <vt:lpstr>Fonts Used</vt:lpstr>
      </vt:variant>
      <vt:variant>
        <vt:i4>18</vt:i4>
      </vt:variant>
      <vt:variant>
        <vt:lpstr>Theme</vt:lpstr>
      </vt:variant>
      <vt:variant>
        <vt:i4>3</vt:i4>
      </vt:variant>
      <vt:variant>
        <vt:lpstr>Embedded OLE Servers</vt:lpstr>
      </vt:variant>
      <vt:variant>
        <vt:i4>1</vt:i4>
      </vt:variant>
      <vt:variant>
        <vt:lpstr>Slide Titles</vt:lpstr>
      </vt:variant>
      <vt:variant>
        <vt:i4>83</vt:i4>
      </vt:variant>
    </vt:vector>
  </HeadingPairs>
  <TitlesOfParts>
    <vt:vector size="105" baseType="lpstr">
      <vt:lpstr>Arial Unicode MS</vt:lpstr>
      <vt:lpstr>맑은 고딕</vt:lpstr>
      <vt:lpstr>ＭＳ Ｐゴシック</vt:lpstr>
      <vt:lpstr>Arial</vt:lpstr>
      <vt:lpstr>Arial Narrow</vt:lpstr>
      <vt:lpstr>Calibri</vt:lpstr>
      <vt:lpstr>Comic Sans MS</vt:lpstr>
      <vt:lpstr>Courier New</vt:lpstr>
      <vt:lpstr>굴림</vt:lpstr>
      <vt:lpstr>굴림체</vt:lpstr>
      <vt:lpstr>Helvetica Neue Light</vt:lpstr>
      <vt:lpstr>メイリオ</vt:lpstr>
      <vt:lpstr>Meiryo UI</vt:lpstr>
      <vt:lpstr>휴먼모음T</vt:lpstr>
      <vt:lpstr>Segoe UI</vt:lpstr>
      <vt:lpstr>Times New Roman</vt:lpstr>
      <vt:lpstr>Wingdings</vt:lpstr>
      <vt:lpstr>ヒラギノ角ゴ ProN W3</vt:lpstr>
      <vt:lpstr>1_Office Theme</vt:lpstr>
      <vt:lpstr>1_Office 테마</vt:lpstr>
      <vt:lpstr>Office 테마</vt:lpstr>
      <vt:lpstr>워크시트</vt:lpstr>
      <vt:lpstr>Suicide Prevention Among Working-Aged Adults:  The Role of EAPs in Three Countries</vt:lpstr>
      <vt:lpstr>Objectives</vt:lpstr>
      <vt:lpstr>Dr. Jodi Jacobson Frey Outline</vt:lpstr>
      <vt:lpstr>Suicide in the United States</vt:lpstr>
      <vt:lpstr>Suicide: A Public Health Problem</vt:lpstr>
      <vt:lpstr>PowerPoint Presentation</vt:lpstr>
      <vt:lpstr>Leading Causes of Death United States, 2016</vt:lpstr>
      <vt:lpstr>Suicide Rates by Age, United States, 2000-2016</vt:lpstr>
      <vt:lpstr>Suicide and Middle Adulthood</vt:lpstr>
      <vt:lpstr>Suicide and the Workplace</vt:lpstr>
      <vt:lpstr>Why the Workplace?</vt:lpstr>
      <vt:lpstr>Suicide Prevention Efforts in the  United States</vt:lpstr>
      <vt:lpstr>PowerPoint Presentation</vt:lpstr>
      <vt:lpstr>Research Team</vt:lpstr>
      <vt:lpstr>Research Team</vt:lpstr>
      <vt:lpstr>Research Team</vt:lpstr>
      <vt:lpstr>Research Team</vt:lpstr>
      <vt:lpstr>Research Team</vt:lpstr>
      <vt:lpstr>Online Screening and Early Intervention to Prevent Suicide among Working Aged Men</vt:lpstr>
      <vt:lpstr>Suicide and Working-Aged Men</vt:lpstr>
      <vt:lpstr>PowerPoint Presentation</vt:lpstr>
      <vt:lpstr>Healthy Men Michigan</vt:lpstr>
      <vt:lpstr>PowerPoint Presentation</vt:lpstr>
      <vt:lpstr>Healthy Men Michigan:  Research Study Aims</vt:lpstr>
      <vt:lpstr>PowerPoint Presentation</vt:lpstr>
      <vt:lpstr>Healthy Men Michigan:  Statewide Campaign</vt:lpstr>
      <vt:lpstr>PowerPoint Presentation</vt:lpstr>
      <vt:lpstr>PowerPoint Presentation</vt:lpstr>
      <vt:lpstr>PowerPoint Presentation</vt:lpstr>
      <vt:lpstr>PowerPoint Presentation</vt:lpstr>
      <vt:lpstr>Healthy Men Michigan:  What Have We Learned So Far?</vt:lpstr>
      <vt:lpstr>PowerPoint Presentation</vt:lpstr>
      <vt:lpstr>Dr. Kaoru Ichikawa Outline</vt:lpstr>
      <vt:lpstr>Suicide in Japan</vt:lpstr>
      <vt:lpstr>Number of Suicides in Japan  (Historical perspective  1899-2011)</vt:lpstr>
      <vt:lpstr>Number of Suicides in Japan  (Recent trend 2007-2017) </vt:lpstr>
      <vt:lpstr>Number of Suicides: Salaried Employees  (Recent trend 2008-2017) </vt:lpstr>
      <vt:lpstr>Major Reasons of Suicide of   Employees in Japan</vt:lpstr>
      <vt:lpstr>Characteristics of Suicides in Japan from Statistics</vt:lpstr>
      <vt:lpstr>Development of Suicide Prevention Strategy</vt:lpstr>
      <vt:lpstr>Center for Suicide Prevention</vt:lpstr>
      <vt:lpstr>Japan Support Center for Suicide Countermeasures (JSSC)</vt:lpstr>
      <vt:lpstr>How about Workplace Suicide Prevention and Countermeasures?</vt:lpstr>
      <vt:lpstr>PowerPoint Presentation</vt:lpstr>
      <vt:lpstr>Workplace Suicide Prevention and Countermeasures– A Manual for Prevention of Workers’ Suicide -  (MHLW) </vt:lpstr>
      <vt:lpstr>Work Style Reform Act (2018)</vt:lpstr>
      <vt:lpstr>Critical Incident Care after Suicide by EAP   Japanese Cultural Adaptation   Multi-Systemic Resiliency Approach + Mental Rescue</vt:lpstr>
      <vt:lpstr>Multi-System Resiliency Approach</vt:lpstr>
      <vt:lpstr>PowerPoint Presentation</vt:lpstr>
      <vt:lpstr>EAP - CIR Specialist Training - Japanese Way</vt:lpstr>
      <vt:lpstr>EAP - CIR Specialist Training –  Japanese Way</vt:lpstr>
      <vt:lpstr>Summary</vt:lpstr>
      <vt:lpstr>Dr. Paul Jongmin Woo  Outline</vt:lpstr>
      <vt:lpstr>Suicide in Korea</vt:lpstr>
      <vt:lpstr>Suicide Prevention Among Working-Aged Adults: The Role of EAPs</vt:lpstr>
      <vt:lpstr>Outline</vt:lpstr>
      <vt:lpstr>Suicide rates map</vt:lpstr>
      <vt:lpstr>Suicide among OECD countries</vt:lpstr>
      <vt:lpstr>PowerPoint Presentation</vt:lpstr>
      <vt:lpstr>Recent trend of decreasing since 2011</vt:lpstr>
      <vt:lpstr>PowerPoint Presentation</vt:lpstr>
      <vt:lpstr>PowerPoint Presentation</vt:lpstr>
      <vt:lpstr>Number of suicide by age group (2016)</vt:lpstr>
      <vt:lpstr>Specifics</vt:lpstr>
      <vt:lpstr>Suicidal Employees in Korea</vt:lpstr>
      <vt:lpstr>Emotional Labor: Service and Sales</vt:lpstr>
      <vt:lpstr>Unemployment and suicide</vt:lpstr>
      <vt:lpstr>PowerPoint Presentation</vt:lpstr>
      <vt:lpstr>PowerPoint Presentation</vt:lpstr>
      <vt:lpstr>PowerPoint Presentation</vt:lpstr>
      <vt:lpstr>PowerPoint Presentation</vt:lpstr>
      <vt:lpstr>PowerPoint Presentation</vt:lpstr>
      <vt:lpstr>Gatekeeper training</vt:lpstr>
      <vt:lpstr>PowerPoint Presentation</vt:lpstr>
      <vt:lpstr>Special care for special occupational category</vt:lpstr>
      <vt:lpstr>Protecting emotional laborers</vt:lpstr>
      <vt:lpstr>Suicide prevention for the unemployed</vt:lpstr>
      <vt:lpstr>EAP and suicide prevention</vt:lpstr>
      <vt:lpstr>KEAPA cases</vt:lpstr>
      <vt:lpstr>Prevention &amp; Intervention</vt:lpstr>
      <vt:lpstr>Training gatekeepers and instructors for early detection and preventing suicide</vt:lpstr>
      <vt:lpstr>PowerPoint Presentation</vt:lpstr>
      <vt:lpstr>Keep the Conversation Going</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of the Financial Stability Pathway Project</dc:title>
  <dc:creator>Lara Henneman</dc:creator>
  <cp:lastModifiedBy>Kahn, Alaina</cp:lastModifiedBy>
  <cp:revision>354</cp:revision>
  <cp:lastPrinted>2018-09-12T13:50:36Z</cp:lastPrinted>
  <dcterms:created xsi:type="dcterms:W3CDTF">2014-05-01T17:32:10Z</dcterms:created>
  <dcterms:modified xsi:type="dcterms:W3CDTF">2018-10-16T17:22:24Z</dcterms:modified>
</cp:coreProperties>
</file>