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4.xml" ContentType="application/vnd.openxmlformats-officedocument.drawingml.chart+xml"/>
  <Override PartName="/ppt/notesSlides/notesSlide25.xml" ContentType="application/vnd.openxmlformats-officedocument.presentationml.notesSlide+xml"/>
  <Override PartName="/ppt/charts/chart5.xml" ContentType="application/vnd.openxmlformats-officedocument.drawingml.chart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rts/chart6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7" r:id="rId2"/>
  </p:sldMasterIdLst>
  <p:notesMasterIdLst>
    <p:notesMasterId r:id="rId37"/>
  </p:notesMasterIdLst>
  <p:handoutMasterIdLst>
    <p:handoutMasterId r:id="rId38"/>
  </p:handoutMasterIdLst>
  <p:sldIdLst>
    <p:sldId id="395" r:id="rId3"/>
    <p:sldId id="387" r:id="rId4"/>
    <p:sldId id="402" r:id="rId5"/>
    <p:sldId id="396" r:id="rId6"/>
    <p:sldId id="441" r:id="rId7"/>
    <p:sldId id="400" r:id="rId8"/>
    <p:sldId id="403" r:id="rId9"/>
    <p:sldId id="382" r:id="rId10"/>
    <p:sldId id="398" r:id="rId11"/>
    <p:sldId id="442" r:id="rId12"/>
    <p:sldId id="408" r:id="rId13"/>
    <p:sldId id="405" r:id="rId14"/>
    <p:sldId id="450" r:id="rId15"/>
    <p:sldId id="374" r:id="rId16"/>
    <p:sldId id="407" r:id="rId17"/>
    <p:sldId id="444" r:id="rId18"/>
    <p:sldId id="447" r:id="rId19"/>
    <p:sldId id="411" r:id="rId20"/>
    <p:sldId id="412" r:id="rId21"/>
    <p:sldId id="414" r:id="rId22"/>
    <p:sldId id="410" r:id="rId23"/>
    <p:sldId id="413" r:id="rId24"/>
    <p:sldId id="415" r:id="rId25"/>
    <p:sldId id="416" r:id="rId26"/>
    <p:sldId id="417" r:id="rId27"/>
    <p:sldId id="418" r:id="rId28"/>
    <p:sldId id="419" r:id="rId29"/>
    <p:sldId id="420" r:id="rId30"/>
    <p:sldId id="445" r:id="rId31"/>
    <p:sldId id="448" r:id="rId32"/>
    <p:sldId id="378" r:id="rId33"/>
    <p:sldId id="446" r:id="rId34"/>
    <p:sldId id="406" r:id="rId35"/>
    <p:sldId id="449" r:id="rId36"/>
  </p:sldIdLst>
  <p:sldSz cx="9144000" cy="6858000" type="screen4x3"/>
  <p:notesSz cx="7023100" cy="9309100"/>
  <p:custDataLst>
    <p:tags r:id="rId4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D5425E-5172-4440-963D-035EF73DE03E}">
          <p14:sldIdLst>
            <p14:sldId id="395"/>
            <p14:sldId id="387"/>
            <p14:sldId id="402"/>
            <p14:sldId id="396"/>
            <p14:sldId id="441"/>
            <p14:sldId id="400"/>
            <p14:sldId id="403"/>
            <p14:sldId id="382"/>
            <p14:sldId id="398"/>
            <p14:sldId id="442"/>
            <p14:sldId id="408"/>
            <p14:sldId id="405"/>
            <p14:sldId id="450"/>
            <p14:sldId id="374"/>
            <p14:sldId id="407"/>
            <p14:sldId id="444"/>
            <p14:sldId id="447"/>
            <p14:sldId id="411"/>
            <p14:sldId id="412"/>
            <p14:sldId id="414"/>
            <p14:sldId id="410"/>
            <p14:sldId id="413"/>
            <p14:sldId id="415"/>
            <p14:sldId id="416"/>
            <p14:sldId id="417"/>
            <p14:sldId id="418"/>
            <p14:sldId id="419"/>
            <p14:sldId id="420"/>
            <p14:sldId id="445"/>
            <p14:sldId id="448"/>
            <p14:sldId id="378"/>
            <p14:sldId id="446"/>
            <p14:sldId id="406"/>
            <p14:sldId id="449"/>
          </p14:sldIdLst>
        </p14:section>
        <p14:section name="Untitled Section" id="{DD6F9998-A176-AC48-92B5-74CA6EFCE59D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750">
          <p15:clr>
            <a:srgbClr val="A4A3A4"/>
          </p15:clr>
        </p15:guide>
        <p15:guide id="4" pos="18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B1A0"/>
    <a:srgbClr val="2A2717"/>
    <a:srgbClr val="0D0C07"/>
    <a:srgbClr val="090703"/>
    <a:srgbClr val="2C230F"/>
    <a:srgbClr val="775E2B"/>
    <a:srgbClr val="927335"/>
    <a:srgbClr val="6F625A"/>
    <a:srgbClr val="898989"/>
    <a:srgbClr val="7CA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11" autoAdjust="0"/>
    <p:restoredTop sz="79314" autoAdjust="0"/>
  </p:normalViewPr>
  <p:slideViewPr>
    <p:cSldViewPr snapToGrid="0" snapToObjects="1">
      <p:cViewPr>
        <p:scale>
          <a:sx n="94" d="100"/>
          <a:sy n="94" d="100"/>
        </p:scale>
        <p:origin x="-2456" y="-80"/>
      </p:cViewPr>
      <p:guideLst>
        <p:guide orient="horz" pos="2160"/>
        <p:guide orient="horz" pos="3750"/>
        <p:guide pos="2880"/>
        <p:guide pos="18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4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tags" Target="tags/tag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Patricia%20Herlhy:Desktop:Pat.brown.eldercare.utilizationslid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Patricia%20Herlhy:Desktop:Utilization%20grap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01125132768562"/>
          <c:y val="0.321333839433495"/>
          <c:w val="0.383388723713031"/>
          <c:h val="0.679255251464608"/>
        </c:manualLayout>
      </c:layout>
      <c:pie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-0.112796884180537"/>
                  <c:y val="0.152310033643985"/>
                </c:manualLayout>
              </c:layout>
              <c:spPr/>
              <c:txPr>
                <a:bodyPr rot="0" vert="horz"/>
                <a:lstStyle/>
                <a:p>
                  <a:pPr>
                    <a:defRPr sz="2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0958798451834962"/>
                  <c:y val="-0.19612620820587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0.160955545241401"/>
                  <c:y val="0.024074235909241"/>
                </c:manualLayout>
              </c:layout>
              <c:spPr/>
              <c:txPr>
                <a:bodyPr rot="0" vert="horz"/>
                <a:lstStyle/>
                <a:p>
                  <a:pPr>
                    <a:defRPr sz="2800" b="1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 rot="0" vert="horz"/>
              <a:lstStyle/>
              <a:p>
                <a:pPr>
                  <a:defRPr sz="28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[Pat.brown.eldercare.utilizationslide.xlsx]Sheet1!$A$2:$D$2</c:f>
              <c:strCache>
                <c:ptCount val="4"/>
                <c:pt idx="0">
                  <c:v>Regional</c:v>
                </c:pt>
                <c:pt idx="1">
                  <c:v>Domestic</c:v>
                </c:pt>
                <c:pt idx="2">
                  <c:v>Global</c:v>
                </c:pt>
                <c:pt idx="3">
                  <c:v>All</c:v>
                </c:pt>
              </c:strCache>
            </c:strRef>
          </c:cat>
          <c:val>
            <c:numRef>
              <c:f>[Pat.brown.eldercare.utilizationslide.xlsx]Sheet1!$A$3:$D$3</c:f>
              <c:numCache>
                <c:formatCode>0%</c:formatCode>
                <c:ptCount val="4"/>
                <c:pt idx="0">
                  <c:v>0.25</c:v>
                </c:pt>
                <c:pt idx="1">
                  <c:v>0.33</c:v>
                </c:pt>
                <c:pt idx="2">
                  <c:v>0.0</c:v>
                </c:pt>
                <c:pt idx="3">
                  <c:v>0.42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0795006028953918"/>
          <c:y val="0.1765541487221"/>
          <c:w val="0.853611850741189"/>
          <c:h val="0.183614698975789"/>
        </c:manualLayout>
      </c:layout>
      <c:overlay val="0"/>
      <c:txPr>
        <a:bodyPr rot="0" vert="horz"/>
        <a:lstStyle/>
        <a:p>
          <a:pPr>
            <a:defRPr sz="3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927414013172"/>
          <c:y val="0.146078162099008"/>
          <c:w val="0.915486086195826"/>
          <c:h val="0.71001306373065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dLbl>
              <c:idx val="2"/>
              <c:layout>
                <c:manualLayout>
                  <c:x val="0.0"/>
                  <c:y val="0.10707170273250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'[Utilization graph.xlsx]Sheet1'!$A$1:$C$1</c:f>
              <c:strCache>
                <c:ptCount val="3"/>
                <c:pt idx="0">
                  <c:v>&lt;1%</c:v>
                </c:pt>
                <c:pt idx="1">
                  <c:v>1-2%</c:v>
                </c:pt>
                <c:pt idx="2">
                  <c:v>3-4%</c:v>
                </c:pt>
              </c:strCache>
            </c:strRef>
          </c:cat>
          <c:val>
            <c:numRef>
              <c:f>'[Utilization graph.xlsx]Sheet1'!$A$2:$C$2</c:f>
              <c:numCache>
                <c:formatCode>0%</c:formatCode>
                <c:ptCount val="3"/>
                <c:pt idx="0">
                  <c:v>0.5</c:v>
                </c:pt>
                <c:pt idx="1">
                  <c:v>0.33</c:v>
                </c:pt>
                <c:pt idx="2" formatCode="0.00%">
                  <c:v>0.083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2107683848"/>
        <c:axId val="2108710104"/>
      </c:barChart>
      <c:catAx>
        <c:axId val="2107683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108710104"/>
        <c:crosses val="autoZero"/>
        <c:auto val="1"/>
        <c:lblAlgn val="ctr"/>
        <c:lblOffset val="100"/>
        <c:noMultiLvlLbl val="0"/>
      </c:catAx>
      <c:valAx>
        <c:axId val="210871010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107683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rgbClr val="702E3E"/>
      </a:solidFill>
      <a:round/>
    </a:ln>
    <a:effectLst/>
  </c:spPr>
  <c:txPr>
    <a:bodyPr/>
    <a:lstStyle/>
    <a:p>
      <a:pPr>
        <a:defRPr sz="1800" b="1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3"/>
                <c:pt idx="2">
                  <c:v> 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0.25</c:v>
                </c:pt>
                <c:pt idx="1">
                  <c:v>0.42</c:v>
                </c:pt>
                <c:pt idx="2">
                  <c:v>0.08</c:v>
                </c:pt>
                <c:pt idx="3">
                  <c:v>0.25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110428120"/>
        <c:axId val="2110431096"/>
      </c:barChart>
      <c:catAx>
        <c:axId val="2110428120"/>
        <c:scaling>
          <c:orientation val="minMax"/>
        </c:scaling>
        <c:delete val="0"/>
        <c:axPos val="b"/>
        <c:majorTickMark val="none"/>
        <c:minorTickMark val="none"/>
        <c:tickLblPos val="nextTo"/>
        <c:crossAx val="2110431096"/>
        <c:crosses val="autoZero"/>
        <c:auto val="1"/>
        <c:lblAlgn val="r"/>
        <c:lblOffset val="100"/>
        <c:noMultiLvlLbl val="0"/>
      </c:catAx>
      <c:valAx>
        <c:axId val="21104310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110428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mpd="sng">
              <a:solidFill>
                <a:schemeClr val="accent1"/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Estate planning </c:v>
                </c:pt>
                <c:pt idx="1">
                  <c:v>Help with Medicaid/Medicare </c:v>
                </c:pt>
                <c:pt idx="2">
                  <c:v>Home sales </c:v>
                </c:pt>
                <c:pt idx="3">
                  <c:v>Resources for Supplemental Medicare </c:v>
                </c:pt>
                <c:pt idx="4">
                  <c:v>Tax preparation for elders </c:v>
                </c:pt>
                <c:pt idx="5">
                  <c:v>Wills, trusts, probate issues 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0.25</c:v>
                </c:pt>
                <c:pt idx="1">
                  <c:v>0.17</c:v>
                </c:pt>
                <c:pt idx="2">
                  <c:v>0.17</c:v>
                </c:pt>
                <c:pt idx="3">
                  <c:v>0.08</c:v>
                </c:pt>
                <c:pt idx="4">
                  <c:v>0.08</c:v>
                </c:pt>
                <c:pt idx="5">
                  <c:v>0.25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111189720"/>
        <c:axId val="2111192728"/>
      </c:barChart>
      <c:catAx>
        <c:axId val="211118972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2111192728"/>
        <c:crosses val="autoZero"/>
        <c:auto val="1"/>
        <c:lblAlgn val="ctr"/>
        <c:lblOffset val="100"/>
        <c:noMultiLvlLbl val="0"/>
      </c:catAx>
      <c:valAx>
        <c:axId val="211119272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2111189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mpd="sng">
              <a:solidFill>
                <a:srgbClr val="702E3E"/>
              </a:solidFill>
            </a:ln>
          </c:spPr>
          <c:invertIfNegative val="0"/>
          <c:cat>
            <c:strRef>
              <c:f>Sheet1!$A$2:$A$6</c:f>
              <c:strCache>
                <c:ptCount val="5"/>
                <c:pt idx="0">
                  <c:v>Support the needs of caregivers </c:v>
                </c:pt>
                <c:pt idx="1">
                  <c:v>Provide resources and referrals </c:v>
                </c:pt>
                <c:pt idx="2">
                  <c:v>Provide self-care strategies for caregivers </c:v>
                </c:pt>
                <c:pt idx="3">
                  <c:v>Provide legal and financial consultation to elders and caregivers </c:v>
                </c:pt>
                <c:pt idx="4">
                  <c:v>Consult with companies about eldercare issues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0.92</c:v>
                </c:pt>
                <c:pt idx="1">
                  <c:v>0.92</c:v>
                </c:pt>
                <c:pt idx="2">
                  <c:v>0.92</c:v>
                </c:pt>
                <c:pt idx="3">
                  <c:v>0.83</c:v>
                </c:pt>
                <c:pt idx="4">
                  <c:v>0.58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2111259976"/>
        <c:axId val="2111262984"/>
      </c:barChart>
      <c:catAx>
        <c:axId val="211125997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2111262984"/>
        <c:crosses val="autoZero"/>
        <c:auto val="1"/>
        <c:lblAlgn val="r"/>
        <c:lblOffset val="100"/>
        <c:noMultiLvlLbl val="0"/>
      </c:catAx>
      <c:valAx>
        <c:axId val="211126298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2111259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35283446796803"/>
          <c:y val="0.0"/>
          <c:w val="0.95647165532032"/>
          <c:h val="0.841673068460661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406FA4"/>
            </a:solidFill>
          </c:spPr>
          <c:invertIfNegative val="1"/>
          <c:dPt>
            <c:idx val="0"/>
            <c:invertIfNegative val="1"/>
            <c:bubble3D val="0"/>
          </c:dPt>
          <c:dPt>
            <c:idx val="1"/>
            <c:invertIfNegative val="1"/>
            <c:bubble3D val="0"/>
          </c:dPt>
          <c:dPt>
            <c:idx val="2"/>
            <c:invertIfNegative val="1"/>
            <c:bubble3D val="0"/>
          </c:dPt>
          <c:dPt>
            <c:idx val="3"/>
            <c:invertIfNegative val="1"/>
            <c:bubble3D val="0"/>
          </c:dPt>
          <c:dPt>
            <c:idx val="4"/>
            <c:invertIfNegative val="1"/>
            <c:bubble3D val="0"/>
          </c:dPt>
          <c:cat>
            <c:numRef>
              <c:f>Sheet1!$A$2:$A$6</c:f>
              <c:numCache>
                <c:formatCode>General</c:formatCode>
                <c:ptCount val="5"/>
                <c:pt idx="0">
                  <c:v>1994.0</c:v>
                </c:pt>
                <c:pt idx="1">
                  <c:v>1997.0</c:v>
                </c:pt>
                <c:pt idx="2">
                  <c:v>2002.0</c:v>
                </c:pt>
                <c:pt idx="3">
                  <c:v>2007.0</c:v>
                </c:pt>
                <c:pt idx="4">
                  <c:v>2012.0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0.1</c:v>
                </c:pt>
                <c:pt idx="1">
                  <c:v>0.23</c:v>
                </c:pt>
                <c:pt idx="2">
                  <c:v>0.33</c:v>
                </c:pt>
                <c:pt idx="3">
                  <c:v>0.62</c:v>
                </c:pt>
                <c:pt idx="4">
                  <c:v>0.93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63"/>
        <c:axId val="2110438168"/>
        <c:axId val="2110441368"/>
      </c:barChart>
      <c:catAx>
        <c:axId val="2110438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2110441368"/>
        <c:crosses val="autoZero"/>
        <c:auto val="1"/>
        <c:lblAlgn val="ctr"/>
        <c:lblOffset val="0"/>
        <c:noMultiLvlLbl val="1"/>
      </c:catAx>
      <c:valAx>
        <c:axId val="2110441368"/>
        <c:scaling>
          <c:orientation val="minMax"/>
        </c:scaling>
        <c:delete val="1"/>
        <c:axPos val="l"/>
        <c:numFmt formatCode="0%" sourceLinked="1"/>
        <c:majorTickMark val="cross"/>
        <c:minorTickMark val="cross"/>
        <c:tickLblPos val="none"/>
        <c:crossAx val="2110438168"/>
        <c:crosses val="autoZero"/>
        <c:crossBetween val="between"/>
      </c:valAx>
    </c:plotArea>
    <c:plotVisOnly val="1"/>
    <c:dispBlanksAs val="gap"/>
    <c:showDLblsOverMax val="1"/>
  </c:chart>
  <c:txPr>
    <a:bodyPr/>
    <a:lstStyle/>
    <a:p>
      <a:pPr>
        <a:defRPr sz="1800">
          <a:solidFill>
            <a:schemeClr val="bg1"/>
          </a:solidFill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3" y="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6A24F85E-A32C-7943-9354-7CE25863C541}" type="datetimeFigureOut">
              <a:rPr lang="en-US" smtClean="0"/>
              <a:pPr/>
              <a:t>8/4/15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3009B058-99FF-0445-90C3-37DCDF7B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137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55820A4E-7A3D-8D43-BB9D-33305AE0DF39}" type="datetimeFigureOut">
              <a:rPr lang="en-US" smtClean="0"/>
              <a:pPr/>
              <a:t>8/4/15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7" rIns="93315" bIns="466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15" tIns="46657" rIns="93315" bIns="4665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D3778DD0-09BB-1E4C-8597-0C8A140867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618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68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Next Title Holder – comes quick… but will try and pace this section so not too obvious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94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63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2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16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681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379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99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91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29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470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025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315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29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29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29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29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29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29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29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29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010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455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856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0008" indent="-288465" eaLnBrk="0" hangingPunct="0">
              <a:defRPr sz="4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3859" indent="-230772" eaLnBrk="0" hangingPunct="0">
              <a:defRPr sz="4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15402" indent="-230772" eaLnBrk="0" hangingPunct="0">
              <a:defRPr sz="4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76945" indent="-230772" eaLnBrk="0" hangingPunct="0">
              <a:defRPr sz="4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38489" indent="-230772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0032" indent="-230772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61576" indent="-230772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23119" indent="-230772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21C32A8F-6616-4191-AE96-9798B11037CF}" type="slidenum">
              <a:rPr lang="en-US" sz="1200"/>
              <a:pPr/>
              <a:t>31</a:t>
            </a:fld>
            <a:endParaRPr lang="en-US"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215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854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6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20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50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7931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528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72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78DD0-09BB-1E4C-8597-0C8A140867B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333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6088" y="2130425"/>
            <a:ext cx="8012112" cy="1470025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6088" y="3886200"/>
            <a:ext cx="7326312" cy="1752600"/>
          </a:xfrm>
        </p:spPr>
        <p:txBody>
          <a:bodyPr>
            <a:noAutofit/>
          </a:bodyPr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055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80447" cy="7159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B912-1E9F-4F49-B1E1-30C61EF06A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6356350"/>
            <a:ext cx="541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solidFill>
                  <a:schemeClr val="tx2"/>
                </a:solidFill>
                <a:latin typeface="+mn-lt"/>
                <a:cs typeface="Times New Roman" pitchFamily="18" charset="0"/>
              </a:defRPr>
            </a:lvl1pPr>
          </a:lstStyle>
          <a:p>
            <a:r>
              <a:rPr lang="en-US" dirty="0" smtClean="0"/>
              <a:t>KGA, Inc.    More Human.  More Resources.</a:t>
            </a:r>
          </a:p>
        </p:txBody>
      </p:sp>
    </p:spTree>
    <p:extLst>
      <p:ext uri="{BB962C8B-B14F-4D97-AF65-F5344CB8AC3E}">
        <p14:creationId xmlns:p14="http://schemas.microsoft.com/office/powerpoint/2010/main" val="3899175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6356350"/>
            <a:ext cx="5418944" cy="365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KGA, Inc.  More Human.  More Resources.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B912-1E9F-4F49-B1E1-30C61EF06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402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42900" y="6356350"/>
            <a:ext cx="5418944" cy="365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KGA, Inc.  More Human.  More Resources.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B912-1E9F-4F49-B1E1-30C61EF06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61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4116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23" name="Group 12"/>
          <p:cNvGrpSpPr>
            <a:grpSpLocks/>
          </p:cNvGrpSpPr>
          <p:nvPr userDrawn="1"/>
        </p:nvGrpSpPr>
        <p:grpSpPr bwMode="auto">
          <a:xfrm flipH="1">
            <a:off x="0" y="1062038"/>
            <a:ext cx="9144000" cy="73025"/>
            <a:chOff x="0" y="3268345"/>
            <a:chExt cx="9144000" cy="146304"/>
          </a:xfrm>
        </p:grpSpPr>
        <p:sp>
          <p:nvSpPr>
            <p:cNvPr id="24" name="Rectangle 2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28" name="Group 9"/>
          <p:cNvGrpSpPr>
            <a:grpSpLocks/>
          </p:cNvGrpSpPr>
          <p:nvPr userDrawn="1"/>
        </p:nvGrpSpPr>
        <p:grpSpPr bwMode="auto">
          <a:xfrm>
            <a:off x="134039" y="6246894"/>
            <a:ext cx="4340606" cy="551842"/>
            <a:chOff x="1253494" y="6328013"/>
            <a:chExt cx="5008293" cy="620092"/>
          </a:xfrm>
        </p:grpSpPr>
        <p:grpSp>
          <p:nvGrpSpPr>
            <p:cNvPr id="29" name="Group 16"/>
            <p:cNvGrpSpPr>
              <a:grpSpLocks/>
            </p:cNvGrpSpPr>
            <p:nvPr/>
          </p:nvGrpSpPr>
          <p:grpSpPr bwMode="auto">
            <a:xfrm>
              <a:off x="1253494" y="6328013"/>
              <a:ext cx="5008293" cy="525362"/>
              <a:chOff x="1192102" y="6930717"/>
              <a:chExt cx="5008293" cy="525362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714617" y="6930717"/>
                <a:ext cx="4485778" cy="38042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ln>
                      <a:solidFill>
                        <a:srgbClr val="320700"/>
                      </a:solidFill>
                    </a:ln>
                    <a:solidFill>
                      <a:srgbClr val="320700"/>
                    </a:solidFill>
                    <a:latin typeface="Papyrus" pitchFamily="66" charset="0"/>
                    <a:ea typeface="+mn-ea"/>
                    <a:cs typeface="+mn-cs"/>
                  </a:rPr>
                  <a:t>Rocky Mountain Research</a:t>
                </a:r>
              </a:p>
            </p:txBody>
          </p:sp>
          <p:pic>
            <p:nvPicPr>
              <p:cNvPr id="32" name="Picture 31" descr="rmr icon prof res menu.p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92102" y="6941990"/>
                <a:ext cx="609672" cy="51408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2035972" y="6602263"/>
              <a:ext cx="3178632" cy="345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 i="1" dirty="0" smtClean="0">
                  <a:solidFill>
                    <a:srgbClr val="92451A"/>
                  </a:solidFill>
                </a:rPr>
                <a:t>EAP, Work/Life &amp; Wellness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9719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07584" cy="715962"/>
          </a:xfrm>
          <a:prstGeom prst="rect">
            <a:avLst/>
          </a:prstGeom>
        </p:spPr>
        <p:txBody>
          <a:bodyPr vert="horz" lIns="0" tIns="45720" rIns="91440" bIns="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20523"/>
            <a:ext cx="8229600" cy="4525963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BB912-1E9F-4F49-B1E1-30C61EF06AA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 descr="C:\Users\Seth Moeller\Dropbox\KGA Share\TEMPLATES\Presentations\KGA logo 201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3577" y="537608"/>
            <a:ext cx="1070708" cy="45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1143000"/>
            <a:ext cx="83820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6356350"/>
            <a:ext cx="541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solidFill>
                  <a:schemeClr val="tx2"/>
                </a:solidFill>
                <a:latin typeface="+mn-lt"/>
                <a:cs typeface="Times New Roman" pitchFamily="18" charset="0"/>
              </a:defRPr>
            </a:lvl1pPr>
          </a:lstStyle>
          <a:p>
            <a:r>
              <a:rPr lang="en-US" dirty="0" smtClean="0"/>
              <a:t>KGA, Inc.    More Human.  More Resources.</a:t>
            </a:r>
          </a:p>
        </p:txBody>
      </p:sp>
    </p:spTree>
    <p:extLst>
      <p:ext uri="{BB962C8B-B14F-4D97-AF65-F5344CB8AC3E}">
        <p14:creationId xmlns:p14="http://schemas.microsoft.com/office/powerpoint/2010/main" val="200304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2800" b="0" i="0" kern="1200">
          <a:solidFill>
            <a:srgbClr val="6F625A"/>
          </a:solidFill>
          <a:latin typeface="+mj-lt"/>
          <a:ea typeface="+mj-ea"/>
          <a:cs typeface="Times New Roman"/>
        </a:defRPr>
      </a:lvl1pPr>
    </p:titleStyle>
    <p:bodyStyle>
      <a:lvl1pPr marL="280988" indent="-280988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defTabSz="914400"/>
              <a:t>8/4/15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chart" Target="../charts/char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chart" Target="../charts/char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microsoft.com/office/2007/relationships/hdphoto" Target="../media/hdphoto1.wdp"/><Relationship Id="rId5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4" Type="http://schemas.openxmlformats.org/officeDocument/2006/relationships/image" Target="../media/image18.jpg"/><Relationship Id="rId5" Type="http://schemas.openxmlformats.org/officeDocument/2006/relationships/image" Target="../media/image19.jpg"/><Relationship Id="rId6" Type="http://schemas.openxmlformats.org/officeDocument/2006/relationships/image" Target="../media/image20.png"/><Relationship Id="rId7" Type="http://schemas.openxmlformats.org/officeDocument/2006/relationships/image" Target="../media/image21.gif"/><Relationship Id="rId8" Type="http://schemas.openxmlformats.org/officeDocument/2006/relationships/image" Target="../media/image22.png"/><Relationship Id="rId9" Type="http://schemas.openxmlformats.org/officeDocument/2006/relationships/image" Target="../media/image23.jpg"/><Relationship Id="rId10" Type="http://schemas.openxmlformats.org/officeDocument/2006/relationships/image" Target="../media/image24.jpg"/><Relationship Id="rId11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310468"/>
            <a:ext cx="9144000" cy="2918154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  <a:t/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</a:b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  <a:t/>
            </a:r>
            <a:b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</a:b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  <a:t>T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  <a:t>he Challenges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  <a:t>of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  <a:t>EAP </a:t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</a:b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  <a:t>and</a:t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</a:b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  <a:t>Eldercare Caregiving</a:t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pple Chancery"/>
                <a:cs typeface="Apple Chancery"/>
              </a:rPr>
            </a:b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National Behavioral Consortium</a:t>
            </a:r>
            <a:b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June 17, 2015</a:t>
            </a:r>
            <a:b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Boulder, Colorado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4624348"/>
            <a:ext cx="9144000" cy="10699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indent="0" algn="ctr">
              <a:lnSpc>
                <a:spcPct val="80000"/>
              </a:lnSpc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cs typeface="Cambria"/>
              </a:rPr>
              <a:t>Patricia A. Herlihy Ph.D., RN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cs typeface="Cambria"/>
              </a:rPr>
              <a:t>Kathleen Greer, LMHC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cs typeface="Cambria"/>
              </a:rPr>
              <a:t>Sandra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  <a:cs typeface="Cambria"/>
              </a:rPr>
              <a:t>Caffo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cs typeface="Cambria"/>
              </a:rPr>
              <a:t> LCSW, LMFT, CEAP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 descr="RMR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94569"/>
            <a:ext cx="3571303" cy="963431"/>
          </a:xfrm>
          <a:prstGeom prst="rect">
            <a:avLst/>
          </a:prstGeom>
        </p:spPr>
      </p:pic>
      <p:pic>
        <p:nvPicPr>
          <p:cNvPr id="7" name="Picture 6" descr="LifeSolutions-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843" y="6024817"/>
            <a:ext cx="2735036" cy="59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0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01675" y="3847465"/>
            <a:ext cx="7772400" cy="1790065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FF"/>
                </a:solidFill>
                <a:latin typeface="+mn-lt"/>
                <a:ea typeface="+mn-ea"/>
                <a:cs typeface="Times New Roman"/>
                <a:sym typeface="Wingdings"/>
              </a:rPr>
              <a:t>Caregiving and the Workplace</a:t>
            </a:r>
            <a:endParaRPr lang="en-US" sz="5400" dirty="0">
              <a:solidFill>
                <a:srgbClr val="FFFFFF"/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2508" y="486408"/>
            <a:ext cx="4218647" cy="30638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58235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216" y="274638"/>
            <a:ext cx="6779431" cy="715962"/>
          </a:xfrm>
        </p:spPr>
        <p:txBody>
          <a:bodyPr/>
          <a:lstStyle/>
          <a:p>
            <a:r>
              <a:rPr lang="en-US" dirty="0" smtClean="0"/>
              <a:t> Number of Caregivers in the Workplace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216" y="4126356"/>
            <a:ext cx="8617789" cy="2234527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ea typeface="Lucida Grande"/>
                <a:cs typeface="Lucida Grande"/>
              </a:rPr>
              <a:t>66%</a:t>
            </a:r>
            <a:r>
              <a:rPr lang="en-US" sz="2400" b="1" dirty="0">
                <a:ea typeface="Lucida Grande"/>
                <a:cs typeface="Lucida Grande"/>
              </a:rPr>
              <a:t> </a:t>
            </a:r>
            <a:r>
              <a:rPr lang="en-US" sz="2400" dirty="0">
                <a:ea typeface="Lucida Grande"/>
                <a:cs typeface="Lucida Grande"/>
              </a:rPr>
              <a:t>of caregivers were employed </a:t>
            </a:r>
            <a:r>
              <a:rPr lang="en-US" sz="2400" dirty="0" smtClean="0">
                <a:ea typeface="Lucida Grande"/>
                <a:cs typeface="Lucida Grande"/>
              </a:rPr>
              <a:t>while providing Elder Care</a:t>
            </a:r>
            <a:endParaRPr lang="en-US" sz="2400" dirty="0">
              <a:ea typeface="Lucida Grande"/>
              <a:cs typeface="Lucida Grande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ea typeface="Lucida Grande"/>
                <a:cs typeface="Lucida Grande"/>
              </a:rPr>
              <a:t>73% </a:t>
            </a:r>
            <a:r>
              <a:rPr lang="en-US" sz="2400" dirty="0">
                <a:ea typeface="Lucida Grande"/>
                <a:cs typeface="Lucida Grande"/>
              </a:rPr>
              <a:t>of male caregivers &amp;</a:t>
            </a:r>
            <a:r>
              <a:rPr lang="en-US" sz="2400" dirty="0" smtClean="0">
                <a:ea typeface="Lucida Grande"/>
                <a:cs typeface="Lucida Grande"/>
              </a:rPr>
              <a:t> </a:t>
            </a:r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ea typeface="Lucida Grande"/>
                <a:cs typeface="Lucida Grande"/>
              </a:rPr>
              <a:t>60%</a:t>
            </a:r>
            <a:r>
              <a:rPr lang="en-US" sz="2400" dirty="0">
                <a:ea typeface="Lucida Grande"/>
                <a:cs typeface="Lucida Grande"/>
              </a:rPr>
              <a:t> of female caregivers were employed while providing Elder Care</a:t>
            </a:r>
            <a:r>
              <a:rPr lang="en-US" sz="2400" dirty="0"/>
              <a:t>    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B912-1E9F-4F49-B1E1-30C61EF06AA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157474" y="6046548"/>
            <a:ext cx="4529326" cy="674928"/>
          </a:xfrm>
        </p:spPr>
        <p:txBody>
          <a:bodyPr/>
          <a:lstStyle/>
          <a:p>
            <a:r>
              <a:rPr lang="en-US" dirty="0"/>
              <a:t>Source: Families &amp; Work Institute 2010 Elder Care Study</a:t>
            </a:r>
          </a:p>
        </p:txBody>
      </p:sp>
      <p:pic>
        <p:nvPicPr>
          <p:cNvPr id="7" name="Picture 6" descr="office-people-working-togeth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571" y="1445148"/>
            <a:ext cx="4591674" cy="252934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77624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2959" y="437643"/>
            <a:ext cx="6649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Elder Care Services Provided by Employers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994685"/>
              </p:ext>
            </p:extLst>
          </p:nvPr>
        </p:nvGraphicFramePr>
        <p:xfrm>
          <a:off x="1508828" y="2540680"/>
          <a:ext cx="6539797" cy="3110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0878"/>
                <a:gridCol w="1667978"/>
                <a:gridCol w="1560941"/>
              </a:tblGrid>
              <a:tr h="6802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Employer Services Provided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0132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Elder Care R&amp;R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31%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43%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0678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Dependent Care Programs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23%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41%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439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Respite Care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278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 off for Elder Care Tasks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96284" y="6374087"/>
            <a:ext cx="4518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Families &amp; Work Institute 2014 </a:t>
            </a:r>
            <a:r>
              <a:rPr lang="en-US" sz="1200" dirty="0"/>
              <a:t>National Study of </a:t>
            </a:r>
            <a:r>
              <a:rPr lang="en-US" sz="1200" dirty="0" smtClean="0"/>
              <a:t>Employers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08828" y="5816918"/>
            <a:ext cx="6539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Note: Relatively low increase in Elder Care Services 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957" y="1308483"/>
            <a:ext cx="8286629" cy="1015663"/>
          </a:xfrm>
          <a:prstGeom prst="rect">
            <a:avLst/>
          </a:prstGeom>
          <a:ln w="38100" cmpd="sng"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The </a:t>
            </a:r>
            <a:r>
              <a:rPr lang="en-US" sz="2000" b="1" dirty="0"/>
              <a:t>Elder Care Study: </a:t>
            </a:r>
            <a:r>
              <a:rPr lang="en-US" sz="2000" b="1" i="1" dirty="0"/>
              <a:t>Everyday Realities </a:t>
            </a:r>
            <a:r>
              <a:rPr lang="en-US" sz="2000" b="1" i="1" dirty="0" smtClean="0"/>
              <a:t>and Wishes </a:t>
            </a:r>
            <a:r>
              <a:rPr lang="en-US" sz="2000" b="1" i="1" dirty="0"/>
              <a:t>for </a:t>
            </a:r>
            <a:r>
              <a:rPr lang="en-US" sz="2000" b="1" i="1" dirty="0" smtClean="0"/>
              <a:t>Change </a:t>
            </a:r>
            <a:r>
              <a:rPr lang="en-US" sz="2000" b="1" dirty="0" smtClean="0"/>
              <a:t>(2010)  </a:t>
            </a:r>
          </a:p>
          <a:p>
            <a:pPr algn="ctr"/>
            <a:r>
              <a:rPr lang="en-US" sz="2000" dirty="0" smtClean="0"/>
              <a:t>42% of Individuals in the Workforce </a:t>
            </a:r>
          </a:p>
          <a:p>
            <a:pPr algn="ctr"/>
            <a:r>
              <a:rPr lang="en-US" sz="2000" dirty="0" smtClean="0"/>
              <a:t>had provided Elder Care in the last 5 years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1577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5000" y="3510280"/>
            <a:ext cx="7934894" cy="3100886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  <a:t>Aging of </a:t>
            </a:r>
            <a:r>
              <a:rPr lang="en-US" sz="6000" dirty="0" smtClean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  <a:t>the</a:t>
            </a:r>
            <a:br>
              <a:rPr lang="en-US" sz="6000" dirty="0" smtClean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</a:br>
            <a:r>
              <a:rPr lang="en-US" sz="6000" dirty="0" smtClean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  <a:t> American Workforce</a:t>
            </a:r>
            <a:r>
              <a:rPr lang="en-US" sz="6000" dirty="0">
                <a:solidFill>
                  <a:srgbClr val="FFFFFF"/>
                </a:solidFill>
                <a:cs typeface="Times New Roman"/>
              </a:rPr>
              <a:t/>
            </a:r>
            <a:br>
              <a:rPr lang="en-US" sz="6000" dirty="0">
                <a:solidFill>
                  <a:srgbClr val="FFFFFF"/>
                </a:solidFill>
                <a:cs typeface="Times New Roman"/>
              </a:rPr>
            </a:br>
            <a:endParaRPr lang="en-US" sz="60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26404"/>
          <a:stretch/>
        </p:blipFill>
        <p:spPr>
          <a:xfrm>
            <a:off x="2787014" y="487678"/>
            <a:ext cx="3481705" cy="282448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93444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Aging of the American Workforce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5888"/>
            <a:ext cx="4071668" cy="42118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en-US" sz="2000" b="1" dirty="0" smtClean="0"/>
          </a:p>
          <a:p>
            <a:pPr marL="0" indent="0" algn="ctr">
              <a:buNone/>
            </a:pPr>
            <a:r>
              <a:rPr lang="en-US" sz="2000" b="1" dirty="0" smtClean="0"/>
              <a:t>Aging of US population Increasing</a:t>
            </a:r>
          </a:p>
          <a:p>
            <a:pPr marL="0" indent="0" algn="ctr">
              <a:buNone/>
            </a:pPr>
            <a:endParaRPr lang="en-US" sz="2000" b="1" dirty="0"/>
          </a:p>
          <a:p>
            <a:pPr marL="569913" lvl="1" indent="-225425">
              <a:buFont typeface="Wingdings" panose="05000000000000000000" pitchFamily="2" charset="2"/>
              <a:buChar char="§"/>
            </a:pPr>
            <a:r>
              <a:rPr lang="en-US" sz="2000" b="1" dirty="0" smtClean="0"/>
              <a:t>In 2010 </a:t>
            </a:r>
            <a:r>
              <a:rPr lang="en-US" sz="2000" dirty="0" smtClean="0"/>
              <a:t>Older Americans (age 65+) comprised 13% of US population</a:t>
            </a:r>
          </a:p>
          <a:p>
            <a:pPr marL="569913" lvl="1" indent="-225425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569913" lvl="1" indent="-225425">
              <a:buFont typeface="Wingdings" panose="05000000000000000000" pitchFamily="2" charset="2"/>
              <a:buChar char="§"/>
            </a:pPr>
            <a:r>
              <a:rPr lang="en-US" sz="2000" b="1" dirty="0" smtClean="0"/>
              <a:t>Projection for 2030 </a:t>
            </a:r>
            <a:r>
              <a:rPr lang="en-US" sz="2000" dirty="0" smtClean="0"/>
              <a:t>– older Americans will comprise 19% of US population (72 million older Adults</a:t>
            </a:r>
            <a:r>
              <a:rPr lang="en-US" sz="1800" dirty="0" smtClean="0"/>
              <a:t>)</a:t>
            </a:r>
          </a:p>
          <a:p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731534" y="6356350"/>
            <a:ext cx="3955265" cy="365125"/>
          </a:xfrm>
        </p:spPr>
        <p:txBody>
          <a:bodyPr/>
          <a:lstStyle/>
          <a:p>
            <a:r>
              <a:rPr lang="en-US" dirty="0" smtClean="0"/>
              <a:t>Sources: NOAC Study 2013 and NORC Study 2013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86808" y="1595888"/>
            <a:ext cx="4063042" cy="42118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91440" bIns="45720" rtlCol="0">
            <a:noAutofit/>
          </a:bodyPr>
          <a:lstStyle>
            <a:lvl1pPr marL="280988" indent="-280988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 algn="ctr">
              <a:buNone/>
            </a:pPr>
            <a:endParaRPr lang="en-US" sz="2000" b="1" dirty="0" smtClean="0"/>
          </a:p>
          <a:p>
            <a:pPr marL="171450" indent="0" algn="ctr">
              <a:buNone/>
            </a:pPr>
            <a:r>
              <a:rPr lang="en-US" sz="2000" b="1" dirty="0" smtClean="0"/>
              <a:t>Projections of Mature Workers continuing to stay on the job lon</a:t>
            </a:r>
            <a:r>
              <a:rPr lang="en-US" sz="2000" dirty="0" smtClean="0"/>
              <a:t>ger</a:t>
            </a:r>
          </a:p>
          <a:p>
            <a:pPr marL="0" indent="0">
              <a:buNone/>
            </a:pPr>
            <a:endParaRPr lang="en-US" sz="2000" dirty="0" smtClean="0"/>
          </a:p>
          <a:p>
            <a:pPr marL="800100" lvl="1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dk1"/>
                </a:solidFill>
                <a:cs typeface="+mn-cs"/>
              </a:rPr>
              <a:t>In 2010- </a:t>
            </a:r>
            <a:r>
              <a:rPr lang="en-US" sz="2000" dirty="0">
                <a:solidFill>
                  <a:schemeClr val="dk1"/>
                </a:solidFill>
                <a:cs typeface="+mn-cs"/>
              </a:rPr>
              <a:t>19% of people over 55 staying on the </a:t>
            </a:r>
            <a:r>
              <a:rPr lang="en-US" sz="2000" dirty="0" smtClean="0">
                <a:solidFill>
                  <a:schemeClr val="dk1"/>
                </a:solidFill>
                <a:cs typeface="+mn-cs"/>
              </a:rPr>
              <a:t>job</a:t>
            </a:r>
          </a:p>
          <a:p>
            <a:pPr marL="800100" lvl="1"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dk1"/>
              </a:solidFill>
              <a:cs typeface="+mn-cs"/>
            </a:endParaRPr>
          </a:p>
          <a:p>
            <a:pPr marL="800100" lvl="1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dk1"/>
                </a:solidFill>
                <a:cs typeface="+mn-cs"/>
              </a:rPr>
              <a:t>In 2013 </a:t>
            </a:r>
            <a:r>
              <a:rPr lang="en-US" sz="2000" b="1" dirty="0" smtClean="0">
                <a:solidFill>
                  <a:schemeClr val="dk1"/>
                </a:solidFill>
                <a:cs typeface="+mn-cs"/>
              </a:rPr>
              <a:t>-</a:t>
            </a:r>
            <a:r>
              <a:rPr lang="en-US" sz="2000" dirty="0" smtClean="0">
                <a:solidFill>
                  <a:schemeClr val="dk1"/>
                </a:solidFill>
                <a:cs typeface="+mn-cs"/>
              </a:rPr>
              <a:t>21.8</a:t>
            </a:r>
            <a:r>
              <a:rPr lang="en-US" sz="2000" dirty="0">
                <a:solidFill>
                  <a:schemeClr val="dk1"/>
                </a:solidFill>
                <a:cs typeface="+mn-cs"/>
              </a:rPr>
              <a:t>% of people over 55 remained in the </a:t>
            </a:r>
            <a:r>
              <a:rPr lang="en-US" sz="2000" dirty="0" smtClean="0">
                <a:solidFill>
                  <a:schemeClr val="dk1"/>
                </a:solidFill>
                <a:cs typeface="+mn-cs"/>
              </a:rPr>
              <a:t>workforce</a:t>
            </a:r>
          </a:p>
          <a:p>
            <a:pPr marL="800100" lvl="1"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dk1"/>
              </a:solidFill>
              <a:cs typeface="+mn-cs"/>
            </a:endParaRPr>
          </a:p>
          <a:p>
            <a:pPr marL="800100" lvl="1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dk1"/>
                </a:solidFill>
                <a:cs typeface="+mn-cs"/>
              </a:rPr>
              <a:t>By 2020 </a:t>
            </a:r>
            <a:r>
              <a:rPr lang="en-US" sz="2000" dirty="0">
                <a:solidFill>
                  <a:schemeClr val="dk1"/>
                </a:solidFill>
                <a:cs typeface="+mn-cs"/>
              </a:rPr>
              <a:t>– 25% of people over 55 will stay on the job</a:t>
            </a:r>
          </a:p>
          <a:p>
            <a:pPr marL="800100" indent="-285750"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dk1"/>
              </a:solidFill>
              <a:cs typeface="+mn-cs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5530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Aging Workforce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841626"/>
            <a:ext cx="7985760" cy="3153274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200" b="1" dirty="0" smtClean="0"/>
              <a:t>Major Themes:</a:t>
            </a:r>
          </a:p>
          <a:p>
            <a:pPr marL="1087438" lvl="1" indent="-233363">
              <a:buFont typeface="Wingdings" panose="05000000000000000000" pitchFamily="2" charset="2"/>
              <a:buChar char="§"/>
            </a:pPr>
            <a:r>
              <a:rPr lang="en-US" sz="2200" dirty="0" smtClean="0"/>
              <a:t>New </a:t>
            </a:r>
            <a:r>
              <a:rPr lang="en-US" sz="2200" dirty="0"/>
              <a:t>Strategies are needed to retain older </a:t>
            </a:r>
            <a:r>
              <a:rPr lang="en-US" sz="2200" dirty="0" smtClean="0"/>
              <a:t>workers.</a:t>
            </a:r>
          </a:p>
          <a:p>
            <a:pPr marL="1087438" lvl="1" indent="-233363">
              <a:buFont typeface="Wingdings" panose="05000000000000000000" pitchFamily="2" charset="2"/>
              <a:buChar char="§"/>
            </a:pPr>
            <a:r>
              <a:rPr lang="en-US" sz="2200" dirty="0" smtClean="0"/>
              <a:t>A </a:t>
            </a:r>
            <a:r>
              <a:rPr lang="en-US" sz="2200" dirty="0"/>
              <a:t>more structured method of knowledge transfer is </a:t>
            </a:r>
            <a:r>
              <a:rPr lang="en-US" sz="2200" dirty="0" smtClean="0"/>
              <a:t>required.</a:t>
            </a:r>
          </a:p>
          <a:p>
            <a:pPr marL="1087438" lvl="1" indent="-233363">
              <a:buFont typeface="Wingdings" panose="05000000000000000000" pitchFamily="2" charset="2"/>
              <a:buChar char="§"/>
            </a:pPr>
            <a:r>
              <a:rPr lang="en-US" sz="2200" dirty="0" smtClean="0"/>
              <a:t>Older </a:t>
            </a:r>
            <a:r>
              <a:rPr lang="en-US" sz="2200" dirty="0"/>
              <a:t>Workers </a:t>
            </a:r>
            <a:r>
              <a:rPr lang="en-US" sz="2200" dirty="0" smtClean="0"/>
              <a:t>(&amp; </a:t>
            </a:r>
            <a:r>
              <a:rPr lang="en-US" sz="2200" dirty="0"/>
              <a:t>those who supervise </a:t>
            </a:r>
            <a:r>
              <a:rPr lang="en-US" sz="2200" dirty="0" smtClean="0"/>
              <a:t>them) </a:t>
            </a:r>
            <a:r>
              <a:rPr lang="en-US" sz="2200" dirty="0"/>
              <a:t>often </a:t>
            </a:r>
            <a:r>
              <a:rPr lang="en-US" sz="2200" dirty="0" smtClean="0"/>
              <a:t>must contend with </a:t>
            </a:r>
            <a:r>
              <a:rPr lang="en-US" sz="2200" dirty="0"/>
              <a:t>family-related factors that younger </a:t>
            </a:r>
            <a:r>
              <a:rPr lang="en-US" sz="2200" dirty="0" smtClean="0"/>
              <a:t>workers </a:t>
            </a:r>
            <a:r>
              <a:rPr lang="en-US" sz="2200" dirty="0"/>
              <a:t>do </a:t>
            </a:r>
            <a:r>
              <a:rPr lang="en-US" sz="2200" dirty="0" smtClean="0"/>
              <a:t>not.</a:t>
            </a:r>
          </a:p>
          <a:p>
            <a:pPr marL="1087438" lvl="1" indent="-233363">
              <a:buFont typeface="Wingdings" panose="05000000000000000000" pitchFamily="2" charset="2"/>
              <a:buChar char="§"/>
            </a:pPr>
            <a:r>
              <a:rPr lang="en-US" sz="2200" dirty="0" smtClean="0"/>
              <a:t>Older </a:t>
            </a:r>
            <a:r>
              <a:rPr lang="en-US" sz="2200" dirty="0"/>
              <a:t>Workers may have unique personal health </a:t>
            </a:r>
            <a:r>
              <a:rPr lang="en-US" sz="2200" dirty="0" smtClean="0"/>
              <a:t>concerns.</a:t>
            </a:r>
          </a:p>
          <a:p>
            <a:pPr marL="1087438" lvl="1" indent="-233363">
              <a:buFont typeface="Wingdings" panose="05000000000000000000" pitchFamily="2" charset="2"/>
              <a:buChar char="§"/>
            </a:pPr>
            <a:r>
              <a:rPr lang="en-US" sz="2200" dirty="0" smtClean="0"/>
              <a:t>Intergenerational </a:t>
            </a:r>
            <a:r>
              <a:rPr lang="en-US" sz="2200" dirty="0"/>
              <a:t>conflict is </a:t>
            </a:r>
            <a:r>
              <a:rPr lang="en-US" sz="2200" dirty="0" smtClean="0"/>
              <a:t>real.</a:t>
            </a:r>
            <a:endParaRPr lang="en-US" sz="2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5351526" y="6356350"/>
            <a:ext cx="3487674" cy="365125"/>
          </a:xfrm>
        </p:spPr>
        <p:txBody>
          <a:bodyPr/>
          <a:lstStyle/>
          <a:p>
            <a:r>
              <a:rPr lang="en-US" dirty="0" smtClean="0"/>
              <a:t>Source: Society for Human Resources 2014</a:t>
            </a:r>
          </a:p>
        </p:txBody>
      </p:sp>
      <p:sp>
        <p:nvSpPr>
          <p:cNvPr id="4" name="Rectangle 3"/>
          <p:cNvSpPr/>
          <p:nvPr/>
        </p:nvSpPr>
        <p:spPr>
          <a:xfrm>
            <a:off x="984250" y="1238250"/>
            <a:ext cx="7556500" cy="1200328"/>
          </a:xfrm>
          <a:prstGeom prst="rect">
            <a:avLst/>
          </a:prstGeom>
          <a:ln w="38100" cmpd="sng">
            <a:solidFill>
              <a:srgbClr val="702E3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 algn="ctr">
              <a:spcBef>
                <a:spcPct val="20000"/>
              </a:spcBef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SHRM Foundation Executive Roundtable – June 2014</a:t>
            </a:r>
          </a:p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chemeClr val="tx1"/>
                </a:solidFill>
                <a:cs typeface="Times New Roman"/>
              </a:rPr>
              <a:t>Initiating a 3-year National Initiative “</a:t>
            </a:r>
            <a:r>
              <a:rPr lang="en-US" sz="2000" i="1" dirty="0">
                <a:solidFill>
                  <a:schemeClr val="tx1"/>
                </a:solidFill>
                <a:cs typeface="Times New Roman"/>
              </a:rPr>
              <a:t>The Aging Workforce</a:t>
            </a:r>
            <a:r>
              <a:rPr lang="en-US" sz="2000" dirty="0">
                <a:solidFill>
                  <a:schemeClr val="tx1"/>
                </a:solidFill>
                <a:cs typeface="Times New Roman"/>
              </a:rPr>
              <a:t>” </a:t>
            </a:r>
          </a:p>
          <a:p>
            <a:pPr lvl="1" algn="ctr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  <a:cs typeface="Times New Roman"/>
              </a:rPr>
              <a:t> (Grant </a:t>
            </a:r>
            <a:r>
              <a:rPr lang="en-US" sz="2000" dirty="0">
                <a:solidFill>
                  <a:schemeClr val="tx1"/>
                </a:solidFill>
                <a:cs typeface="Times New Roman"/>
              </a:rPr>
              <a:t>from the Sloan </a:t>
            </a:r>
            <a:r>
              <a:rPr lang="en-US" sz="2000" dirty="0" smtClean="0">
                <a:solidFill>
                  <a:schemeClr val="tx1"/>
                </a:solidFill>
                <a:cs typeface="Times New Roman"/>
              </a:rPr>
              <a:t>Foundation)</a:t>
            </a:r>
            <a:endParaRPr lang="en-US" sz="2000" dirty="0">
              <a:solidFill>
                <a:schemeClr val="tx1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1712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115" y="3127375"/>
            <a:ext cx="8752840" cy="2893479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  <a:t>NBC </a:t>
            </a:r>
            <a:r>
              <a:rPr lang="en-US" sz="6000" dirty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  <a:t>Elder Care </a:t>
            </a:r>
            <a:r>
              <a:rPr lang="en-US" sz="6000" dirty="0" smtClean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  <a:t>Survey</a:t>
            </a:r>
            <a:endParaRPr lang="en-US" sz="60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116" y="494470"/>
            <a:ext cx="4542746" cy="30100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63184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5605700"/>
              </p:ext>
            </p:extLst>
          </p:nvPr>
        </p:nvGraphicFramePr>
        <p:xfrm>
          <a:off x="250372" y="1266057"/>
          <a:ext cx="8702173" cy="5298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413086"/>
            <a:ext cx="6635376" cy="68847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rgbClr val="6F625A"/>
                </a:solidFill>
                <a:latin typeface="+mj-lt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 Convenience Sample (NBC EAP Members)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54018" y="1204502"/>
            <a:ext cx="7436074" cy="954107"/>
          </a:xfrm>
          <a:prstGeom prst="rect">
            <a:avLst/>
          </a:prstGeom>
          <a:ln w="38100" cmpd="sng">
            <a:solidFill>
              <a:srgbClr val="702E3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233363" algn="ctr"/>
            <a:r>
              <a:rPr lang="en-US" sz="2800" b="1" dirty="0"/>
              <a:t>What is your </a:t>
            </a:r>
            <a:r>
              <a:rPr lang="en-US" sz="2800" b="1" dirty="0" smtClean="0"/>
              <a:t>current </a:t>
            </a:r>
            <a:r>
              <a:rPr lang="en-US" sz="2800" b="1" dirty="0"/>
              <a:t>utilization rate </a:t>
            </a:r>
            <a:r>
              <a:rPr lang="en-US" sz="2800" b="1" dirty="0" smtClean="0"/>
              <a:t>concerning</a:t>
            </a:r>
          </a:p>
          <a:p>
            <a:pPr marL="233363" algn="ctr"/>
            <a:r>
              <a:rPr lang="en-US" sz="2800" b="1" dirty="0" smtClean="0"/>
              <a:t> eldercare services?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41812" y="5470507"/>
            <a:ext cx="2057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*80% response rate to survey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280040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Utilization Rates of Eldercare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8117" y="1346979"/>
            <a:ext cx="5377632" cy="904863"/>
          </a:xfrm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chemeClr val="dk1"/>
                </a:solidFill>
              </a:rPr>
              <a:t>What is your current utilization rate 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dk1"/>
                </a:solidFill>
              </a:rPr>
              <a:t>concerning eldercare services?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3269" y="5723461"/>
            <a:ext cx="6969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Note</a:t>
            </a:r>
            <a:r>
              <a:rPr lang="en-US" sz="2400" i="1" dirty="0"/>
              <a:t>: 83% of those surveyed see less than 2% utilization for eldercare services</a:t>
            </a:r>
            <a:r>
              <a:rPr lang="en-US" sz="2400" b="1" i="1" dirty="0"/>
              <a:t>.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070446"/>
              </p:ext>
            </p:extLst>
          </p:nvPr>
        </p:nvGraphicFramePr>
        <p:xfrm>
          <a:off x="1498851" y="2598084"/>
          <a:ext cx="6228272" cy="2869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45012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Utilization Predictions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7792" y="1314215"/>
            <a:ext cx="4122066" cy="1451679"/>
          </a:xfrm>
          <a:solidFill>
            <a:schemeClr val="accent1"/>
          </a:solidFill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bg1"/>
                </a:solidFill>
              </a:rPr>
              <a:t>How does your current utilization of eldercare services compare to the same statistics from 2012?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491" y="1305560"/>
            <a:ext cx="4303135" cy="1451679"/>
          </a:xfrm>
          <a:solidFill>
            <a:schemeClr val="accent1"/>
          </a:solidFill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45720" rIns="91440" bIns="45720" rtlCol="0" anchor="ctr">
            <a:sp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FFFFFF"/>
                </a:solidFill>
              </a:rPr>
              <a:t>Projecting out 3 years to 2018,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FFFFFF"/>
                </a:solidFill>
              </a:rPr>
              <a:t>What would you estimate the utilization of eldercare services to be?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B912-1E9F-4F49-B1E1-30C61EF06AA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lowchart: Extract 4"/>
          <p:cNvSpPr/>
          <p:nvPr/>
        </p:nvSpPr>
        <p:spPr>
          <a:xfrm>
            <a:off x="203200" y="3002597"/>
            <a:ext cx="4002657" cy="2746375"/>
          </a:xfrm>
          <a:prstGeom prst="flowChartExtra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Same 67% </a:t>
            </a:r>
          </a:p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Higher 17%</a:t>
            </a:r>
          </a:p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Lower 8%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Flowchart: Extract 6"/>
          <p:cNvSpPr/>
          <p:nvPr/>
        </p:nvSpPr>
        <p:spPr>
          <a:xfrm>
            <a:off x="4899800" y="2968625"/>
            <a:ext cx="4123427" cy="2746375"/>
          </a:xfrm>
          <a:prstGeom prst="flowChartExtra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Same 42%</a:t>
            </a:r>
          </a:p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Higher 58%</a:t>
            </a:r>
          </a:p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Lower 0%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4125" y="5984875"/>
            <a:ext cx="695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/>
              <a:t>Note: Prediction indicates increased Elder Care Services….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3709625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uiExpand="1" animBg="1"/>
      <p:bldP spid="5" grpId="0" animBg="1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lder pi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7" y="586199"/>
            <a:ext cx="8401788" cy="578601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71634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Eldercare Services Provided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3323"/>
            <a:ext cx="4135120" cy="3156166"/>
          </a:xfr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4488" indent="-171450"/>
            <a:r>
              <a:rPr lang="en-US" sz="2000" dirty="0"/>
              <a:t>Adult daycare  (100%) </a:t>
            </a:r>
          </a:p>
          <a:p>
            <a:pPr marL="344488" indent="-171450"/>
            <a:r>
              <a:rPr lang="en-US" sz="2000" dirty="0"/>
              <a:t>Companion services  (67%)</a:t>
            </a:r>
          </a:p>
          <a:p>
            <a:pPr marL="344488" indent="-171450"/>
            <a:r>
              <a:rPr lang="en-US" sz="2000" dirty="0"/>
              <a:t>Community services  (83%)</a:t>
            </a:r>
          </a:p>
          <a:p>
            <a:pPr marL="344488" indent="-171450"/>
            <a:r>
              <a:rPr lang="en-US" sz="2000" dirty="0"/>
              <a:t>Emotional support for caregivers </a:t>
            </a:r>
            <a:r>
              <a:rPr lang="en-US" sz="2000" dirty="0" smtClean="0"/>
              <a:t>(</a:t>
            </a:r>
            <a:r>
              <a:rPr lang="en-US" sz="2000" dirty="0"/>
              <a:t>92%)</a:t>
            </a:r>
          </a:p>
          <a:p>
            <a:pPr marL="344488" indent="-171450"/>
            <a:r>
              <a:rPr lang="en-US" sz="2000" dirty="0"/>
              <a:t>Financial consultation  (92%)</a:t>
            </a:r>
          </a:p>
          <a:p>
            <a:pPr marL="344488" indent="-171450"/>
            <a:r>
              <a:rPr lang="en-US" sz="2000" dirty="0"/>
              <a:t>Hospice  (75%)</a:t>
            </a:r>
          </a:p>
          <a:p>
            <a:pPr marL="344488" indent="-171450"/>
            <a:r>
              <a:rPr lang="en-US" sz="2000" dirty="0"/>
              <a:t>Info regarding assisted living/nursing </a:t>
            </a:r>
            <a:r>
              <a:rPr lang="en-US" sz="2000" dirty="0" smtClean="0"/>
              <a:t>homes </a:t>
            </a:r>
            <a:r>
              <a:rPr lang="en-US" sz="2000" dirty="0"/>
              <a:t>(</a:t>
            </a:r>
            <a:r>
              <a:rPr lang="en-US" sz="2000" dirty="0" smtClean="0"/>
              <a:t>92%)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7279" y="2884643"/>
            <a:ext cx="4131625" cy="3111958"/>
          </a:xfr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0" tIns="45720" rIns="91440" bIns="45720" rtlCol="0">
            <a:noAutofit/>
          </a:bodyPr>
          <a:lstStyle/>
          <a:p>
            <a:pPr marL="344488" indent="-171450"/>
            <a:r>
              <a:rPr lang="en-US" sz="2000" dirty="0">
                <a:solidFill>
                  <a:schemeClr val="dk1"/>
                </a:solidFill>
                <a:cs typeface="+mn-cs"/>
              </a:rPr>
              <a:t>In-home services, housekeeping, meals  (67%)</a:t>
            </a:r>
          </a:p>
          <a:p>
            <a:pPr marL="344488" indent="-171450"/>
            <a:r>
              <a:rPr lang="en-US" sz="2000" dirty="0">
                <a:solidFill>
                  <a:schemeClr val="dk1"/>
                </a:solidFill>
                <a:cs typeface="+mn-cs"/>
              </a:rPr>
              <a:t>In-home services, nursing care (75%)</a:t>
            </a:r>
          </a:p>
          <a:p>
            <a:pPr marL="344488" indent="-171450"/>
            <a:r>
              <a:rPr lang="en-US" sz="2000" dirty="0">
                <a:solidFill>
                  <a:schemeClr val="dk1"/>
                </a:solidFill>
                <a:cs typeface="+mn-cs"/>
              </a:rPr>
              <a:t>Legal consultations  (92%)</a:t>
            </a:r>
          </a:p>
          <a:p>
            <a:pPr marL="344488" indent="-171450"/>
            <a:r>
              <a:rPr lang="en-US" sz="2000" dirty="0">
                <a:solidFill>
                  <a:schemeClr val="dk1"/>
                </a:solidFill>
                <a:cs typeface="+mn-cs"/>
              </a:rPr>
              <a:t>Life alert  (58%)</a:t>
            </a:r>
          </a:p>
          <a:p>
            <a:pPr marL="344488" indent="-171450"/>
            <a:r>
              <a:rPr lang="en-US" sz="2000" dirty="0">
                <a:solidFill>
                  <a:schemeClr val="dk1"/>
                </a:solidFill>
                <a:cs typeface="+mn-cs"/>
              </a:rPr>
              <a:t>Respite for caregiver  (75%)</a:t>
            </a:r>
          </a:p>
          <a:p>
            <a:pPr marL="344488" indent="-171450"/>
            <a:r>
              <a:rPr lang="en-US" sz="2000" dirty="0">
                <a:solidFill>
                  <a:schemeClr val="dk1"/>
                </a:solidFill>
                <a:cs typeface="+mn-cs"/>
              </a:rPr>
              <a:t>Transportation  (67%)</a:t>
            </a:r>
          </a:p>
          <a:p>
            <a:pPr marL="344488" indent="-171450"/>
            <a:r>
              <a:rPr lang="en-US" sz="2000" dirty="0">
                <a:solidFill>
                  <a:schemeClr val="dk1"/>
                </a:solidFill>
                <a:cs typeface="+mn-cs"/>
              </a:rPr>
              <a:t>Other: Speaking with </a:t>
            </a:r>
            <a:r>
              <a:rPr lang="en-US" sz="2000" dirty="0" smtClean="0">
                <a:solidFill>
                  <a:schemeClr val="dk1"/>
                </a:solidFill>
                <a:cs typeface="+mn-cs"/>
              </a:rPr>
              <a:t>parents</a:t>
            </a:r>
            <a:endParaRPr lang="en-US" sz="20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6582" y="1499825"/>
            <a:ext cx="6458562" cy="830997"/>
          </a:xfrm>
          <a:prstGeom prst="rect">
            <a:avLst/>
          </a:prstGeom>
          <a:ln w="38100" cmpd="sng">
            <a:solidFill>
              <a:srgbClr val="702E3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>
                <a:solidFill>
                  <a:schemeClr val="dk1"/>
                </a:solidFill>
              </a:defRPr>
            </a:lvl1pPr>
            <a:lvl2pPr lvl="1" algn="ctr">
              <a:spcBef>
                <a:spcPct val="20000"/>
              </a:spcBef>
              <a:defRPr sz="2400" b="1">
                <a:solidFill>
                  <a:schemeClr val="tx1"/>
                </a:solidFill>
                <a:cs typeface="Times New Roman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sz="2400" b="1" dirty="0"/>
              <a:t>What eldercare consultation and referral </a:t>
            </a:r>
          </a:p>
          <a:p>
            <a:pPr algn="ctr"/>
            <a:r>
              <a:rPr lang="en-US" sz="2400" b="1" dirty="0"/>
              <a:t>services does your company provide?</a:t>
            </a:r>
          </a:p>
        </p:txBody>
      </p:sp>
    </p:spTree>
    <p:extLst>
      <p:ext uri="{BB962C8B-B14F-4D97-AF65-F5344CB8AC3E}">
        <p14:creationId xmlns:p14="http://schemas.microsoft.com/office/powerpoint/2010/main" val="34989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284415044"/>
              </p:ext>
            </p:extLst>
          </p:nvPr>
        </p:nvGraphicFramePr>
        <p:xfrm>
          <a:off x="185058" y="2556294"/>
          <a:ext cx="8850254" cy="2064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Services Are Provided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91699" y="1543544"/>
            <a:ext cx="6404516" cy="830997"/>
          </a:xfrm>
          <a:prstGeom prst="rect">
            <a:avLst/>
          </a:prstGeom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How does </a:t>
            </a:r>
            <a:r>
              <a:rPr lang="en-US" sz="2400" b="1" dirty="0">
                <a:solidFill>
                  <a:schemeClr val="tx1"/>
                </a:solidFill>
              </a:rPr>
              <a:t>your company provide </a:t>
            </a:r>
            <a:r>
              <a:rPr lang="en-US" sz="2400" b="1" dirty="0" smtClean="0">
                <a:solidFill>
                  <a:schemeClr val="tx1"/>
                </a:solidFill>
              </a:rPr>
              <a:t>eldercare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consultation &amp; </a:t>
            </a:r>
            <a:r>
              <a:rPr lang="en-US" sz="2400" b="1" dirty="0">
                <a:solidFill>
                  <a:schemeClr val="tx1"/>
                </a:solidFill>
              </a:rPr>
              <a:t>referral services?</a:t>
            </a:r>
          </a:p>
        </p:txBody>
      </p:sp>
      <p:sp>
        <p:nvSpPr>
          <p:cNvPr id="7" name="Rectangle 6"/>
          <p:cNvSpPr/>
          <p:nvPr/>
        </p:nvSpPr>
        <p:spPr>
          <a:xfrm>
            <a:off x="593706" y="4267953"/>
            <a:ext cx="1626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Internally via </a:t>
            </a:r>
            <a:r>
              <a:rPr lang="en-US" b="1" dirty="0"/>
              <a:t>our company products</a:t>
            </a:r>
          </a:p>
        </p:txBody>
      </p:sp>
      <p:sp>
        <p:nvSpPr>
          <p:cNvPr id="8" name="Rectangle 7"/>
          <p:cNvSpPr/>
          <p:nvPr/>
        </p:nvSpPr>
        <p:spPr>
          <a:xfrm>
            <a:off x="4813987" y="4260004"/>
            <a:ext cx="17500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</a:t>
            </a:r>
            <a:r>
              <a:rPr lang="en-US" b="1" dirty="0" smtClean="0"/>
              <a:t>hrough </a:t>
            </a:r>
          </a:p>
          <a:p>
            <a:pPr algn="ctr"/>
            <a:r>
              <a:rPr lang="en-US" b="1" dirty="0" smtClean="0"/>
              <a:t>a </a:t>
            </a:r>
            <a:r>
              <a:rPr lang="en-US" b="1" dirty="0"/>
              <a:t>myriad of vendor partners depending on the </a:t>
            </a:r>
            <a:r>
              <a:rPr lang="en-US" b="1" dirty="0" smtClean="0"/>
              <a:t>need. 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7007017" y="4264789"/>
            <a:ext cx="1810411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smtClean="0"/>
              <a:t>Both internal </a:t>
            </a:r>
            <a:r>
              <a:rPr lang="en-US" sz="1800" b="1" dirty="0"/>
              <a:t>and </a:t>
            </a:r>
            <a:r>
              <a:rPr lang="en-US" sz="1800" b="1" dirty="0" smtClean="0"/>
              <a:t>external</a:t>
            </a:r>
            <a:endParaRPr lang="en-US" sz="1800" b="1" dirty="0"/>
          </a:p>
        </p:txBody>
      </p:sp>
      <p:sp>
        <p:nvSpPr>
          <p:cNvPr id="10" name="Rectangle 9"/>
          <p:cNvSpPr/>
          <p:nvPr/>
        </p:nvSpPr>
        <p:spPr>
          <a:xfrm>
            <a:off x="2713482" y="4260004"/>
            <a:ext cx="1626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</a:t>
            </a:r>
            <a:r>
              <a:rPr lang="en-US" b="1" dirty="0" smtClean="0"/>
              <a:t>hrough </a:t>
            </a:r>
            <a:r>
              <a:rPr lang="en-US" b="1" dirty="0"/>
              <a:t>a work-life partner</a:t>
            </a:r>
          </a:p>
        </p:txBody>
      </p:sp>
    </p:spTree>
    <p:extLst>
      <p:ext uri="{BB962C8B-B14F-4D97-AF65-F5344CB8AC3E}">
        <p14:creationId xmlns:p14="http://schemas.microsoft.com/office/powerpoint/2010/main" val="772375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6635376" cy="715962"/>
          </a:xfrm>
        </p:spPr>
        <p:txBody>
          <a:bodyPr/>
          <a:lstStyle/>
          <a:p>
            <a:r>
              <a:rPr lang="en-US" dirty="0" smtClean="0"/>
              <a:t>Comments about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911" y="1315757"/>
            <a:ext cx="8109313" cy="50959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741363" indent="-344488">
              <a:buFont typeface="Wingdings" panose="05000000000000000000" pitchFamily="2" charset="2"/>
              <a:buChar char="q"/>
            </a:pPr>
            <a:r>
              <a:rPr lang="en-US" sz="2000" i="1" dirty="0" smtClean="0"/>
              <a:t>“Level and interest of these services has been constant for many years.”</a:t>
            </a:r>
          </a:p>
          <a:p>
            <a:pPr marL="741363" indent="-344488">
              <a:buFont typeface="Wingdings" panose="05000000000000000000" pitchFamily="2" charset="2"/>
              <a:buChar char="q"/>
            </a:pPr>
            <a:endParaRPr lang="en-US" sz="2000" i="1" dirty="0" smtClean="0"/>
          </a:p>
          <a:p>
            <a:pPr marL="741363" indent="-344488">
              <a:buFont typeface="Wingdings" panose="05000000000000000000" pitchFamily="2" charset="2"/>
              <a:buChar char="q"/>
            </a:pPr>
            <a:r>
              <a:rPr lang="en-US" sz="2000" i="1" dirty="0" smtClean="0"/>
              <a:t>“Demographics: baby boomers are retiring in drove, elder population growing, people living longer.”</a:t>
            </a:r>
          </a:p>
          <a:p>
            <a:pPr marL="741363" indent="-344488">
              <a:buFont typeface="Wingdings" panose="05000000000000000000" pitchFamily="2" charset="2"/>
              <a:buChar char="q"/>
            </a:pPr>
            <a:endParaRPr lang="en-US" sz="2000" i="1" dirty="0" smtClean="0"/>
          </a:p>
          <a:p>
            <a:pPr marL="741363" indent="-344488">
              <a:buFont typeface="Wingdings" panose="05000000000000000000" pitchFamily="2" charset="2"/>
              <a:buChar char="q"/>
            </a:pPr>
            <a:r>
              <a:rPr lang="en-US" sz="2000" i="1" dirty="0" smtClean="0"/>
              <a:t>“Utilization </a:t>
            </a:r>
            <a:r>
              <a:rPr lang="en-US" sz="2000" i="1" dirty="0"/>
              <a:t>has gone up over the past 5 years and will continue to increase</a:t>
            </a:r>
            <a:r>
              <a:rPr lang="en-US" sz="2000" i="1" dirty="0" smtClean="0"/>
              <a:t>.”</a:t>
            </a:r>
          </a:p>
          <a:p>
            <a:pPr marL="741363" indent="-344488">
              <a:buFont typeface="Wingdings" panose="05000000000000000000" pitchFamily="2" charset="2"/>
              <a:buChar char="q"/>
            </a:pPr>
            <a:endParaRPr lang="en-US" sz="2000" i="1" dirty="0" smtClean="0"/>
          </a:p>
          <a:p>
            <a:pPr marL="741363" indent="-344488">
              <a:buFont typeface="Wingdings" panose="05000000000000000000" pitchFamily="2" charset="2"/>
              <a:buChar char="q"/>
            </a:pPr>
            <a:r>
              <a:rPr lang="en-US" sz="2000" i="1" dirty="0" smtClean="0"/>
              <a:t>“Promotion doesn’t seem to work.”</a:t>
            </a:r>
          </a:p>
          <a:p>
            <a:pPr marL="741363" indent="-344488">
              <a:buFont typeface="Wingdings" panose="05000000000000000000" pitchFamily="2" charset="2"/>
              <a:buChar char="q"/>
            </a:pPr>
            <a:endParaRPr lang="en-US" sz="2000" i="1" dirty="0" smtClean="0"/>
          </a:p>
          <a:p>
            <a:pPr marL="741363" indent="-344488">
              <a:buFont typeface="Wingdings" panose="05000000000000000000" pitchFamily="2" charset="2"/>
              <a:buChar char="q"/>
            </a:pPr>
            <a:r>
              <a:rPr lang="en-US" sz="2000" i="1" dirty="0" smtClean="0"/>
              <a:t>“Unless </a:t>
            </a:r>
            <a:r>
              <a:rPr lang="en-US" sz="2000" i="1" dirty="0"/>
              <a:t>we change our promotion or focus of these programs, we won’t see any change</a:t>
            </a:r>
            <a:r>
              <a:rPr lang="en-US" sz="2000" i="1" dirty="0" smtClean="0"/>
              <a:t>.”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29900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Programs Offered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5451" y="2390115"/>
            <a:ext cx="7571177" cy="1896135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	Caregiver stress (83%)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	Eldercare and adult planning </a:t>
            </a:r>
            <a:r>
              <a:rPr lang="en-US" dirty="0" smtClean="0"/>
              <a:t>(</a:t>
            </a:r>
            <a:r>
              <a:rPr lang="en-US" dirty="0"/>
              <a:t>67%</a:t>
            </a:r>
            <a:r>
              <a:rPr lang="en-US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   Medicare (42%)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	</a:t>
            </a:r>
            <a:r>
              <a:rPr lang="en-US" sz="2400" dirty="0" smtClean="0"/>
              <a:t>Other (25%) </a:t>
            </a:r>
          </a:p>
          <a:p>
            <a:pPr marL="457200" lvl="1" indent="0">
              <a:buNone/>
            </a:pPr>
            <a:r>
              <a:rPr lang="en-US" sz="1600" dirty="0" smtClean="0"/>
              <a:t>No requests/Maintaining mental capacity/Robust list of services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58091" y="1333720"/>
            <a:ext cx="7441920" cy="830997"/>
          </a:xfrm>
          <a:prstGeom prst="rect">
            <a:avLst/>
          </a:prstGeom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dk1"/>
                </a:solidFill>
              </a:defRPr>
            </a:lvl1pPr>
            <a:lvl2pPr lvl="1" algn="ctr">
              <a:spcBef>
                <a:spcPct val="20000"/>
              </a:spcBef>
              <a:defRPr sz="2400" b="1">
                <a:solidFill>
                  <a:schemeClr val="tx1"/>
                </a:solidFill>
                <a:cs typeface="Times New Roman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What type of educational programs/webinars do you </a:t>
            </a:r>
          </a:p>
          <a:p>
            <a:r>
              <a:rPr lang="en-US" dirty="0"/>
              <a:t>provide to your clients on the topic of eldercare?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58091" y="4770831"/>
            <a:ext cx="7441920" cy="830997"/>
          </a:xfrm>
          <a:prstGeom prst="rect">
            <a:avLst/>
          </a:prstGeom>
          <a:solidFill>
            <a:srgbClr val="702E3E"/>
          </a:solidFill>
          <a:ln w="38100" cmpd="sng">
            <a:solidFill>
              <a:srgbClr val="FFFF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dk1"/>
                </a:solidFill>
              </a:defRPr>
            </a:lvl1pPr>
            <a:lvl2pPr lvl="1" algn="ctr">
              <a:spcBef>
                <a:spcPct val="20000"/>
              </a:spcBef>
              <a:defRPr sz="2400" b="1">
                <a:solidFill>
                  <a:schemeClr val="tx1"/>
                </a:solidFill>
                <a:cs typeface="Times New Roman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Do some eldercare issues get documented under</a:t>
            </a:r>
          </a:p>
          <a:p>
            <a:r>
              <a:rPr lang="en-US" dirty="0">
                <a:solidFill>
                  <a:srgbClr val="FFFFFF"/>
                </a:solidFill>
              </a:rPr>
              <a:t>other categories such as legal or financial?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7851" y="5744068"/>
            <a:ext cx="6398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/>
              <a:t>Yes (83.3%) 	</a:t>
            </a:r>
            <a:r>
              <a:rPr lang="en-US" sz="2000" dirty="0"/>
              <a:t>					</a:t>
            </a:r>
            <a:r>
              <a:rPr lang="en-US" sz="2800" dirty="0"/>
              <a:t>No (16.7%)</a:t>
            </a:r>
          </a:p>
        </p:txBody>
      </p:sp>
    </p:spTree>
    <p:extLst>
      <p:ext uri="{BB962C8B-B14F-4D97-AF65-F5344CB8AC3E}">
        <p14:creationId xmlns:p14="http://schemas.microsoft.com/office/powerpoint/2010/main" val="121260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 animBg="1"/>
      <p:bldP spid="4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for Legal and Financial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89024" y="1324657"/>
            <a:ext cx="6755818" cy="1015663"/>
          </a:xfrm>
          <a:prstGeom prst="rect">
            <a:avLst/>
          </a:prstGeom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dk1"/>
                </a:solidFill>
              </a:defRPr>
            </a:lvl1pPr>
            <a:lvl2pPr lvl="1" algn="ctr">
              <a:spcBef>
                <a:spcPct val="20000"/>
              </a:spcBef>
              <a:defRPr sz="2400" b="1">
                <a:solidFill>
                  <a:schemeClr val="tx1"/>
                </a:solidFill>
                <a:cs typeface="Times New Roman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sz="2000" dirty="0"/>
              <a:t>When tracking utilization for legal and financial cases, </a:t>
            </a:r>
          </a:p>
          <a:p>
            <a:r>
              <a:rPr lang="en-US" sz="2000" dirty="0"/>
              <a:t>does your company break down the data into any</a:t>
            </a:r>
          </a:p>
          <a:p>
            <a:r>
              <a:rPr lang="en-US" sz="2000" dirty="0"/>
              <a:t> of the following sub-categories?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7750" y="6048375"/>
            <a:ext cx="7897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/>
              <a:t>Note: the majority of EAPs do not break out this data.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92721211"/>
              </p:ext>
            </p:extLst>
          </p:nvPr>
        </p:nvGraphicFramePr>
        <p:xfrm>
          <a:off x="547750" y="2545395"/>
          <a:ext cx="8198154" cy="367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91326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Graphic spid="4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Philosophy about Eldercare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48635" y="1376955"/>
            <a:ext cx="6965302" cy="830997"/>
          </a:xfrm>
          <a:prstGeom prst="rect">
            <a:avLst/>
          </a:prstGeom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dk1"/>
                </a:solidFill>
              </a:defRPr>
            </a:lvl1pPr>
            <a:lvl2pPr lvl="1" algn="ctr">
              <a:spcBef>
                <a:spcPct val="20000"/>
              </a:spcBef>
              <a:defRPr sz="2400" b="1">
                <a:solidFill>
                  <a:schemeClr val="tx1"/>
                </a:solidFill>
                <a:cs typeface="Times New Roman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sz="2400" dirty="0"/>
              <a:t>What is your company’s philosophy about the</a:t>
            </a:r>
          </a:p>
          <a:p>
            <a:r>
              <a:rPr lang="en-US" sz="2400" dirty="0"/>
              <a:t> appropriate role for EAP as it relates to eldercare?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13774427"/>
              </p:ext>
            </p:extLst>
          </p:nvPr>
        </p:nvGraphicFramePr>
        <p:xfrm>
          <a:off x="359229" y="2538454"/>
          <a:ext cx="8578111" cy="3862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3639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5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“buy-up”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3175" y="2552153"/>
            <a:ext cx="7666018" cy="3157213"/>
          </a:xfrm>
        </p:spPr>
        <p:txBody>
          <a:bodyPr/>
          <a:lstStyle/>
          <a:p>
            <a:r>
              <a:rPr lang="en-US" sz="2400" dirty="0" smtClean="0"/>
              <a:t>Back-up care for eldercare needs</a:t>
            </a:r>
          </a:p>
          <a:p>
            <a:r>
              <a:rPr lang="en-US" sz="2400" dirty="0" err="1" smtClean="0"/>
              <a:t>Care.com</a:t>
            </a:r>
            <a:endParaRPr lang="en-US" sz="2400" dirty="0" smtClean="0"/>
          </a:p>
          <a:p>
            <a:r>
              <a:rPr lang="en-US" sz="2400" dirty="0" err="1" smtClean="0"/>
              <a:t>eCareDiary.com</a:t>
            </a:r>
            <a:endParaRPr lang="en-US" sz="2400" dirty="0" smtClean="0"/>
          </a:p>
          <a:p>
            <a:r>
              <a:rPr lang="en-US" sz="2400" dirty="0"/>
              <a:t>Geriatric care management services through Senior Bridge</a:t>
            </a:r>
          </a:p>
          <a:p>
            <a:r>
              <a:rPr lang="en-US" sz="2400" dirty="0" smtClean="0"/>
              <a:t>In-home consultations</a:t>
            </a:r>
          </a:p>
          <a:p>
            <a:r>
              <a:rPr lang="en-US" sz="2400" dirty="0" smtClean="0"/>
              <a:t>Web-based elder care advisory services </a:t>
            </a:r>
          </a:p>
          <a:p>
            <a:r>
              <a:rPr lang="en-US" sz="2400" dirty="0" smtClean="0"/>
              <a:t>None or unknown (25%)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10698" y="1279353"/>
            <a:ext cx="7688121" cy="1015663"/>
          </a:xfrm>
          <a:prstGeom prst="rect">
            <a:avLst/>
          </a:prstGeom>
          <a:ln w="38100" cmpd="sng">
            <a:solidFill>
              <a:srgbClr val="702E3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dk1"/>
                </a:solidFill>
              </a:defRPr>
            </a:lvl1pPr>
            <a:lvl2pPr lvl="1" algn="ctr">
              <a:spcBef>
                <a:spcPct val="20000"/>
              </a:spcBef>
              <a:defRPr sz="2400" b="1">
                <a:solidFill>
                  <a:schemeClr val="tx1"/>
                </a:solidFill>
                <a:cs typeface="Times New Roman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What additional programs are your client organizations purchasing, considering purchasing and/or promoting form other vendors that relate to eldercare?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7323" y="5794290"/>
            <a:ext cx="8132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6F625A"/>
              </a:buClr>
            </a:pPr>
            <a:r>
              <a:rPr lang="en-US" sz="2400" b="1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en-US" sz="2000" u="sng" dirty="0">
                <a:solidFill>
                  <a:prstClr val="black"/>
                </a:solidFill>
                <a:cs typeface="Times New Roman"/>
              </a:rPr>
              <a:t>Comment:</a:t>
            </a:r>
            <a:r>
              <a:rPr lang="en-US" sz="2000" dirty="0">
                <a:solidFill>
                  <a:prstClr val="black"/>
                </a:solidFill>
                <a:cs typeface="Times New Roman"/>
              </a:rPr>
              <a:t>  </a:t>
            </a:r>
            <a:r>
              <a:rPr lang="en-US" sz="2000" dirty="0" smtClean="0">
                <a:solidFill>
                  <a:prstClr val="black"/>
                </a:solidFill>
                <a:cs typeface="Times New Roman"/>
              </a:rPr>
              <a:t>“</a:t>
            </a:r>
            <a:r>
              <a:rPr lang="en-US" sz="2000" i="1" dirty="0" smtClean="0">
                <a:solidFill>
                  <a:prstClr val="black"/>
                </a:solidFill>
                <a:cs typeface="Times New Roman"/>
              </a:rPr>
              <a:t>We </a:t>
            </a:r>
            <a:r>
              <a:rPr lang="en-US" sz="2000" i="1" dirty="0">
                <a:solidFill>
                  <a:prstClr val="black"/>
                </a:solidFill>
                <a:cs typeface="Times New Roman"/>
              </a:rPr>
              <a:t>have had very little success selling buy-up services</a:t>
            </a:r>
            <a:r>
              <a:rPr lang="en-US" sz="2000" dirty="0" smtClean="0">
                <a:solidFill>
                  <a:prstClr val="black"/>
                </a:solidFill>
                <a:cs typeface="Times New Roman"/>
              </a:rPr>
              <a:t>.”</a:t>
            </a:r>
            <a:endParaRPr lang="en-US" sz="2000" dirty="0">
              <a:solidFill>
                <a:prstClr val="black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16825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6" grpId="0" animBg="1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 and Challenges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7625" y="1345084"/>
            <a:ext cx="6461125" cy="707886"/>
          </a:xfrm>
          <a:prstGeom prst="rect">
            <a:avLst/>
          </a:prstGeom>
          <a:ln w="38100" cmpd="sng">
            <a:solidFill>
              <a:srgbClr val="702E3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dk1"/>
                </a:solidFill>
              </a:defRPr>
            </a:lvl1pPr>
            <a:lvl2pPr lvl="1" algn="ctr">
              <a:spcBef>
                <a:spcPct val="20000"/>
              </a:spcBef>
              <a:defRPr sz="2400" b="1">
                <a:solidFill>
                  <a:schemeClr val="tx1"/>
                </a:solidFill>
                <a:cs typeface="Times New Roman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What is your company’s biggest concern/challenge </a:t>
            </a:r>
          </a:p>
          <a:p>
            <a:r>
              <a:rPr lang="en-US" dirty="0"/>
              <a:t>in terms of providing eldercare services?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17625" y="2390884"/>
            <a:ext cx="68698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Getting the important &amp; necessary information to elders </a:t>
            </a:r>
            <a:r>
              <a:rPr lang="en-US" sz="2400" dirty="0"/>
              <a:t>&amp; </a:t>
            </a:r>
            <a:r>
              <a:rPr lang="en-US" sz="2400" dirty="0" smtClean="0"/>
              <a:t>caregivers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isconnect between </a:t>
            </a:r>
            <a:r>
              <a:rPr lang="en-US" sz="2400" dirty="0"/>
              <a:t>known </a:t>
            </a:r>
            <a:r>
              <a:rPr lang="en-US" sz="2400" dirty="0" smtClean="0"/>
              <a:t>needs &amp; </a:t>
            </a:r>
            <a:r>
              <a:rPr lang="en-US" sz="2400" dirty="0"/>
              <a:t>reality of low usage of WL </a:t>
            </a:r>
            <a:r>
              <a:rPr lang="en-US" sz="2400" dirty="0" smtClean="0"/>
              <a:t>services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How to work with customers to promote </a:t>
            </a:r>
            <a:r>
              <a:rPr lang="en-US" sz="2400" dirty="0" smtClean="0"/>
              <a:t>services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Watching people wait until there is a </a:t>
            </a:r>
            <a:r>
              <a:rPr lang="en-US" sz="2400" dirty="0" smtClean="0"/>
              <a:t>crisis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Gaps in </a:t>
            </a:r>
            <a:r>
              <a:rPr lang="en-US" sz="2400" dirty="0" smtClean="0"/>
              <a:t>funding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Needs </a:t>
            </a:r>
            <a:r>
              <a:rPr lang="en-US" sz="2400" dirty="0"/>
              <a:t>greater than </a:t>
            </a:r>
            <a:r>
              <a:rPr lang="en-US" sz="2400" dirty="0" smtClean="0"/>
              <a:t>we can provide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Groups express </a:t>
            </a:r>
            <a:r>
              <a:rPr lang="en-US" sz="2400" dirty="0"/>
              <a:t>interest but actual </a:t>
            </a:r>
            <a:r>
              <a:rPr lang="en-US" sz="2400" dirty="0" smtClean="0"/>
              <a:t>calls minimal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Creating awareness of what is offered by </a:t>
            </a:r>
            <a:r>
              <a:rPr lang="en-US" sz="2400" dirty="0" smtClean="0"/>
              <a:t>EAP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97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Survey Thoughts…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1066"/>
            <a:ext cx="8249920" cy="412054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0" tIns="45720" rIns="91440" bIns="45720" rtlCol="0" anchor="ctr">
            <a:noAutofit/>
          </a:bodyPr>
          <a:lstStyle/>
          <a:p>
            <a:pPr marL="741363" indent="-344488">
              <a:buFont typeface="Wingdings" panose="05000000000000000000" pitchFamily="2" charset="2"/>
              <a:buChar char="q"/>
            </a:pPr>
            <a:r>
              <a:rPr lang="en-US" sz="2000" i="1" dirty="0"/>
              <a:t>“It would seem that EAPs should play a larger role.”</a:t>
            </a:r>
          </a:p>
          <a:p>
            <a:pPr marL="741363" indent="-344488">
              <a:buFont typeface="Wingdings" panose="05000000000000000000" pitchFamily="2" charset="2"/>
              <a:buChar char="q"/>
            </a:pPr>
            <a:endParaRPr lang="en-US" sz="2000" i="1" dirty="0"/>
          </a:p>
          <a:p>
            <a:pPr marL="741363" indent="-344488">
              <a:buFont typeface="Wingdings" panose="05000000000000000000" pitchFamily="2" charset="2"/>
              <a:buChar char="q"/>
            </a:pPr>
            <a:r>
              <a:rPr lang="en-US" sz="2000" i="1" dirty="0"/>
              <a:t>“Cultural competence and how to work with clients from other countries with parents in home country.”</a:t>
            </a:r>
          </a:p>
          <a:p>
            <a:pPr marL="741363" indent="-344488">
              <a:buFont typeface="Wingdings" panose="05000000000000000000" pitchFamily="2" charset="2"/>
              <a:buChar char="q"/>
            </a:pPr>
            <a:endParaRPr lang="en-US" sz="2000" i="1" dirty="0"/>
          </a:p>
          <a:p>
            <a:pPr marL="741363" indent="-344488">
              <a:buFont typeface="Wingdings" panose="05000000000000000000" pitchFamily="2" charset="2"/>
              <a:buChar char="q"/>
            </a:pPr>
            <a:r>
              <a:rPr lang="en-US" sz="2000" i="1" dirty="0"/>
              <a:t>“It is frustrating that we can’t get more usage out of this service.”</a:t>
            </a:r>
          </a:p>
          <a:p>
            <a:pPr marL="741363" indent="-344488">
              <a:buFont typeface="Wingdings" panose="05000000000000000000" pitchFamily="2" charset="2"/>
              <a:buChar char="q"/>
            </a:pPr>
            <a:endParaRPr lang="en-US" sz="2000" i="1" dirty="0"/>
          </a:p>
          <a:p>
            <a:pPr marL="741363" indent="-344488">
              <a:buFont typeface="Wingdings" panose="05000000000000000000" pitchFamily="2" charset="2"/>
              <a:buChar char="q"/>
            </a:pPr>
            <a:r>
              <a:rPr lang="en-US" sz="2000" i="1" dirty="0"/>
              <a:t>“Gaps of funding which leave many older adults and caregivers with a huge financial burden.”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75512" y="1325054"/>
            <a:ext cx="6850399" cy="523220"/>
          </a:xfrm>
          <a:prstGeom prst="rect">
            <a:avLst/>
          </a:prstGeom>
          <a:ln w="38100" cmpd="sng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dk1"/>
                </a:solidFill>
              </a:defRPr>
            </a:lvl1pPr>
            <a:lvl2pPr lvl="1" algn="ctr">
              <a:spcBef>
                <a:spcPct val="20000"/>
              </a:spcBef>
              <a:defRPr sz="2400" b="1">
                <a:solidFill>
                  <a:schemeClr val="tx1"/>
                </a:solidFill>
                <a:cs typeface="Times New Roman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sz="2800" dirty="0"/>
              <a:t>Other thoughts on EAP/eldercare issues? </a:t>
            </a:r>
          </a:p>
        </p:txBody>
      </p:sp>
    </p:spTree>
    <p:extLst>
      <p:ext uri="{BB962C8B-B14F-4D97-AF65-F5344CB8AC3E}">
        <p14:creationId xmlns:p14="http://schemas.microsoft.com/office/powerpoint/2010/main" val="2237100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920" y="4302124"/>
            <a:ext cx="7772400" cy="1426105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+mn-lt"/>
                <a:ea typeface="+mn-ea"/>
                <a:cs typeface="Times New Roman"/>
              </a:rPr>
              <a:t/>
            </a:r>
            <a:br>
              <a:rPr lang="en-US" sz="4800" dirty="0" smtClean="0">
                <a:latin typeface="+mn-lt"/>
                <a:ea typeface="+mn-ea"/>
                <a:cs typeface="Times New Roman"/>
              </a:rPr>
            </a:br>
            <a:r>
              <a:rPr lang="en-US" sz="4800" dirty="0">
                <a:latin typeface="+mn-lt"/>
                <a:ea typeface="+mn-ea"/>
                <a:cs typeface="Times New Roman"/>
              </a:rPr>
              <a:t/>
            </a:r>
            <a:br>
              <a:rPr lang="en-US" sz="4800" dirty="0">
                <a:latin typeface="+mn-lt"/>
                <a:ea typeface="+mn-ea"/>
                <a:cs typeface="Times New Roman"/>
              </a:rPr>
            </a:br>
            <a:r>
              <a:rPr lang="en-US" sz="4800" dirty="0" smtClean="0">
                <a:latin typeface="+mn-lt"/>
                <a:ea typeface="+mn-ea"/>
                <a:cs typeface="Times New Roman"/>
              </a:rPr>
              <a:t>Discussion &amp; Brainstorming </a:t>
            </a:r>
            <a:br>
              <a:rPr lang="en-US" sz="4800" dirty="0" smtClean="0">
                <a:latin typeface="+mn-lt"/>
                <a:ea typeface="+mn-ea"/>
                <a:cs typeface="Times New Roman"/>
              </a:rPr>
            </a:br>
            <a:r>
              <a:rPr lang="en-US" sz="5400" dirty="0">
                <a:latin typeface="+mn-lt"/>
                <a:ea typeface="+mn-ea"/>
                <a:cs typeface="Times New Roman"/>
              </a:rPr>
              <a:t/>
            </a:r>
            <a:br>
              <a:rPr lang="en-US" sz="5400" dirty="0">
                <a:latin typeface="+mn-lt"/>
                <a:ea typeface="+mn-ea"/>
                <a:cs typeface="Times New Roman"/>
              </a:rPr>
            </a:br>
            <a:endParaRPr lang="en-US" sz="5400" dirty="0">
              <a:latin typeface="+mn-lt"/>
              <a:ea typeface="+mn-ea"/>
              <a:cs typeface="Times New Roman"/>
            </a:endParaRPr>
          </a:p>
        </p:txBody>
      </p:sp>
      <p:pic>
        <p:nvPicPr>
          <p:cNvPr id="3" name="Picture 2" descr="Elder Pic 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189" y="744219"/>
            <a:ext cx="4397375" cy="305818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23847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54359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64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48458"/>
            <a:ext cx="7178478" cy="842141"/>
          </a:xfrm>
        </p:spPr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5215" y="1547206"/>
            <a:ext cx="5335905" cy="446382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/>
              <a:t>Is </a:t>
            </a:r>
            <a:r>
              <a:rPr lang="en-US" sz="2000" dirty="0" smtClean="0"/>
              <a:t>Eldercare </a:t>
            </a:r>
            <a:r>
              <a:rPr lang="en-US" sz="2000" dirty="0"/>
              <a:t>on your radar as an EAP</a:t>
            </a:r>
            <a:r>
              <a:rPr lang="en-US" sz="2000" dirty="0" smtClean="0"/>
              <a:t>?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/>
              <a:t>Why is EAP utilization so low</a:t>
            </a:r>
            <a:r>
              <a:rPr lang="en-US" sz="2000" dirty="0" smtClean="0"/>
              <a:t>?</a:t>
            </a:r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Should </a:t>
            </a:r>
            <a:r>
              <a:rPr lang="en-US" sz="2000" dirty="0"/>
              <a:t>we </a:t>
            </a:r>
            <a:r>
              <a:rPr lang="en-US" sz="2000" dirty="0" smtClean="0"/>
              <a:t>track </a:t>
            </a:r>
            <a:r>
              <a:rPr lang="en-US" sz="2000" dirty="0"/>
              <a:t>utilization differently</a:t>
            </a:r>
            <a:r>
              <a:rPr lang="en-US" sz="2000" dirty="0" smtClean="0"/>
              <a:t>?</a:t>
            </a:r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Do </a:t>
            </a:r>
            <a:r>
              <a:rPr lang="en-US" sz="2000" dirty="0"/>
              <a:t>we want to see better usage</a:t>
            </a:r>
            <a:r>
              <a:rPr lang="en-US" sz="2000" dirty="0" smtClean="0"/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 </a:t>
            </a: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How </a:t>
            </a:r>
            <a:r>
              <a:rPr lang="en-US" sz="2000" dirty="0"/>
              <a:t>far should EAPs go in service delivery to elders and caregivers</a:t>
            </a:r>
            <a:r>
              <a:rPr lang="en-US" sz="2000" dirty="0" smtClean="0"/>
              <a:t>?</a:t>
            </a:r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What </a:t>
            </a:r>
            <a:r>
              <a:rPr lang="en-US" sz="2000" dirty="0"/>
              <a:t>are customers asking for</a:t>
            </a:r>
            <a:r>
              <a:rPr lang="en-US" sz="2000" dirty="0" smtClean="0"/>
              <a:t>?</a:t>
            </a:r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What is our obligation </a:t>
            </a:r>
            <a:r>
              <a:rPr lang="en-US" sz="2000" dirty="0"/>
              <a:t>to educate customers about eldercare needs</a:t>
            </a:r>
            <a:r>
              <a:rPr lang="en-US" sz="2000" dirty="0" smtClean="0"/>
              <a:t>?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42900" y="263928"/>
            <a:ext cx="7178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/>
                </a:solidFill>
              </a:rPr>
              <a:t>Discuss EAPs Role with Elders/Caregivers &amp; Older Americans in the Workforce</a:t>
            </a:r>
            <a:endParaRPr lang="en-US" sz="2800" dirty="0">
              <a:solidFill>
                <a:schemeClr val="accent1"/>
              </a:solidFill>
            </a:endParaRPr>
          </a:p>
        </p:txBody>
      </p:sp>
      <p:pic>
        <p:nvPicPr>
          <p:cNvPr id="6" name="Picture 2" descr="C:\Users\Erica\AppData\Local\Microsoft\Windows\Temporary Internet Files\Content.IE5\XS5M3HMU\MP900390083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" y="1682750"/>
            <a:ext cx="2317749" cy="4230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367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1082857"/>
            <a:ext cx="9143999" cy="53342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52" name="Picture 4" descr="C:\Users\Erica\AppData\Local\Microsoft\Windows\Temporary Internet Files\Content.IE5\F53MHDQ0\MP900411828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95" y="1186200"/>
            <a:ext cx="5449832" cy="463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Title 2"/>
          <p:cNvSpPr>
            <a:spLocks noGrp="1"/>
          </p:cNvSpPr>
          <p:nvPr>
            <p:ph type="title"/>
          </p:nvPr>
        </p:nvSpPr>
        <p:spPr>
          <a:xfrm>
            <a:off x="217100" y="401787"/>
            <a:ext cx="7224012" cy="46166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969963" algn="l"/>
              </a:tabLst>
            </a:pPr>
            <a:r>
              <a:rPr lang="en-US" sz="2400" b="1" dirty="0" smtClean="0"/>
              <a:t>Side Effect of Integration of EAP &amp; Work Life Services</a:t>
            </a:r>
            <a:endParaRPr lang="en-US" sz="2400" b="1" dirty="0"/>
          </a:p>
        </p:txBody>
      </p:sp>
      <p:grpSp>
        <p:nvGrpSpPr>
          <p:cNvPr id="10245" name="Group 13"/>
          <p:cNvGrpSpPr>
            <a:grpSpLocks/>
          </p:cNvGrpSpPr>
          <p:nvPr/>
        </p:nvGrpSpPr>
        <p:grpSpPr bwMode="auto">
          <a:xfrm>
            <a:off x="309563" y="1823389"/>
            <a:ext cx="8639175" cy="4839481"/>
            <a:chOff x="211856" y="1443441"/>
            <a:chExt cx="8681202" cy="5392133"/>
          </a:xfrm>
          <a:solidFill>
            <a:schemeClr val="accent1"/>
          </a:solidFill>
        </p:grpSpPr>
        <p:sp>
          <p:nvSpPr>
            <p:cNvPr id="16" name="Isosceles Triangle 15"/>
            <p:cNvSpPr/>
            <p:nvPr/>
          </p:nvSpPr>
          <p:spPr>
            <a:xfrm rot="16200000">
              <a:off x="2436490" y="-291417"/>
              <a:ext cx="4721709" cy="8191426"/>
            </a:xfrm>
            <a:prstGeom prst="triangle">
              <a:avLst>
                <a:gd name="adj" fmla="val 0"/>
              </a:avLst>
            </a:prstGeom>
            <a:grpFill/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5"/>
            <p:cNvSpPr/>
            <p:nvPr/>
          </p:nvSpPr>
          <p:spPr>
            <a:xfrm>
              <a:off x="211856" y="6111378"/>
              <a:ext cx="8681198" cy="373328"/>
            </a:xfrm>
            <a:custGeom>
              <a:avLst/>
              <a:gdLst>
                <a:gd name="connsiteX0" fmla="*/ 0 w 5992026"/>
                <a:gd name="connsiteY0" fmla="*/ 0 h 231225"/>
                <a:gd name="connsiteX1" fmla="*/ 5992026 w 5992026"/>
                <a:gd name="connsiteY1" fmla="*/ 0 h 231225"/>
                <a:gd name="connsiteX2" fmla="*/ 5992026 w 5992026"/>
                <a:gd name="connsiteY2" fmla="*/ 231225 h 231225"/>
                <a:gd name="connsiteX3" fmla="*/ 0 w 5992026"/>
                <a:gd name="connsiteY3" fmla="*/ 231225 h 231225"/>
                <a:gd name="connsiteX4" fmla="*/ 0 w 5992026"/>
                <a:gd name="connsiteY4" fmla="*/ 0 h 231225"/>
                <a:gd name="connsiteX0" fmla="*/ 357352 w 5992026"/>
                <a:gd name="connsiteY0" fmla="*/ 0 h 283776"/>
                <a:gd name="connsiteX1" fmla="*/ 5992026 w 5992026"/>
                <a:gd name="connsiteY1" fmla="*/ 52551 h 283776"/>
                <a:gd name="connsiteX2" fmla="*/ 5992026 w 5992026"/>
                <a:gd name="connsiteY2" fmla="*/ 283776 h 283776"/>
                <a:gd name="connsiteX3" fmla="*/ 0 w 5992026"/>
                <a:gd name="connsiteY3" fmla="*/ 283776 h 283776"/>
                <a:gd name="connsiteX4" fmla="*/ 357352 w 5992026"/>
                <a:gd name="connsiteY4" fmla="*/ 0 h 283776"/>
                <a:gd name="connsiteX0" fmla="*/ 325821 w 5992026"/>
                <a:gd name="connsiteY0" fmla="*/ 0 h 252245"/>
                <a:gd name="connsiteX1" fmla="*/ 5992026 w 5992026"/>
                <a:gd name="connsiteY1" fmla="*/ 21020 h 252245"/>
                <a:gd name="connsiteX2" fmla="*/ 5992026 w 5992026"/>
                <a:gd name="connsiteY2" fmla="*/ 252245 h 252245"/>
                <a:gd name="connsiteX3" fmla="*/ 0 w 5992026"/>
                <a:gd name="connsiteY3" fmla="*/ 252245 h 252245"/>
                <a:gd name="connsiteX4" fmla="*/ 325821 w 5992026"/>
                <a:gd name="connsiteY4" fmla="*/ 0 h 252245"/>
                <a:gd name="connsiteX0" fmla="*/ 283779 w 5992026"/>
                <a:gd name="connsiteY0" fmla="*/ 0 h 241734"/>
                <a:gd name="connsiteX1" fmla="*/ 5992026 w 5992026"/>
                <a:gd name="connsiteY1" fmla="*/ 10509 h 241734"/>
                <a:gd name="connsiteX2" fmla="*/ 5992026 w 5992026"/>
                <a:gd name="connsiteY2" fmla="*/ 241734 h 241734"/>
                <a:gd name="connsiteX3" fmla="*/ 0 w 5992026"/>
                <a:gd name="connsiteY3" fmla="*/ 241734 h 241734"/>
                <a:gd name="connsiteX4" fmla="*/ 283779 w 5992026"/>
                <a:gd name="connsiteY4" fmla="*/ 0 h 241734"/>
                <a:gd name="connsiteX0" fmla="*/ 388882 w 6097129"/>
                <a:gd name="connsiteY0" fmla="*/ 0 h 241734"/>
                <a:gd name="connsiteX1" fmla="*/ 6097129 w 6097129"/>
                <a:gd name="connsiteY1" fmla="*/ 10509 h 241734"/>
                <a:gd name="connsiteX2" fmla="*/ 6097129 w 6097129"/>
                <a:gd name="connsiteY2" fmla="*/ 241734 h 241734"/>
                <a:gd name="connsiteX3" fmla="*/ 0 w 6097129"/>
                <a:gd name="connsiteY3" fmla="*/ 234925 h 241734"/>
                <a:gd name="connsiteX4" fmla="*/ 388882 w 6097129"/>
                <a:gd name="connsiteY4" fmla="*/ 0 h 241734"/>
                <a:gd name="connsiteX0" fmla="*/ 428700 w 6136947"/>
                <a:gd name="connsiteY0" fmla="*/ 0 h 241734"/>
                <a:gd name="connsiteX1" fmla="*/ 6136947 w 6136947"/>
                <a:gd name="connsiteY1" fmla="*/ 10509 h 241734"/>
                <a:gd name="connsiteX2" fmla="*/ 6136947 w 6136947"/>
                <a:gd name="connsiteY2" fmla="*/ 241734 h 241734"/>
                <a:gd name="connsiteX3" fmla="*/ 0 w 6136947"/>
                <a:gd name="connsiteY3" fmla="*/ 234925 h 241734"/>
                <a:gd name="connsiteX4" fmla="*/ 428700 w 6136947"/>
                <a:gd name="connsiteY4" fmla="*/ 0 h 24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36947" h="241734">
                  <a:moveTo>
                    <a:pt x="428700" y="0"/>
                  </a:moveTo>
                  <a:lnTo>
                    <a:pt x="6136947" y="10509"/>
                  </a:lnTo>
                  <a:lnTo>
                    <a:pt x="6136947" y="241734"/>
                  </a:lnTo>
                  <a:lnTo>
                    <a:pt x="0" y="234925"/>
                  </a:lnTo>
                  <a:lnTo>
                    <a:pt x="428700" y="0"/>
                  </a:lnTo>
                  <a:close/>
                </a:path>
              </a:pathLst>
            </a:custGeom>
            <a:grpFill/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graphicFrame>
          <p:nvGraphicFramePr>
            <p:cNvPr id="2" name="Char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7657487"/>
                </p:ext>
              </p:extLst>
            </p:nvPr>
          </p:nvGraphicFramePr>
          <p:xfrm>
            <a:off x="2113610" y="1996251"/>
            <a:ext cx="6779447" cy="48393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15" name="Rectangle 14"/>
          <p:cNvSpPr/>
          <p:nvPr/>
        </p:nvSpPr>
        <p:spPr bwMode="auto">
          <a:xfrm>
            <a:off x="1967593" y="4884185"/>
            <a:ext cx="1473113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10% Claim to be Integrated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7441112" y="1566661"/>
            <a:ext cx="1507622" cy="8309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  <a:ea typeface="+mn-ea"/>
                <a:cs typeface="Calibri" pitchFamily="34" charset="0"/>
              </a:rPr>
              <a:t>93</a:t>
            </a:r>
            <a:r>
              <a:rPr lang="en-US" sz="1600" b="1" dirty="0">
                <a:latin typeface="Calibri" pitchFamily="34" charset="0"/>
                <a:ea typeface="+mn-ea"/>
                <a:cs typeface="Calibri" pitchFamily="34" charset="0"/>
              </a:rPr>
              <a:t>% Integrated in some fashion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3646040" y="4350338"/>
            <a:ext cx="1334175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23</a:t>
            </a:r>
            <a:r>
              <a:rPr lang="en-US" sz="1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% Claim to be Integrated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045530" y="3919094"/>
            <a:ext cx="1356047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dk1"/>
                </a:solidFill>
                <a:latin typeface="Calibri" pitchFamily="34" charset="0"/>
                <a:ea typeface="+mn-ea"/>
                <a:cs typeface="Calibri" pitchFamily="34" charset="0"/>
              </a:rPr>
              <a:t>33</a:t>
            </a:r>
            <a:r>
              <a:rPr lang="en-US" sz="1600" b="1" dirty="0">
                <a:solidFill>
                  <a:schemeClr val="dk1"/>
                </a:solidFill>
                <a:latin typeface="Calibri" pitchFamily="34" charset="0"/>
                <a:ea typeface="+mn-ea"/>
                <a:cs typeface="Calibri" pitchFamily="34" charset="0"/>
              </a:rPr>
              <a:t>% Claim to be Integrated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5810655" y="3019168"/>
            <a:ext cx="1908257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dk1"/>
                </a:solidFill>
                <a:latin typeface="Calibri" pitchFamily="34" charset="0"/>
                <a:ea typeface="+mn-ea"/>
                <a:cs typeface="Calibri" pitchFamily="34" charset="0"/>
              </a:rPr>
              <a:t>62</a:t>
            </a:r>
            <a:r>
              <a:rPr lang="en-US" sz="1600" b="1" dirty="0">
                <a:solidFill>
                  <a:schemeClr val="dk1"/>
                </a:solidFill>
                <a:latin typeface="Calibri" pitchFamily="34" charset="0"/>
                <a:ea typeface="+mn-ea"/>
                <a:cs typeface="Calibri" pitchFamily="34" charset="0"/>
              </a:rPr>
              <a:t>% Prediction for Market Integrated</a:t>
            </a:r>
          </a:p>
        </p:txBody>
      </p:sp>
    </p:spTree>
    <p:extLst>
      <p:ext uri="{BB962C8B-B14F-4D97-AF65-F5344CB8AC3E}">
        <p14:creationId xmlns:p14="http://schemas.microsoft.com/office/powerpoint/2010/main" val="244365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8" grpId="0" animBg="1"/>
      <p:bldP spid="19" grpId="0" animBg="1"/>
      <p:bldP spid="2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280" y="4390740"/>
            <a:ext cx="8554720" cy="824109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  <a:t/>
            </a:r>
            <a:br>
              <a:rPr lang="en-US" sz="8000" dirty="0" smtClean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</a:br>
            <a:r>
              <a:rPr lang="en-US" sz="7200" dirty="0" smtClean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  <a:t>Next </a:t>
            </a:r>
            <a:r>
              <a:rPr lang="en-US" sz="7200" dirty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  <a:t>Steps….</a:t>
            </a:r>
            <a:br>
              <a:rPr lang="en-US" sz="7200" dirty="0">
                <a:solidFill>
                  <a:srgbClr val="FFFFFF"/>
                </a:solidFill>
                <a:latin typeface="+mn-lt"/>
                <a:ea typeface="+mn-ea"/>
                <a:cs typeface="Times New Roman"/>
              </a:rPr>
            </a:br>
            <a:endParaRPr lang="en-US" sz="7200" dirty="0">
              <a:solidFill>
                <a:srgbClr val="FFFFFF"/>
              </a:solidFill>
              <a:latin typeface="+mn-lt"/>
              <a:ea typeface="+mn-ea"/>
              <a:cs typeface="Times New Roma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8734" y="882119"/>
            <a:ext cx="4143375" cy="28575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82153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185" y="416960"/>
            <a:ext cx="6473083" cy="523220"/>
          </a:xfrm>
          <a:prstGeom prst="rect">
            <a:avLst/>
          </a:prstGeom>
        </p:spPr>
        <p:txBody>
          <a:bodyPr vert="horz" lIns="0" tIns="45720" rIns="91440" bIns="0" rtlCol="0" anchor="b">
            <a:noAutofit/>
          </a:bodyPr>
          <a:lstStyle>
            <a:lvl1pPr>
              <a:spcBef>
                <a:spcPct val="0"/>
              </a:spcBef>
              <a:buNone/>
              <a:defRPr sz="2800" b="1" i="0">
                <a:solidFill>
                  <a:srgbClr val="6F625A"/>
                </a:solidFill>
                <a:latin typeface="+mj-lt"/>
                <a:ea typeface="+mj-ea"/>
                <a:cs typeface="Times New Roman"/>
              </a:defRPr>
            </a:lvl1pPr>
          </a:lstStyle>
          <a:p>
            <a:r>
              <a:rPr lang="en-US" dirty="0"/>
              <a:t>Resources</a:t>
            </a:r>
          </a:p>
        </p:txBody>
      </p:sp>
      <p:pic>
        <p:nvPicPr>
          <p:cNvPr id="3" name="Picture 2" descr="BC Aging 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94" y="1312121"/>
            <a:ext cx="3043683" cy="1107563"/>
          </a:xfrm>
          <a:prstGeom prst="rect">
            <a:avLst/>
          </a:prstGeom>
        </p:spPr>
      </p:pic>
      <p:pic>
        <p:nvPicPr>
          <p:cNvPr id="4" name="Picture 3" descr="NCOA 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90" y="1264135"/>
            <a:ext cx="3155964" cy="1431020"/>
          </a:xfrm>
          <a:prstGeom prst="rect">
            <a:avLst/>
          </a:prstGeom>
        </p:spPr>
      </p:pic>
      <p:pic>
        <p:nvPicPr>
          <p:cNvPr id="5" name="Picture 4" descr="PEW 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20" y="2904644"/>
            <a:ext cx="3237634" cy="860996"/>
          </a:xfrm>
          <a:prstGeom prst="rect">
            <a:avLst/>
          </a:prstGeom>
        </p:spPr>
      </p:pic>
      <p:pic>
        <p:nvPicPr>
          <p:cNvPr id="6" name="Picture 5" descr="NORC 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20" y="4151681"/>
            <a:ext cx="3441042" cy="872649"/>
          </a:xfrm>
          <a:prstGeom prst="rect">
            <a:avLst/>
          </a:prstGeom>
        </p:spPr>
      </p:pic>
      <p:pic>
        <p:nvPicPr>
          <p:cNvPr id="7" name="Picture 6" descr="FWI logo.jpg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050" y="2705100"/>
            <a:ext cx="3715700" cy="834514"/>
          </a:xfrm>
          <a:prstGeom prst="rect">
            <a:avLst/>
          </a:prstGeom>
        </p:spPr>
      </p:pic>
      <p:pic>
        <p:nvPicPr>
          <p:cNvPr id="8" name="Picture 7" descr="NAC Logo.jpg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934" y="4010059"/>
            <a:ext cx="2594234" cy="1177897"/>
          </a:xfrm>
          <a:prstGeom prst="rect">
            <a:avLst/>
          </a:prstGeom>
        </p:spPr>
      </p:pic>
      <p:pic>
        <p:nvPicPr>
          <p:cNvPr id="9" name="Picture 8" descr="Conversation project logo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58" y="5236069"/>
            <a:ext cx="4112019" cy="10513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2" r="13135" b="79661"/>
          <a:stretch/>
        </p:blipFill>
        <p:spPr>
          <a:xfrm>
            <a:off x="5580306" y="5458099"/>
            <a:ext cx="3080652" cy="10807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83000" y="2904644"/>
            <a:ext cx="1700390" cy="166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848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063307"/>
            <a:ext cx="9144000" cy="900683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716404" y="2839947"/>
            <a:ext cx="61753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Chancery"/>
                <a:cs typeface="Apple Chancery"/>
              </a:rPr>
              <a:t>Thank You…</a:t>
            </a:r>
            <a:endParaRPr 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629961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8117"/>
            <a:ext cx="6680447" cy="715962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25000"/>
                  </a:schemeClr>
                </a:solidFill>
              </a:rPr>
              <a:t>Overview</a:t>
            </a:r>
            <a:endParaRPr lang="en-US" b="1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402" y="1673371"/>
            <a:ext cx="6857245" cy="5815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accent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14300" indent="114300">
              <a:buNone/>
            </a:pPr>
            <a:r>
              <a:rPr lang="en-US" sz="2000" b="1" dirty="0" smtClean="0">
                <a:solidFill>
                  <a:schemeClr val="tx1"/>
                </a:solidFill>
                <a:cs typeface="Times New Roman"/>
              </a:rPr>
              <a:t>Definitions </a:t>
            </a:r>
            <a:r>
              <a:rPr lang="en-US" sz="2000" b="1" dirty="0">
                <a:solidFill>
                  <a:schemeClr val="tx1"/>
                </a:solidFill>
                <a:cs typeface="Times New Roman"/>
              </a:rPr>
              <a:t>&amp; Statistics  </a:t>
            </a:r>
            <a:r>
              <a:rPr lang="en-US" sz="2000" b="1" dirty="0" smtClean="0">
                <a:solidFill>
                  <a:schemeClr val="tx1"/>
                </a:solidFill>
                <a:cs typeface="Times New Roman"/>
              </a:rPr>
              <a:t>- </a:t>
            </a:r>
            <a:r>
              <a:rPr lang="en-US" sz="2000" b="1" dirty="0">
                <a:solidFill>
                  <a:schemeClr val="tx1"/>
                </a:solidFill>
                <a:cs typeface="Times New Roman"/>
              </a:rPr>
              <a:t>Elder </a:t>
            </a:r>
            <a:r>
              <a:rPr lang="en-US" sz="2000" b="1" dirty="0" smtClean="0">
                <a:solidFill>
                  <a:schemeClr val="tx1"/>
                </a:solidFill>
                <a:cs typeface="Times New Roman"/>
              </a:rPr>
              <a:t>Care/Caregivers/Older Adults</a:t>
            </a:r>
            <a:endParaRPr lang="en-US" sz="2000" b="1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B912-1E9F-4F49-B1E1-30C61EF06AA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90445" y="2608644"/>
            <a:ext cx="6374921" cy="543637"/>
          </a:xfrm>
          <a:prstGeom prst="roundRect">
            <a:avLst/>
          </a:prstGeom>
          <a:ln w="28575" cmpd="sng">
            <a:solidFill>
              <a:schemeClr val="accent2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91440" bIns="45720" rtlCol="0" anchor="ctr">
            <a:noAutofit/>
          </a:bodyPr>
          <a:lstStyle>
            <a:lvl1pPr marL="280988" indent="-280988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28600">
              <a:buFont typeface="Arial"/>
              <a:buNone/>
            </a:pPr>
            <a:r>
              <a:rPr lang="en-US" sz="2000" b="1" dirty="0" smtClean="0">
                <a:sym typeface="Wingdings"/>
              </a:rPr>
              <a:t>R</a:t>
            </a:r>
            <a:r>
              <a:rPr lang="en-US" sz="2000" b="1" dirty="0" smtClean="0"/>
              <a:t>eview Current </a:t>
            </a:r>
            <a:r>
              <a:rPr lang="en-US" sz="2000" b="1" dirty="0"/>
              <a:t>T</a:t>
            </a:r>
            <a:r>
              <a:rPr lang="en-US" sz="2000" b="1" dirty="0" smtClean="0"/>
              <a:t>rends regarding Elder Services</a:t>
            </a:r>
            <a:endParaRPr lang="en-US" sz="20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036529" y="3524917"/>
            <a:ext cx="5847480" cy="543637"/>
          </a:xfrm>
          <a:prstGeom prst="roundRect">
            <a:avLst/>
          </a:prstGeom>
          <a:ln w="28575" cmpd="sng">
            <a:solidFill>
              <a:schemeClr val="accent6">
                <a:lumMod val="2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0" tIns="45720" rIns="91440" bIns="45720" rtlCol="0" anchor="ctr">
            <a:noAutofit/>
          </a:bodyPr>
          <a:lstStyle>
            <a:lvl1pPr marL="280988" indent="-280988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171450">
              <a:buNone/>
            </a:pPr>
            <a:r>
              <a:rPr lang="en-US" sz="2000" b="1" dirty="0"/>
              <a:t>Review NBC Elder Care </a:t>
            </a:r>
            <a:r>
              <a:rPr lang="en-US" sz="2000" b="1" dirty="0" smtClean="0"/>
              <a:t>Survey </a:t>
            </a:r>
            <a:r>
              <a:rPr lang="en-US" sz="2000" b="1" dirty="0"/>
              <a:t>D</a:t>
            </a:r>
            <a:r>
              <a:rPr lang="en-US" sz="2000" b="1" dirty="0" smtClean="0"/>
              <a:t>ata</a:t>
            </a:r>
            <a:endParaRPr lang="en-US" sz="20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185228" y="5549043"/>
            <a:ext cx="5703208" cy="543637"/>
          </a:xfrm>
          <a:prstGeom prst="roundRect">
            <a:avLst/>
          </a:prstGeom>
          <a:ln w="28575" cmpd="sng">
            <a:solidFill>
              <a:schemeClr val="tx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indent="0" algn="ctr">
              <a:spcBef>
                <a:spcPct val="20000"/>
              </a:spcBef>
              <a:buClr>
                <a:schemeClr val="tx2"/>
              </a:buClr>
              <a:buFont typeface="Arial"/>
              <a:buNone/>
              <a:defRPr sz="2400">
                <a:solidFill>
                  <a:schemeClr val="tx1"/>
                </a:solidFill>
                <a:cs typeface="Times New Roman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400">
                <a:solidFill>
                  <a:schemeClr val="tx1"/>
                </a:solidFill>
                <a:cs typeface="Times New Roman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000">
                <a:solidFill>
                  <a:schemeClr val="tx1"/>
                </a:solidFill>
                <a:cs typeface="Times New Roman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>
                <a:solidFill>
                  <a:schemeClr val="tx1"/>
                </a:solidFill>
                <a:cs typeface="Times New Roman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1600">
                <a:solidFill>
                  <a:schemeClr val="tx1"/>
                </a:solidFill>
                <a:cs typeface="Times New Roman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>
                <a:solidFill>
                  <a:schemeClr val="tx1"/>
                </a:solidFill>
              </a:defRPr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>
                <a:solidFill>
                  <a:schemeClr val="tx1"/>
                </a:solidFill>
              </a:defRPr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>
                <a:solidFill>
                  <a:schemeClr val="tx1"/>
                </a:solidFill>
              </a:defRPr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>
                <a:solidFill>
                  <a:schemeClr val="tx1"/>
                </a:solidFill>
              </a:defRPr>
            </a:lvl9pPr>
          </a:lstStyle>
          <a:p>
            <a:pPr indent="171450" algn="l"/>
            <a:r>
              <a:rPr lang="en-US" sz="2000" b="1" dirty="0"/>
              <a:t>Brainstorm </a:t>
            </a:r>
            <a:r>
              <a:rPr lang="en-US" sz="2000" b="1" dirty="0" smtClean="0"/>
              <a:t>Ways </a:t>
            </a:r>
            <a:r>
              <a:rPr lang="en-US" sz="2000" b="1" dirty="0"/>
              <a:t>to reach HR/Benefits Personnel 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567936" y="4529553"/>
            <a:ext cx="5856408" cy="543637"/>
          </a:xfrm>
          <a:prstGeom prst="roundRect">
            <a:avLst/>
          </a:prstGeom>
          <a:ln w="38100" cmpd="sng">
            <a:solidFill>
              <a:schemeClr val="bg2">
                <a:lumMod val="50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indent="0" algn="ctr">
              <a:spcBef>
                <a:spcPct val="20000"/>
              </a:spcBef>
              <a:buClr>
                <a:schemeClr val="tx2"/>
              </a:buClr>
              <a:buFont typeface="Arial"/>
              <a:buNone/>
              <a:defRPr sz="2400">
                <a:solidFill>
                  <a:schemeClr val="tx1"/>
                </a:solidFill>
                <a:cs typeface="Times New Roman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400">
                <a:solidFill>
                  <a:schemeClr val="tx1"/>
                </a:solidFill>
                <a:cs typeface="Times New Roman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000">
                <a:solidFill>
                  <a:schemeClr val="tx1"/>
                </a:solidFill>
                <a:cs typeface="Times New Roman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>
                <a:solidFill>
                  <a:schemeClr val="tx1"/>
                </a:solidFill>
                <a:cs typeface="Times New Roman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1600">
                <a:solidFill>
                  <a:schemeClr val="tx1"/>
                </a:solidFill>
                <a:cs typeface="Times New Roman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>
                <a:solidFill>
                  <a:schemeClr val="tx1"/>
                </a:solidFill>
              </a:defRPr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>
                <a:solidFill>
                  <a:schemeClr val="tx1"/>
                </a:solidFill>
              </a:defRPr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>
                <a:solidFill>
                  <a:schemeClr val="tx1"/>
                </a:solidFill>
              </a:defRPr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>
                <a:solidFill>
                  <a:schemeClr val="tx1"/>
                </a:solidFill>
              </a:defRPr>
            </a:lvl9pPr>
          </a:lstStyle>
          <a:p>
            <a:pPr indent="171450" algn="l"/>
            <a:r>
              <a:rPr lang="en-US" sz="2000" b="1" dirty="0"/>
              <a:t>Discuss the </a:t>
            </a:r>
            <a:r>
              <a:rPr lang="en-US" sz="2000" b="1" dirty="0" smtClean="0"/>
              <a:t>Role </a:t>
            </a:r>
            <a:r>
              <a:rPr lang="en-US" sz="2000" b="1" dirty="0"/>
              <a:t>of EAP re: Elder </a:t>
            </a:r>
            <a:r>
              <a:rPr lang="en-US" sz="2000" b="1" dirty="0" smtClean="0"/>
              <a:t>Care/Older Adults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3944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animBg="1"/>
      <p:bldP spid="7" grpId="1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lder pi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971" y="697229"/>
            <a:ext cx="3958274" cy="26715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472756" y="3696355"/>
            <a:ext cx="8160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Definitions &amp; Statistics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43677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5557" y="1526035"/>
            <a:ext cx="3310060" cy="44257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2E3E"/>
                </a:solidFill>
              </a:rPr>
              <a:t>Who is a Caregiver?</a:t>
            </a:r>
          </a:p>
          <a:p>
            <a:pPr marL="114300" indent="0" algn="ctr"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A </a:t>
            </a:r>
            <a:r>
              <a:rPr lang="en-US" sz="1800" dirty="0">
                <a:solidFill>
                  <a:srgbClr val="000000"/>
                </a:solidFill>
              </a:rPr>
              <a:t>caregiver is an unpaid individual involved in assisting others with activities of daily living and/or medical tasks. 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857250" indent="-171450"/>
            <a:r>
              <a:rPr lang="en-US" sz="2000" dirty="0" smtClean="0">
                <a:solidFill>
                  <a:srgbClr val="000000"/>
                </a:solidFill>
              </a:rPr>
              <a:t>Spouse</a:t>
            </a:r>
          </a:p>
          <a:p>
            <a:pPr marL="857250" indent="-171450"/>
            <a:r>
              <a:rPr lang="en-US" sz="2000" dirty="0" smtClean="0">
                <a:solidFill>
                  <a:srgbClr val="000000"/>
                </a:solidFill>
              </a:rPr>
              <a:t>Partner</a:t>
            </a:r>
          </a:p>
          <a:p>
            <a:pPr marL="857250" indent="-171450"/>
            <a:r>
              <a:rPr lang="en-US" sz="2000" dirty="0">
                <a:solidFill>
                  <a:srgbClr val="000000"/>
                </a:solidFill>
              </a:rPr>
              <a:t>F</a:t>
            </a:r>
            <a:r>
              <a:rPr lang="en-US" sz="2000" dirty="0" smtClean="0">
                <a:solidFill>
                  <a:srgbClr val="000000"/>
                </a:solidFill>
              </a:rPr>
              <a:t>amily </a:t>
            </a:r>
            <a:r>
              <a:rPr lang="en-US" sz="2000" dirty="0">
                <a:solidFill>
                  <a:srgbClr val="000000"/>
                </a:solidFill>
              </a:rPr>
              <a:t>M</a:t>
            </a:r>
            <a:r>
              <a:rPr lang="en-US" sz="2000" dirty="0" smtClean="0">
                <a:solidFill>
                  <a:srgbClr val="000000"/>
                </a:solidFill>
              </a:rPr>
              <a:t>ember</a:t>
            </a:r>
          </a:p>
          <a:p>
            <a:pPr marL="857250" indent="-171450"/>
            <a:r>
              <a:rPr lang="en-US" sz="2000" dirty="0" smtClean="0">
                <a:solidFill>
                  <a:srgbClr val="000000"/>
                </a:solidFill>
              </a:rPr>
              <a:t>Friend</a:t>
            </a:r>
          </a:p>
          <a:p>
            <a:pPr marL="857250" indent="-171450"/>
            <a:r>
              <a:rPr lang="en-US" sz="2000" dirty="0" smtClean="0">
                <a:solidFill>
                  <a:srgbClr val="000000"/>
                </a:solidFill>
              </a:rPr>
              <a:t>Neighbor</a:t>
            </a:r>
            <a:endParaRPr lang="en-US" sz="2000" dirty="0" smtClean="0"/>
          </a:p>
          <a:p>
            <a:pPr algn="ctr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05236" y="1557322"/>
            <a:ext cx="4751522" cy="4442738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rgbClr val="702E3E"/>
                </a:solidFill>
              </a:rPr>
              <a:t>What is the Extent of Caregiving?</a:t>
            </a:r>
          </a:p>
          <a:p>
            <a:pPr marL="0" indent="0">
              <a:buNone/>
            </a:pPr>
            <a:endParaRPr lang="en-US" sz="2400" b="1" dirty="0" smtClean="0">
              <a:solidFill>
                <a:srgbClr val="702E3E"/>
              </a:solidFill>
            </a:endParaRPr>
          </a:p>
          <a:p>
            <a:r>
              <a:rPr lang="en-US" sz="1800" dirty="0"/>
              <a:t>43.5 million of adult family caregivers care for someone 50+ years of age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14.9 million care for someone who has Alzheimer's disease or other </a:t>
            </a:r>
            <a:r>
              <a:rPr lang="en-US" sz="1800" dirty="0" smtClean="0"/>
              <a:t>form of dementia.</a:t>
            </a:r>
          </a:p>
          <a:p>
            <a:endParaRPr lang="en-US" sz="1800" dirty="0" smtClean="0"/>
          </a:p>
          <a:p>
            <a:pPr marL="280988" lvl="1" indent="-280988">
              <a:buClr>
                <a:schemeClr val="tx2"/>
              </a:buClr>
              <a:buFont typeface="Arial"/>
              <a:buChar char="•"/>
            </a:pPr>
            <a:r>
              <a:rPr lang="en-US" sz="1800" dirty="0"/>
              <a:t>80% of home care is by unpaid caregivers in the </a:t>
            </a:r>
            <a:r>
              <a:rPr lang="en-US" sz="1800" dirty="0" smtClean="0"/>
              <a:t>US</a:t>
            </a:r>
          </a:p>
          <a:p>
            <a:pPr marL="280988" lvl="1" indent="-280988">
              <a:buClr>
                <a:schemeClr val="tx2"/>
              </a:buClr>
              <a:buFont typeface="Arial"/>
              <a:buChar char="•"/>
            </a:pPr>
            <a:endParaRPr lang="en-US" sz="1800" dirty="0"/>
          </a:p>
          <a:p>
            <a:r>
              <a:rPr lang="en-US" sz="1800" dirty="0" smtClean="0"/>
              <a:t>66% of caregivers were employed while providing care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99223" y="6356350"/>
            <a:ext cx="3486394" cy="365125"/>
          </a:xfrm>
        </p:spPr>
        <p:txBody>
          <a:bodyPr/>
          <a:lstStyle/>
          <a:p>
            <a:r>
              <a:rPr lang="en-US" dirty="0" smtClean="0"/>
              <a:t>Sourc</a:t>
            </a:r>
            <a:r>
              <a:rPr lang="en-US" i="1" dirty="0" smtClean="0"/>
              <a:t>e</a:t>
            </a:r>
            <a:r>
              <a:rPr lang="en-US" i="1" dirty="0"/>
              <a:t>: Family Caregiving Alliance Fact Sheet 2015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17138" y="6356350"/>
            <a:ext cx="3469662" cy="365125"/>
          </a:xfrm>
        </p:spPr>
        <p:txBody>
          <a:bodyPr/>
          <a:lstStyle/>
          <a:p>
            <a:pPr algn="ctr"/>
            <a:r>
              <a:rPr lang="en-US" dirty="0" smtClean="0"/>
              <a:t>Source: Families &amp; Work Institute 2014 Adult </a:t>
            </a:r>
          </a:p>
          <a:p>
            <a:pPr algn="ctr"/>
            <a:r>
              <a:rPr lang="en-US" dirty="0" smtClean="0"/>
              <a:t>Caregiver  Study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511402"/>
            <a:ext cx="6307584" cy="337683"/>
          </a:xfrm>
        </p:spPr>
        <p:txBody>
          <a:bodyPr/>
          <a:lstStyle/>
          <a:p>
            <a:r>
              <a:rPr lang="en-US" dirty="0" smtClean="0"/>
              <a:t>CAREGIVERS AND CAREGIVING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869870" y="1616526"/>
            <a:ext cx="16329" cy="42617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9766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12204" y="1770660"/>
            <a:ext cx="4287327" cy="58477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Online survey with a random sample</a:t>
            </a:r>
          </a:p>
          <a:p>
            <a:pPr algn="ctr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1043 </a:t>
            </a: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Millennials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&amp;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Gen </a:t>
            </a: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Xers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9208" y="438694"/>
            <a:ext cx="6615176" cy="523220"/>
          </a:xfrm>
          <a:prstGeom prst="rect">
            <a:avLst/>
          </a:prstGeom>
        </p:spPr>
        <p:txBody>
          <a:bodyPr vert="horz" lIns="0" tIns="45720" rIns="91440" bIns="0" rtlCol="0" anchor="b">
            <a:noAutofit/>
          </a:bodyPr>
          <a:lstStyle>
            <a:lvl1pPr>
              <a:spcBef>
                <a:spcPct val="0"/>
              </a:spcBef>
              <a:buNone/>
              <a:defRPr sz="2800" b="1" i="0">
                <a:solidFill>
                  <a:srgbClr val="6F625A"/>
                </a:solidFill>
                <a:latin typeface="+mj-lt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Caregivers </a:t>
            </a:r>
            <a:r>
              <a:rPr lang="en-US" dirty="0"/>
              <a:t>G</a:t>
            </a:r>
            <a:r>
              <a:rPr lang="en-US" dirty="0" smtClean="0"/>
              <a:t>etting Younger </a:t>
            </a:r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6089668" y="6481122"/>
            <a:ext cx="2462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 Mass Mutual Financial 2015</a:t>
            </a:r>
            <a:endParaRPr lang="en-US" sz="1200" dirty="0"/>
          </a:p>
        </p:txBody>
      </p:sp>
      <p:pic>
        <p:nvPicPr>
          <p:cNvPr id="4" name="Picture 3" descr="Marissa and Mo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1" y="1466824"/>
            <a:ext cx="4445542" cy="2881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619946" y="1305055"/>
            <a:ext cx="4315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srgbClr val="6B95C5">
                    <a:lumMod val="50000"/>
                  </a:srgbClr>
                </a:solidFill>
              </a:rPr>
              <a:t>Many Faces of </a:t>
            </a:r>
            <a:r>
              <a:rPr lang="en-US" sz="2400" b="1" dirty="0" smtClean="0">
                <a:solidFill>
                  <a:srgbClr val="6B95C5">
                    <a:lumMod val="50000"/>
                  </a:srgbClr>
                </a:solidFill>
              </a:rPr>
              <a:t>Caregiving</a:t>
            </a:r>
            <a:endParaRPr lang="en-US" sz="2000" b="1" dirty="0">
              <a:solidFill>
                <a:srgbClr val="6F625A">
                  <a:lumMod val="5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85697" y="2565456"/>
            <a:ext cx="3166532" cy="1754326"/>
          </a:xfrm>
          <a:prstGeom prst="rect">
            <a:avLst/>
          </a:prstGeom>
          <a:ln w="57150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Report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providing some type of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caregiving on a daily basis</a:t>
            </a:r>
          </a:p>
          <a:p>
            <a:pPr marL="404813" indent="-17621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Millennials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(67%) 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04813" indent="-17621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Gen-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Xs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(55%)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2841" y="4629372"/>
            <a:ext cx="8283741" cy="1785104"/>
          </a:xfrm>
          <a:prstGeom prst="rect">
            <a:avLst/>
          </a:prstGeom>
          <a:ln w="57150" cmpd="sng">
            <a:solidFill>
              <a:schemeClr val="accent6">
                <a:lumMod val="2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Types of Care: </a:t>
            </a:r>
          </a:p>
          <a:p>
            <a:pPr marL="404813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42</a:t>
            </a:r>
            <a:r>
              <a:rPr lang="en-US" sz="2000" dirty="0">
                <a:solidFill>
                  <a:prstClr val="black"/>
                </a:solidFill>
              </a:rPr>
              <a:t>% supporting someone with emotional/mental health </a:t>
            </a:r>
            <a:r>
              <a:rPr lang="en-US" sz="2000" dirty="0" smtClean="0">
                <a:solidFill>
                  <a:prstClr val="black"/>
                </a:solidFill>
              </a:rPr>
              <a:t>condition</a:t>
            </a:r>
          </a:p>
          <a:p>
            <a:pPr marL="404813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35</a:t>
            </a:r>
            <a:r>
              <a:rPr lang="en-US" sz="2000" dirty="0">
                <a:solidFill>
                  <a:prstClr val="black"/>
                </a:solidFill>
              </a:rPr>
              <a:t>% memory </a:t>
            </a:r>
            <a:r>
              <a:rPr lang="en-US" sz="2000" dirty="0" smtClean="0">
                <a:solidFill>
                  <a:prstClr val="black"/>
                </a:solidFill>
              </a:rPr>
              <a:t>problem/dementia</a:t>
            </a:r>
          </a:p>
          <a:p>
            <a:pPr marL="404813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27</a:t>
            </a:r>
            <a:r>
              <a:rPr lang="en-US" sz="2000" dirty="0">
                <a:solidFill>
                  <a:prstClr val="black"/>
                </a:solidFill>
              </a:rPr>
              <a:t>% with a primarily a physical </a:t>
            </a:r>
            <a:r>
              <a:rPr lang="en-US" sz="2000" dirty="0" smtClean="0">
                <a:solidFill>
                  <a:prstClr val="black"/>
                </a:solidFill>
              </a:rPr>
              <a:t>condition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248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Where do Caregivers turn for help?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11868"/>
            <a:ext cx="8210550" cy="352805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0070C0"/>
                </a:solidFill>
              </a:rPr>
              <a:t>72%</a:t>
            </a:r>
            <a:r>
              <a:rPr lang="en-US" sz="8800" b="1" dirty="0">
                <a:solidFill>
                  <a:srgbClr val="00B0F0"/>
                </a:solidFill>
              </a:rPr>
              <a:t> </a:t>
            </a:r>
            <a:r>
              <a:rPr lang="en-US" sz="2400" dirty="0"/>
              <a:t>of caregivers gather health information online – particularly about medical problems, Treatments and drugs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70C0"/>
                </a:solidFill>
              </a:rPr>
              <a:t>70</a:t>
            </a:r>
            <a:r>
              <a:rPr lang="en-US" sz="4800" b="1" dirty="0">
                <a:solidFill>
                  <a:srgbClr val="0070C0"/>
                </a:solidFill>
              </a:rPr>
              <a:t>%</a:t>
            </a:r>
            <a:r>
              <a:rPr lang="en-US" sz="4800" b="1" dirty="0">
                <a:solidFill>
                  <a:srgbClr val="00B0F0"/>
                </a:solidFill>
              </a:rPr>
              <a:t> </a:t>
            </a:r>
            <a:r>
              <a:rPr lang="en-US" sz="2400" dirty="0"/>
              <a:t>of caregivers say they turned to friends and family members for information, care, &amp;</a:t>
            </a:r>
            <a:r>
              <a:rPr lang="en-US" sz="2400" dirty="0" smtClean="0"/>
              <a:t> support</a:t>
            </a:r>
          </a:p>
          <a:p>
            <a:pPr>
              <a:buFont typeface="Arial" panose="020B0604020202020204" pitchFamily="34" charset="0"/>
              <a:buChar char="•"/>
              <a:tabLst>
                <a:tab pos="514350" algn="l"/>
              </a:tabLst>
            </a:pPr>
            <a:r>
              <a:rPr lang="en-US" sz="4400" b="1" dirty="0" smtClean="0">
                <a:solidFill>
                  <a:srgbClr val="0070C0"/>
                </a:solidFill>
              </a:rPr>
              <a:t>28</a:t>
            </a:r>
            <a:r>
              <a:rPr lang="en-US" sz="4400" b="1" dirty="0">
                <a:solidFill>
                  <a:srgbClr val="0070C0"/>
                </a:solidFill>
              </a:rPr>
              <a:t>%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of caregivers say they turned to others who have the same health </a:t>
            </a:r>
            <a:r>
              <a:rPr lang="en-US" sz="2400" dirty="0" smtClean="0"/>
              <a:t>condition…. </a:t>
            </a:r>
          </a:p>
          <a:p>
            <a:pPr>
              <a:buFont typeface="Arial" panose="020B0604020202020204" pitchFamily="34" charset="0"/>
              <a:buChar char="•"/>
              <a:tabLst>
                <a:tab pos="514350" algn="l"/>
              </a:tabLst>
            </a:pPr>
            <a:endParaRPr lang="en-US" sz="2400" dirty="0" smtClean="0"/>
          </a:p>
          <a:p>
            <a:pPr>
              <a:buFont typeface="Arial" panose="020B0604020202020204" pitchFamily="34" charset="0"/>
              <a:buChar char="•"/>
              <a:tabLst>
                <a:tab pos="514350" algn="l"/>
              </a:tabLst>
            </a:pP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28650" y="6252804"/>
            <a:ext cx="8210550" cy="468672"/>
          </a:xfrm>
        </p:spPr>
        <p:txBody>
          <a:bodyPr/>
          <a:lstStyle/>
          <a:p>
            <a:r>
              <a:rPr lang="en-US" i="1" dirty="0" smtClean="0"/>
              <a:t>(Sources: Pew Internet &amp; American Life Project, November 2012 &amp; </a:t>
            </a:r>
            <a:r>
              <a:rPr lang="ja-JP" altLang="en-US" dirty="0"/>
              <a:t>“</a:t>
            </a:r>
            <a:r>
              <a:rPr lang="en-US" altLang="ja-JP" dirty="0"/>
              <a:t>Family Caregivers are Wired for Health</a:t>
            </a:r>
            <a:r>
              <a:rPr lang="ja-JP" altLang="en-US" dirty="0"/>
              <a:t>”</a:t>
            </a:r>
            <a:r>
              <a:rPr lang="en-US" altLang="ja-JP" dirty="0"/>
              <a:t> June 2013.)</a:t>
            </a:r>
            <a:endParaRPr lang="en-US" dirty="0"/>
          </a:p>
          <a:p>
            <a:endParaRPr lang="en-US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14126" y="5340935"/>
            <a:ext cx="7945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Note: Caregivers turn to friends and family</a:t>
            </a:r>
            <a:endParaRPr lang="en-US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4945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Societal Factors Impacting this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1935" y="2104611"/>
            <a:ext cx="4619572" cy="4282204"/>
          </a:xfrm>
        </p:spPr>
        <p:txBody>
          <a:bodyPr/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b="1" dirty="0" smtClean="0"/>
              <a:t>Increase in Older Workers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Aging Baby Boomers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b="1" dirty="0" smtClean="0"/>
              <a:t>94% of Corporations provide Elder Care Services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Life Span increasing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b="1" dirty="0" smtClean="0"/>
              <a:t>Increase in Programs re: End of Life Decisions</a:t>
            </a:r>
          </a:p>
          <a:p>
            <a:pPr marL="457200" lvl="1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endParaRPr lang="en-US" sz="2800" dirty="0">
              <a:sym typeface="Wingdings"/>
            </a:endParaRPr>
          </a:p>
          <a:p>
            <a:pPr marL="457200" lvl="1" indent="0">
              <a:lnSpc>
                <a:spcPct val="150000"/>
              </a:lnSpc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B912-1E9F-4F49-B1E1-30C61EF06AA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Elder pic 3jp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83" y="1626819"/>
            <a:ext cx="3805727" cy="451900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341935" y="1537118"/>
            <a:ext cx="3776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ct val="20000"/>
              </a:spcBef>
            </a:pPr>
            <a:r>
              <a:rPr lang="en-US" sz="2800" b="1" u="sng" dirty="0">
                <a:solidFill>
                  <a:prstClr val="black"/>
                </a:solidFill>
                <a:ea typeface="Wingdings"/>
                <a:cs typeface="Wingdings"/>
                <a:sym typeface="Wingdings"/>
              </a:rPr>
              <a:t>Influencing </a:t>
            </a:r>
            <a:r>
              <a:rPr lang="en-US" sz="2800" b="1" u="sng" dirty="0" smtClean="0">
                <a:solidFill>
                  <a:prstClr val="black"/>
                </a:solidFill>
                <a:ea typeface="Wingdings"/>
                <a:cs typeface="Wingdings"/>
                <a:sym typeface="Wingdings"/>
              </a:rPr>
              <a:t>Factors</a:t>
            </a:r>
            <a:endParaRPr lang="en-US" sz="2800" b="1" u="sng" dirty="0">
              <a:solidFill>
                <a:prstClr val="black"/>
              </a:solidFill>
              <a:ea typeface="Wingdings"/>
              <a:cs typeface="Wingdings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747264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7.0&quot;&gt;&lt;object type=&quot;1&quot; unique_id=&quot;10001&quot;&gt;&lt;object type=&quot;2&quot; unique_id=&quot;79306&quot;&gt;&lt;object type=&quot;3&quot; unique_id=&quot;79307&quot;&gt;&lt;property id=&quot;20148&quot; value=&quot;5&quot;/&gt;&lt;property id=&quot;20300&quot; value=&quot;Slide 1 - &amp;quot;The Challenges of EAP&amp;#x0D;&amp;#x0A; and &amp;#x0D;&amp;#x0A;Eldercare Caregiving&amp;#x0D;&amp;#x0A;National Behavioral Consortium&amp;#x0D;&amp;#x0A; June 17, 2015&amp;#x0D;&amp;#x0A; Boulder, Colorado&amp;quot;&quot;/&gt;&lt;property id=&quot;20307&quot; value=&quot;395&quot;/&gt;&lt;/object&gt;&lt;object type=&quot;3&quot; unique_id=&quot;79308&quot;&gt;&lt;property id=&quot;20148&quot; value=&quot;5&quot;/&gt;&lt;property id=&quot;20300&quot; value=&quot;Slide 2&quot;/&gt;&lt;property id=&quot;20307&quot; value=&quot;387&quot;/&gt;&lt;/object&gt;&lt;object type=&quot;3&quot; unique_id=&quot;79309&quot;&gt;&lt;property id=&quot;20148&quot; value=&quot;5&quot;/&gt;&lt;property id=&quot;20300&quot; value=&quot;Slide 4 - &amp;quot;Overview&amp;quot;&quot;/&gt;&lt;property id=&quot;20307&quot; value=&quot;396&quot;/&gt;&lt;/object&gt;&lt;object type=&quot;3&quot; unique_id=&quot;79310&quot;&gt;&lt;property id=&quot;20148&quot; value=&quot;5&quot;/&gt;&lt;property id=&quot;20300&quot; value=&quot;Slide 6 - &amp;quot;CAREGIVERS AND CAREGIVING&amp;quot;&quot;/&gt;&lt;property id=&quot;20307&quot; value=&quot;400&quot;/&gt;&lt;/object&gt;&lt;object type=&quot;3&quot; unique_id=&quot;79311&quot;&gt;&lt;property id=&quot;20148&quot; value=&quot;5&quot;/&gt;&lt;property id=&quot;20300&quot; value=&quot;Slide 3&quot;/&gt;&lt;property id=&quot;20307&quot; value=&quot;402&quot;/&gt;&lt;/object&gt;&lt;object type=&quot;3&quot; unique_id=&quot;79312&quot;&gt;&lt;property id=&quot;20148&quot; value=&quot;5&quot;/&gt;&lt;property id=&quot;20300&quot; value=&quot;Slide 7 - &amp;quot;Societal Factors Impacting this Topic&amp;quot;&quot;/&gt;&lt;property id=&quot;20307&quot; value=&quot;398&quot;/&gt;&lt;/object&gt;&lt;object type=&quot;3&quot; unique_id=&quot;79313&quot;&gt;&lt;property id=&quot;20148&quot; value=&quot;5&quot;/&gt;&lt;property id=&quot;20300&quot; value=&quot;Slide 10&quot;/&gt;&lt;property id=&quot;20307&quot; value=&quot;405&quot;/&gt;&lt;/object&gt;&lt;object type=&quot;3&quot; unique_id=&quot;79315&quot;&gt;&lt;property id=&quot;20148&quot; value=&quot;5&quot;/&gt;&lt;property id=&quot;20300&quot; value=&quot;Slide 11&quot;/&gt;&lt;property id=&quot;20307&quot; value=&quot;403&quot;/&gt;&lt;/object&gt;&lt;object type=&quot;3&quot; unique_id=&quot;79316&quot;&gt;&lt;property id=&quot;20148&quot; value=&quot;5&quot;/&gt;&lt;property id=&quot;20300&quot; value=&quot;Slide 15 - &amp;quot;Aging of the American Workforce&amp;quot;&quot;/&gt;&lt;property id=&quot;20307&quot; value=&quot;374&quot;/&gt;&lt;/object&gt;&lt;object type=&quot;3&quot; unique_id=&quot;79317&quot;&gt;&lt;property id=&quot;20148&quot; value=&quot;5&quot;/&gt;&lt;property id=&quot;20300&quot; value=&quot;Slide 12 - &amp;quot;Where do Caregivers turn for help?&amp;quot;&quot;/&gt;&lt;property id=&quot;20307&quot; value=&quot;382&quot;/&gt;&lt;/object&gt;&lt;object type=&quot;3&quot; unique_id=&quot;79318&quot;&gt;&lt;property id=&quot;20148&quot; value=&quot;5&quot;/&gt;&lt;property id=&quot;20300&quot; value=&quot;Slide 34&quot;/&gt;&lt;property id=&quot;20307&quot; value=&quot;406&quot;/&gt;&lt;/object&gt;&lt;object type=&quot;3&quot; unique_id=&quot;79319&quot;&gt;&lt;property id=&quot;20148&quot; value=&quot;5&quot;/&gt;&lt;property id=&quot;20300&quot; value=&quot;Slide 32 - &amp;quot;Side Effect of Integration of EAP &amp;amp; Work Life Services&amp;quot;&quot;/&gt;&lt;property id=&quot;20307&quot; value=&quot;378&quot;/&gt;&lt;/object&gt;&lt;object type=&quot;3&quot; unique_id=&quot;80367&quot;&gt;&lt;property id=&quot;20148&quot; value=&quot;5&quot;/&gt;&lt;property id=&quot;20300&quot; value=&quot;Slide 9 - &amp;quot; Number of Caregivers in the Workplace&amp;quot;&quot;/&gt;&lt;property id=&quot;20307&quot; value=&quot;408&quot;/&gt;&lt;/object&gt;&lt;object type=&quot;3&quot; unique_id=&quot;80368&quot;&gt;&lt;property id=&quot;20148&quot; value=&quot;5&quot;/&gt;&lt;property id=&quot;20300&quot; value=&quot;Slide 16 - &amp;quot;The Aging Workforce &amp;quot;&quot;/&gt;&lt;property id=&quot;20307&quot; value=&quot;407&quot;/&gt;&lt;/object&gt;&lt;object type=&quot;3&quot; unique_id=&quot;80370&quot;&gt;&lt;property id=&quot;20148&quot; value=&quot;5&quot;/&gt;&lt;property id=&quot;20300&quot; value=&quot;Slide 19 - &amp;quot;Services Provided&amp;quot;&quot;/&gt;&lt;property id=&quot;20307&quot; value=&quot;410&quot;/&gt;&lt;/object&gt;&lt;object type=&quot;3&quot; unique_id=&quot;80371&quot;&gt;&lt;property id=&quot;20148&quot; value=&quot;5&quot;/&gt;&lt;property id=&quot;20300&quot; value=&quot;Slide 21 - &amp;quot;Utilization Rates of Eldercare Services&amp;quot;&quot;/&gt;&lt;property id=&quot;20307&quot; value=&quot;411&quot;/&gt;&lt;/object&gt;&lt;object type=&quot;3&quot; unique_id=&quot;80372&quot;&gt;&lt;property id=&quot;20148&quot; value=&quot;5&quot;/&gt;&lt;property id=&quot;20300&quot; value=&quot;Slide 20 - &amp;quot;Utilization Predictions&amp;quot;&quot;/&gt;&lt;property id=&quot;20307&quot; value=&quot;412&quot;/&gt;&lt;/object&gt;&lt;object type=&quot;3&quot; unique_id=&quot;80373&quot;&gt;&lt;property id=&quot;20148&quot; value=&quot;5&quot;/&gt;&lt;property id=&quot;20300&quot; value=&quot;Slide 22 - &amp;quot;Comments about Predictions&amp;quot;&quot;/&gt;&lt;property id=&quot;20307&quot; value=&quot;413&quot;/&gt;&lt;/object&gt;&lt;object type=&quot;3&quot; unique_id=&quot;80374&quot;&gt;&lt;property id=&quot;20148&quot; value=&quot;5&quot;/&gt;&lt;property id=&quot;20300&quot; value=&quot;Slide 23 - &amp;quot;Eldercare Services Provided&amp;quot;&quot;/&gt;&lt;property id=&quot;20307&quot; value=&quot;414&quot;/&gt;&lt;/object&gt;&lt;object type=&quot;3&quot; unique_id=&quot;80375&quot;&gt;&lt;property id=&quot;20148&quot; value=&quot;5&quot;/&gt;&lt;property id=&quot;20300&quot; value=&quot;Slide 24 - &amp;quot;Educational Programs Offered&amp;quot;&quot;/&gt;&lt;property id=&quot;20307&quot; value=&quot;415&quot;/&gt;&lt;/object&gt;&lt;object type=&quot;3&quot; unique_id=&quot;80376&quot;&gt;&lt;property id=&quot;20148&quot; value=&quot;5&quot;/&gt;&lt;property id=&quot;20300&quot; value=&quot;Slide 25 - &amp;quot;Categories for Legal and Financial&amp;quot;&quot;/&gt;&lt;property id=&quot;20307&quot; value=&quot;416&quot;/&gt;&lt;/object&gt;&lt;object type=&quot;3&quot; unique_id=&quot;80377&quot;&gt;&lt;property id=&quot;20148&quot; value=&quot;5&quot;/&gt;&lt;property id=&quot;20300&quot; value=&quot;Slide 26 - &amp;quot;Company Philosophy about Eldercare&amp;quot;&quot;/&gt;&lt;property id=&quot;20307&quot; value=&quot;417&quot;/&gt;&lt;/object&gt;&lt;object type=&quot;3&quot; unique_id=&quot;80378&quot;&gt;&lt;property id=&quot;20148&quot; value=&quot;5&quot;/&gt;&lt;property id=&quot;20300&quot; value=&quot;Slide 27 - &amp;quot;Additional “buy-up” services&amp;quot;&quot;/&gt;&lt;property id=&quot;20307&quot; value=&quot;418&quot;/&gt;&lt;/object&gt;&lt;object type=&quot;3&quot; unique_id=&quot;80379&quot;&gt;&lt;property id=&quot;20148&quot; value=&quot;5&quot;/&gt;&lt;property id=&quot;20300&quot; value=&quot;Slide 28 - &amp;quot;Concerns and Challenges&amp;quot;&quot;/&gt;&lt;property id=&quot;20307&quot; value=&quot;419&quot;/&gt;&lt;/object&gt;&lt;object type=&quot;3&quot; unique_id=&quot;80380&quot;&gt;&lt;property id=&quot;20148&quot; value=&quot;5&quot;/&gt;&lt;property id=&quot;20300&quot; value=&quot;Slide 29 - &amp;quot;Final Survey Thoughts…&amp;quot;&quot;/&gt;&lt;property id=&quot;20307&quot; value=&quot;420&quot;/&gt;&lt;/object&gt;&lt;object type=&quot;3&quot; unique_id=&quot;81274&quot;&gt;&lt;property id=&quot;20148&quot; value=&quot;5&quot;/&gt;&lt;property id=&quot;20300&quot; value=&quot;Slide 5&quot;/&gt;&lt;property id=&quot;20307&quot; value=&quot;441&quot;/&gt;&lt;/object&gt;&lt;object type=&quot;3&quot; unique_id=&quot;81275&quot;&gt;&lt;property id=&quot;20148&quot; value=&quot;5&quot;/&gt;&lt;property id=&quot;20300&quot; value=&quot;Slide 8 - &amp;quot;Review Current Trends - &amp;#x0D;&amp;#x0A;Elder Services&amp;quot;&quot;/&gt;&lt;property id=&quot;20307&quot; value=&quot;442&quot;/&gt;&lt;/object&gt;&lt;object type=&quot;3&quot; unique_id=&quot;81277&quot;&gt;&lt;property id=&quot;20148&quot; value=&quot;5&quot;/&gt;&lt;property id=&quot;20300&quot; value=&quot;Slide 17 - &amp;quot;NBC Elder Care Survey&amp;quot;&quot;/&gt;&lt;property id=&quot;20307&quot; value=&quot;444&quot;/&gt;&lt;/object&gt;&lt;object type=&quot;3&quot; unique_id=&quot;81278&quot;&gt;&lt;property id=&quot;20148&quot; value=&quot;5&quot;/&gt;&lt;property id=&quot;20300&quot; value=&quot;Slide 18&quot;/&gt;&lt;property id=&quot;20307&quot; value=&quot;447&quot;/&gt;&lt;/object&gt;&lt;object type=&quot;3&quot; unique_id=&quot;81279&quot;&gt;&lt;property id=&quot;20148&quot; value=&quot;5&quot;/&gt;&lt;property id=&quot;20300&quot; value=&quot;Slide 30 - &amp;quot;&amp;#x0D;&amp;#x0A;&amp;#x0D;&amp;#x0A;Brainstorm Ways to Reach&amp;#x0D;&amp;#x0A; HR/Benefits Personnel &amp;#x0D;&amp;#x0A;&amp;#x0D;&amp;#x0A;&amp;quot;&quot;/&gt;&lt;property id=&quot;20307&quot; value=&quot;445&quot;/&gt;&lt;/object&gt;&lt;object type=&quot;3&quot; unique_id=&quot;81280&quot;&gt;&lt;property id=&quot;20148&quot; value=&quot;5&quot;/&gt;&lt;property id=&quot;20300&quot; value=&quot;Slide 31 - &amp;quot;&amp;#x0D;&amp;#x0A;&amp;quot;&quot;/&gt;&lt;property id=&quot;20307&quot; value=&quot;448&quot;/&gt;&lt;/object&gt;&lt;object type=&quot;3&quot; unique_id=&quot;81281&quot;&gt;&lt;property id=&quot;20148&quot; value=&quot;5&quot;/&gt;&lt;property id=&quot;20300&quot; value=&quot;Slide 33 - &amp;quot;Next Steps….&amp;#x0D;&amp;#x0A;&amp;quot;&quot;/&gt;&lt;property id=&quot;20307&quot; value=&quot;446&quot;/&gt;&lt;/object&gt;&lt;object type=&quot;3&quot; unique_id=&quot;81282&quot;&gt;&lt;property id=&quot;20148&quot; value=&quot;5&quot;/&gt;&lt;property id=&quot;20300&quot; value=&quot;Slide 35&quot;/&gt;&lt;property id=&quot;20307&quot; value=&quot;449&quot;/&gt;&lt;/object&gt;&lt;object type=&quot;3&quot; unique_id=&quot;81543&quot;&gt;&lt;property id=&quot;20148&quot; value=&quot;5&quot;/&gt;&lt;property id=&quot;20300&quot; value=&quot;Slide 13 - &amp;quot;Aging of the&amp;#x0D;&amp;#x0A; American Workforce&amp;#x0D;&amp;#x0A;&amp;quot;&quot;/&gt;&lt;property id=&quot;20307&quot; value=&quot;450&quot;/&gt;&lt;/object&gt;&lt;object type=&quot;3&quot; unique_id=&quot;81544&quot;&gt;&lt;property id=&quot;20148&quot; value=&quot;5&quot;/&gt;&lt;property id=&quot;20300&quot; value=&quot;Slide 14 - &amp;quot;Aging of the American Workforce&amp;#x0D;&amp;#x0A;&amp;#x0D;&amp;#x0A;&amp;quot;&quot;/&gt;&lt;property id=&quot;20307&quot; value=&quot;451&quot;/&gt;&lt;/object&gt;&lt;/object&gt;&lt;object type=&quot;8&quot; unique_id=&quot;7934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KGA_template">
  <a:themeElements>
    <a:clrScheme name="KGA color palette">
      <a:dk1>
        <a:sysClr val="windowText" lastClr="000000"/>
      </a:dk1>
      <a:lt1>
        <a:sysClr val="window" lastClr="FFFFFF"/>
      </a:lt1>
      <a:dk2>
        <a:srgbClr val="6F625A"/>
      </a:dk2>
      <a:lt2>
        <a:srgbClr val="EEECE1"/>
      </a:lt2>
      <a:accent1>
        <a:srgbClr val="702E3E"/>
      </a:accent1>
      <a:accent2>
        <a:srgbClr val="6B95C5"/>
      </a:accent2>
      <a:accent3>
        <a:srgbClr val="BCB1A0"/>
      </a:accent3>
      <a:accent4>
        <a:srgbClr val="C4D1DE"/>
      </a:accent4>
      <a:accent5>
        <a:srgbClr val="DECAA4"/>
      </a:accent5>
      <a:accent6>
        <a:srgbClr val="EEE4D1"/>
      </a:accent6>
      <a:hlink>
        <a:srgbClr val="702E3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KGA color palette">
    <a:dk1>
      <a:sysClr val="windowText" lastClr="000000"/>
    </a:dk1>
    <a:lt1>
      <a:sysClr val="window" lastClr="FFFFFF"/>
    </a:lt1>
    <a:dk2>
      <a:srgbClr val="6F625A"/>
    </a:dk2>
    <a:lt2>
      <a:srgbClr val="EEECE1"/>
    </a:lt2>
    <a:accent1>
      <a:srgbClr val="702E3E"/>
    </a:accent1>
    <a:accent2>
      <a:srgbClr val="6B95C5"/>
    </a:accent2>
    <a:accent3>
      <a:srgbClr val="BCB1A0"/>
    </a:accent3>
    <a:accent4>
      <a:srgbClr val="C4D1DE"/>
    </a:accent4>
    <a:accent5>
      <a:srgbClr val="DECAA4"/>
    </a:accent5>
    <a:accent6>
      <a:srgbClr val="EEE4D1"/>
    </a:accent6>
    <a:hlink>
      <a:srgbClr val="702E3E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1">
    <a:dk1>
      <a:sysClr val="windowText" lastClr="000000"/>
    </a:dk1>
    <a:lt1>
      <a:sysClr val="window" lastClr="FFFFFF"/>
    </a:lt1>
    <a:dk2>
      <a:srgbClr val="6F625A"/>
    </a:dk2>
    <a:lt2>
      <a:srgbClr val="EEECE1"/>
    </a:lt2>
    <a:accent1>
      <a:srgbClr val="54232E"/>
    </a:accent1>
    <a:accent2>
      <a:srgbClr val="6B95C5"/>
    </a:accent2>
    <a:accent3>
      <a:srgbClr val="BCB1A0"/>
    </a:accent3>
    <a:accent4>
      <a:srgbClr val="C4D1DE"/>
    </a:accent4>
    <a:accent5>
      <a:srgbClr val="DECAA4"/>
    </a:accent5>
    <a:accent6>
      <a:srgbClr val="EEE4D1"/>
    </a:accent6>
    <a:hlink>
      <a:srgbClr val="702E3E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KGA_template</Template>
  <TotalTime>31272</TotalTime>
  <Words>1585</Words>
  <Application>Microsoft Macintosh PowerPoint</Application>
  <PresentationFormat>On-screen Show (4:3)</PresentationFormat>
  <Paragraphs>284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KGA_template</vt:lpstr>
      <vt:lpstr> Black </vt:lpstr>
      <vt:lpstr>  The Challenges of EAP  and Eldercare Caregiving National Behavioral Consortium  June 17, 2015  Boulder, Colorado</vt:lpstr>
      <vt:lpstr>PowerPoint Presentation</vt:lpstr>
      <vt:lpstr>PowerPoint Presentation</vt:lpstr>
      <vt:lpstr>Overview</vt:lpstr>
      <vt:lpstr>PowerPoint Presentation</vt:lpstr>
      <vt:lpstr>CAREGIVERS AND CAREGIVING</vt:lpstr>
      <vt:lpstr>PowerPoint Presentation</vt:lpstr>
      <vt:lpstr>Where do Caregivers turn for help?</vt:lpstr>
      <vt:lpstr>Societal Factors Impacting this Topic</vt:lpstr>
      <vt:lpstr>Caregiving and the Workplace</vt:lpstr>
      <vt:lpstr> Number of Caregivers in the Workplace</vt:lpstr>
      <vt:lpstr>PowerPoint Presentation</vt:lpstr>
      <vt:lpstr>Aging of the  American Workforce </vt:lpstr>
      <vt:lpstr>Aging of the American Workforce</vt:lpstr>
      <vt:lpstr>The Aging Workforce </vt:lpstr>
      <vt:lpstr>NBC Elder Care Survey</vt:lpstr>
      <vt:lpstr>PowerPoint Presentation</vt:lpstr>
      <vt:lpstr>Utilization Rates of Eldercare Services</vt:lpstr>
      <vt:lpstr>Utilization Predictions</vt:lpstr>
      <vt:lpstr>Eldercare Services Provided</vt:lpstr>
      <vt:lpstr>How Services Are Provided</vt:lpstr>
      <vt:lpstr>Comments about Predictions</vt:lpstr>
      <vt:lpstr>Educational Programs Offered</vt:lpstr>
      <vt:lpstr>Categories for Legal and Financial</vt:lpstr>
      <vt:lpstr>Company Philosophy about Eldercare</vt:lpstr>
      <vt:lpstr>Additional “buy-up” services</vt:lpstr>
      <vt:lpstr>Concerns and Challenges</vt:lpstr>
      <vt:lpstr>Final Survey Thoughts…</vt:lpstr>
      <vt:lpstr>  Discussion &amp; Brainstorming   </vt:lpstr>
      <vt:lpstr> </vt:lpstr>
      <vt:lpstr>Side Effect of Integration of EAP &amp; Work Life Services</vt:lpstr>
      <vt:lpstr> Next Steps….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KGA Template</dc:title>
  <dc:creator>Seth Moeller</dc:creator>
  <cp:lastModifiedBy>Patricia Herlihy</cp:lastModifiedBy>
  <cp:revision>332</cp:revision>
  <cp:lastPrinted>2014-10-02T19:39:51Z</cp:lastPrinted>
  <dcterms:created xsi:type="dcterms:W3CDTF">2014-03-04T17:23:24Z</dcterms:created>
  <dcterms:modified xsi:type="dcterms:W3CDTF">2015-08-05T02:03:24Z</dcterms:modified>
</cp:coreProperties>
</file>