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313" r:id="rId4"/>
    <p:sldId id="307" r:id="rId5"/>
    <p:sldId id="308" r:id="rId6"/>
    <p:sldId id="309" r:id="rId7"/>
    <p:sldId id="310" r:id="rId8"/>
    <p:sldId id="311" r:id="rId9"/>
    <p:sldId id="312" r:id="rId10"/>
    <p:sldId id="314" r:id="rId11"/>
    <p:sldId id="289" r:id="rId12"/>
    <p:sldId id="290" r:id="rId13"/>
    <p:sldId id="291" r:id="rId14"/>
    <p:sldId id="304" r:id="rId15"/>
    <p:sldId id="292" r:id="rId16"/>
    <p:sldId id="301" r:id="rId17"/>
    <p:sldId id="294" r:id="rId18"/>
    <p:sldId id="263" r:id="rId19"/>
    <p:sldId id="297" r:id="rId20"/>
    <p:sldId id="303" r:id="rId21"/>
    <p:sldId id="302" r:id="rId22"/>
    <p:sldId id="264" r:id="rId23"/>
    <p:sldId id="315" r:id="rId24"/>
    <p:sldId id="318" r:id="rId25"/>
    <p:sldId id="316" r:id="rId26"/>
    <p:sldId id="265" r:id="rId27"/>
    <p:sldId id="266" r:id="rId28"/>
    <p:sldId id="288" r:id="rId29"/>
    <p:sldId id="319" r:id="rId30"/>
    <p:sldId id="320" r:id="rId31"/>
    <p:sldId id="321" r:id="rId32"/>
    <p:sldId id="317" r:id="rId33"/>
    <p:sldId id="269" r:id="rId34"/>
    <p:sldId id="270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E5D"/>
    <a:srgbClr val="010A4B"/>
    <a:srgbClr val="000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8CC5D3E-FD87-4C08-999B-31D39640D9C3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05C31DC-CC3C-4BCB-9463-7FCEDE198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91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5CAF58-4D45-49CA-A49A-72F05F412CE8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FB3262-74BF-41D3-93E2-409BDF8663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7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B3262-74BF-41D3-93E2-409BDF8663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6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79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6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6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6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3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1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62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0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4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56C13-C7BA-4124-8E7F-57E5E19B05ED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48180-339B-44AE-9F66-80D7415B1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0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224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Progress on the </a:t>
            </a:r>
            <a:r>
              <a:rPr lang="en-US" i="1" dirty="0" smtClean="0"/>
              <a:t>Grand </a:t>
            </a:r>
            <a:r>
              <a:rPr lang="en-US" i="1" dirty="0"/>
              <a:t>Challenges for Social Work </a:t>
            </a:r>
            <a:r>
              <a:rPr lang="en-US" i="1" dirty="0" smtClean="0"/>
              <a:t>Initiative</a:t>
            </a:r>
            <a:endParaRPr lang="en-US" i="1" dirty="0">
              <a:solidFill>
                <a:srgbClr val="010A4B"/>
              </a:solidFill>
              <a:latin typeface="Gotham Bold" pitchFamily="50" charset="0"/>
              <a:cs typeface="Gotham Bold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1" y="2667000"/>
            <a:ext cx="8458200" cy="3468469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Richard Barth, PHD, MSW</a:t>
            </a:r>
          </a:p>
          <a:p>
            <a:r>
              <a:rPr lang="en-US" sz="2800" dirty="0" smtClean="0"/>
              <a:t>University of Maryland School of Social Work</a:t>
            </a:r>
          </a:p>
          <a:p>
            <a:endParaRPr lang="en-US" dirty="0" smtClean="0"/>
          </a:p>
          <a:p>
            <a:r>
              <a:rPr lang="en-US" sz="2400" dirty="0" smtClean="0"/>
              <a:t>Presented to the </a:t>
            </a:r>
            <a:r>
              <a:rPr lang="en-US" sz="2400" i="1" dirty="0" smtClean="0"/>
              <a:t>Conference on Social Innovation and Engagement: Social Challenges, Policy Practice, and Professional Training of Social Workers</a:t>
            </a:r>
          </a:p>
          <a:p>
            <a:r>
              <a:rPr lang="en-US" sz="2400" i="1" dirty="0" smtClean="0"/>
              <a:t>Washington University</a:t>
            </a:r>
          </a:p>
          <a:p>
            <a:r>
              <a:rPr lang="en-US" sz="2400" i="1" dirty="0" smtClean="0"/>
              <a:t>April 6-8, 2014</a:t>
            </a:r>
            <a:endParaRPr lang="en-US" sz="24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Additional Expected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Engaging the public in better understanding and supporting the enterprise of social work and social welfare</a:t>
            </a:r>
          </a:p>
          <a:p>
            <a:pPr lvl="1"/>
            <a:r>
              <a:rPr lang="en-US" dirty="0" smtClean="0"/>
              <a:t>Clarifying the criticality and capacity of our field</a:t>
            </a:r>
          </a:p>
          <a:p>
            <a:r>
              <a:rPr lang="en-US" dirty="0" smtClean="0"/>
              <a:t>Facilitating the collaboration of social work and allied disciplines in creating the scientific advancements needed to conquer the Grand Challenges</a:t>
            </a:r>
          </a:p>
          <a:p>
            <a:r>
              <a:rPr lang="en-US" dirty="0" smtClean="0"/>
              <a:t>Stimulating interest among potential applicants to educational programs and faculty and staff positions</a:t>
            </a:r>
          </a:p>
          <a:p>
            <a:r>
              <a:rPr lang="en-US" dirty="0" smtClean="0"/>
              <a:t>Transform curriculum at all levels</a:t>
            </a:r>
          </a:p>
          <a:p>
            <a:r>
              <a:rPr lang="en-US" dirty="0" smtClean="0"/>
              <a:t>Achieve sustainable changes in society at a reasonable scale for the challenges we undertake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567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AASWSW Board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5344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Select an Executive Committee of 11-15 (as per other National Academy of Science panels)</a:t>
            </a:r>
          </a:p>
          <a:p>
            <a:pPr lvl="1"/>
            <a:r>
              <a:rPr lang="en-US" dirty="0" smtClean="0"/>
              <a:t>Fellows of the Academy would predominate but be supplemented by other expertise</a:t>
            </a:r>
          </a:p>
          <a:p>
            <a:pPr lvl="1"/>
            <a:r>
              <a:rPr lang="en-US" dirty="0" smtClean="0"/>
              <a:t>Communication with other SW leadership organizations would be maintained </a:t>
            </a:r>
          </a:p>
          <a:p>
            <a:pPr lvl="1"/>
            <a:r>
              <a:rPr lang="en-US" dirty="0" smtClean="0"/>
              <a:t>The Executive Committee would select its own Chair or Co-Chair, identify the process to be used, and the duration of the project</a:t>
            </a:r>
          </a:p>
          <a:p>
            <a:pPr lvl="1"/>
            <a:r>
              <a:rPr lang="en-US" dirty="0" smtClean="0"/>
              <a:t>The AASWSW Board would endeavor to raise the support needed to support the Academy but would commit a substantial proportion of its own resources to launch the Grand Challenges for Social Work Initiative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09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Autofit/>
          </a:bodyPr>
          <a:lstStyle/>
          <a:p>
            <a:r>
              <a:rPr lang="en-US" sz="3600" dirty="0" smtClean="0"/>
              <a:t>Grand Challenges for Social Work Initiative Executive Committee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610600" cy="54864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9600" b="1" dirty="0" smtClean="0"/>
              <a:t>John Brekke and Rowena Fong (Co-Conveners)</a:t>
            </a:r>
            <a:endParaRPr lang="en-US" sz="9600" dirty="0"/>
          </a:p>
          <a:p>
            <a:pPr marL="0" indent="0" algn="ctr">
              <a:buNone/>
            </a:pPr>
            <a:r>
              <a:rPr lang="en-US" sz="9600" b="1" dirty="0"/>
              <a:t>Claudia Coulton </a:t>
            </a:r>
            <a:endParaRPr lang="en-US" sz="9600" b="1" dirty="0" smtClean="0"/>
          </a:p>
          <a:p>
            <a:pPr marL="0" indent="0" algn="ctr">
              <a:buNone/>
            </a:pPr>
            <a:r>
              <a:rPr lang="en-US" sz="9600" b="1" dirty="0" smtClean="0"/>
              <a:t>King Davis (Retired)</a:t>
            </a:r>
          </a:p>
          <a:p>
            <a:pPr marL="0" indent="0" algn="ctr">
              <a:buNone/>
            </a:pPr>
            <a:r>
              <a:rPr lang="en-US" sz="9600" b="1" dirty="0" smtClean="0"/>
              <a:t>Diana </a:t>
            </a:r>
            <a:r>
              <a:rPr lang="en-US" sz="9600" b="1" dirty="0" err="1" smtClean="0"/>
              <a:t>DiNitto</a:t>
            </a:r>
            <a:endParaRPr lang="en-US" sz="9600" dirty="0"/>
          </a:p>
          <a:p>
            <a:pPr marL="0" indent="0" algn="ctr">
              <a:buNone/>
            </a:pPr>
            <a:r>
              <a:rPr lang="en-US" sz="9600" b="1" dirty="0"/>
              <a:t>Marilyn </a:t>
            </a:r>
            <a:r>
              <a:rPr lang="en-US" sz="9600" b="1" dirty="0" smtClean="0"/>
              <a:t>Flynn</a:t>
            </a:r>
          </a:p>
          <a:p>
            <a:pPr marL="0" indent="0" algn="ctr">
              <a:buNone/>
            </a:pPr>
            <a:r>
              <a:rPr lang="en-US" sz="9600" b="1" dirty="0" smtClean="0"/>
              <a:t>Rowena Fong</a:t>
            </a:r>
            <a:endParaRPr lang="en-US" sz="9600" b="1" dirty="0"/>
          </a:p>
          <a:p>
            <a:pPr marL="0" indent="0" algn="ctr">
              <a:buNone/>
            </a:pPr>
            <a:r>
              <a:rPr lang="en-US" sz="9600" b="1" dirty="0" smtClean="0"/>
              <a:t>J. David Hawkins</a:t>
            </a:r>
          </a:p>
          <a:p>
            <a:pPr marL="0" indent="0" algn="ctr">
              <a:buNone/>
            </a:pPr>
            <a:r>
              <a:rPr lang="en-US" sz="9600" b="1" dirty="0" smtClean="0"/>
              <a:t>James Lubben</a:t>
            </a:r>
          </a:p>
          <a:p>
            <a:pPr marL="0" indent="0" algn="ctr">
              <a:buNone/>
            </a:pPr>
            <a:r>
              <a:rPr lang="en-US" sz="9600" b="1" dirty="0" smtClean="0"/>
              <a:t>Ron </a:t>
            </a:r>
            <a:r>
              <a:rPr lang="en-US" sz="9600" b="1" dirty="0" err="1" smtClean="0"/>
              <a:t>Mandersheid</a:t>
            </a:r>
            <a:endParaRPr lang="en-US" sz="9600" b="1" dirty="0" smtClean="0"/>
          </a:p>
          <a:p>
            <a:pPr marL="0" indent="0" algn="ctr">
              <a:buNone/>
            </a:pPr>
            <a:r>
              <a:rPr lang="en-US" sz="9600" b="1" dirty="0" smtClean="0"/>
              <a:t>Yolanda Padilla</a:t>
            </a:r>
          </a:p>
          <a:p>
            <a:pPr marL="0" indent="0" algn="ctr">
              <a:buNone/>
            </a:pPr>
            <a:r>
              <a:rPr lang="en-US" sz="9600" b="1" dirty="0" smtClean="0"/>
              <a:t>Michael Sherraden</a:t>
            </a:r>
          </a:p>
          <a:p>
            <a:pPr marL="0" indent="0" algn="ctr">
              <a:buNone/>
            </a:pPr>
            <a:r>
              <a:rPr lang="en-US" sz="9600" b="1" dirty="0" smtClean="0"/>
              <a:t>Eddie Uehara</a:t>
            </a:r>
          </a:p>
          <a:p>
            <a:pPr marL="0" indent="0" algn="ctr">
              <a:buNone/>
            </a:pPr>
            <a:r>
              <a:rPr lang="en-US" sz="9600" b="1" dirty="0" smtClean="0"/>
              <a:t>Karina Walters</a:t>
            </a:r>
          </a:p>
          <a:p>
            <a:pPr marL="0" indent="0" algn="ctr">
              <a:buNone/>
            </a:pPr>
            <a:r>
              <a:rPr lang="en-US" sz="9600" b="1" dirty="0" smtClean="0"/>
              <a:t>James Herbert Williams</a:t>
            </a:r>
            <a:endParaRPr lang="en-US" sz="9600" b="1" dirty="0"/>
          </a:p>
          <a:p>
            <a:pPr marL="0" indent="0" algn="ctr">
              <a:buNone/>
            </a:pPr>
            <a:r>
              <a:rPr lang="en-US" sz="8000" i="1" dirty="0" smtClean="0"/>
              <a:t>Staff:  Sarah Butts, AASWSW and UM SSW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802700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/>
          <a:lstStyle/>
          <a:p>
            <a:r>
              <a:rPr lang="en-US" dirty="0" smtClean="0"/>
              <a:t>Definite GCI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5344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process that is open and fair and offers a high probability of quickly achieving a compelling set of grand challenges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set of grand challenges that has supporting scholarship and meets established criteria: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Challenge </a:t>
            </a:r>
            <a:r>
              <a:rPr lang="en-US" dirty="0"/>
              <a:t>must be big, important, and compelling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Scientific </a:t>
            </a:r>
            <a:r>
              <a:rPr lang="en-US" dirty="0"/>
              <a:t>evidence indicates that the challenge could be solved.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Meaningful and measurable progress to address the challenge can be made in a decade.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The challenge is likely to generate interdisciplinary or cross-sector collaboration.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Solution to the challenge requires significant innovation.</a:t>
            </a:r>
          </a:p>
          <a:p>
            <a:pPr lvl="1"/>
            <a:endParaRPr lang="en-US" b="1" dirty="0" smtClean="0">
              <a:solidFill>
                <a:srgbClr val="FF0000"/>
              </a:solidFill>
            </a:endParaRPr>
          </a:p>
          <a:p>
            <a:pPr marL="571500" indent="-51435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794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Definite GCSWI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457200"/>
            <a:r>
              <a:rPr lang="en-US" dirty="0"/>
              <a:t>An appealing presentation of these challenges using social media and other strategies that will help to recruit new social work applicants and investors to our cause </a:t>
            </a:r>
            <a:endParaRPr lang="en-US" dirty="0" smtClean="0"/>
          </a:p>
          <a:p>
            <a:pPr marL="514350" indent="-457200"/>
            <a:endParaRPr lang="en-US" dirty="0"/>
          </a:p>
          <a:p>
            <a:pPr marL="514350" indent="-457200"/>
            <a:r>
              <a:rPr lang="en-US" dirty="0" smtClean="0"/>
              <a:t>New </a:t>
            </a:r>
            <a:r>
              <a:rPr lang="en-US" dirty="0"/>
              <a:t>website for the Academy to better host the Grand </a:t>
            </a:r>
            <a:r>
              <a:rPr lang="en-US" dirty="0" smtClean="0"/>
              <a:t>Challenges of Social Work  </a:t>
            </a:r>
            <a:r>
              <a:rPr lang="en-US" dirty="0"/>
              <a:t>Initiative (aaswsw.org) and mechanism for collection of GC ideas.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99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Definite GCI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</a:t>
            </a:r>
            <a:r>
              <a:rPr lang="en-US" dirty="0" smtClean="0"/>
              <a:t>edia presentation that captures some of our fields highlights and demonstrates our capacity. </a:t>
            </a:r>
          </a:p>
          <a:p>
            <a:r>
              <a:rPr lang="en-US" dirty="0" smtClean="0"/>
              <a:t>Documentation of how local university initiatives can use the Grand Challenges strategy and contribute to the success of the GCI</a:t>
            </a:r>
          </a:p>
          <a:p>
            <a:r>
              <a:rPr lang="en-US" dirty="0" smtClean="0"/>
              <a:t>Academy sponsored  Written Products, Journal Articles, White Papers and other publications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4957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GCSWI White Papers and Publications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 smtClean="0"/>
              <a:t>Complete and Available on the Academy website:</a:t>
            </a:r>
            <a:endParaRPr lang="en-US" sz="2400" u="sng" dirty="0"/>
          </a:p>
          <a:p>
            <a:r>
              <a:rPr lang="en-US" sz="2400" dirty="0" smtClean="0"/>
              <a:t>Grand Challenges for Social Work  </a:t>
            </a:r>
            <a:r>
              <a:rPr lang="en-US" sz="2400" b="1" i="1" dirty="0" smtClean="0"/>
              <a:t>Impact Model</a:t>
            </a:r>
          </a:p>
          <a:p>
            <a:r>
              <a:rPr lang="en-US" sz="2400" dirty="0" smtClean="0"/>
              <a:t>Journal of the Society for Social Work Research Grand Challenges for Social Work </a:t>
            </a:r>
            <a:r>
              <a:rPr lang="en-US" sz="2400" b="1" i="1" dirty="0" smtClean="0"/>
              <a:t>Announcement</a:t>
            </a:r>
            <a:r>
              <a:rPr lang="en-US" sz="2400" dirty="0" smtClean="0"/>
              <a:t> and </a:t>
            </a:r>
            <a:r>
              <a:rPr lang="en-US" sz="2400" b="1" i="1" dirty="0" smtClean="0"/>
              <a:t>Invited Paper, </a:t>
            </a:r>
            <a:r>
              <a:rPr lang="en-US" sz="2400" dirty="0" smtClean="0"/>
              <a:t>Published October, 2013</a:t>
            </a:r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r>
              <a:rPr lang="en-US" sz="2400" u="sng" dirty="0" smtClean="0"/>
              <a:t>Forthcoming  Grand Challenges Papers:</a:t>
            </a:r>
          </a:p>
          <a:p>
            <a:r>
              <a:rPr lang="en-US" sz="2400" b="1" i="1" dirty="0" smtClean="0"/>
              <a:t>Identifying and Tackling Grand Challenges in Social Work </a:t>
            </a:r>
          </a:p>
          <a:p>
            <a:r>
              <a:rPr lang="en-US" sz="2400" b="1" i="1" dirty="0" smtClean="0"/>
              <a:t>Context of the Grand Challenges for Social Work </a:t>
            </a:r>
          </a:p>
          <a:p>
            <a:r>
              <a:rPr lang="en-US" sz="2400" b="1" i="1" dirty="0"/>
              <a:t>Grand Accomplishments of Social Work </a:t>
            </a:r>
          </a:p>
          <a:p>
            <a:pPr marL="0" indent="0">
              <a:buNone/>
            </a:pPr>
            <a:endParaRPr lang="en-US" sz="2400" b="1" i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9781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399"/>
            <a:ext cx="8229600" cy="1019175"/>
          </a:xfrm>
        </p:spPr>
        <p:txBody>
          <a:bodyPr/>
          <a:lstStyle/>
          <a:p>
            <a:r>
              <a:rPr lang="en-US" dirty="0" smtClean="0"/>
              <a:t>Initiative Financing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Founding contributions to the Academy from Universities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nnual dues from Fellows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ignificant underwriting of current operations by USC, Washington University, University of Washington, Case, and Maryland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493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Likely Strategies for Additional Input on Goals (TBD by GCSWI EC)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3076"/>
            <a:ext cx="8229600" cy="4762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Profession’s Way</a:t>
            </a:r>
          </a:p>
          <a:p>
            <a:pPr lvl="1"/>
            <a:r>
              <a:rPr lang="en-US" i="1" dirty="0" smtClean="0"/>
              <a:t>National Academy of Engineering’s </a:t>
            </a:r>
            <a:r>
              <a:rPr lang="en-US" dirty="0" smtClean="0"/>
              <a:t>approach (many meetings and much involvement of engineers on a regional basis)</a:t>
            </a:r>
          </a:p>
          <a:p>
            <a:pPr marL="0" indent="0">
              <a:buNone/>
            </a:pPr>
            <a:r>
              <a:rPr lang="en-US" dirty="0" smtClean="0"/>
              <a:t>The Expert’s Way?</a:t>
            </a:r>
          </a:p>
          <a:p>
            <a:pPr lvl="1"/>
            <a:r>
              <a:rPr lang="en-US" i="1" dirty="0" smtClean="0"/>
              <a:t>Gate’s Foundation’s </a:t>
            </a:r>
            <a:r>
              <a:rPr lang="en-US" dirty="0" smtClean="0"/>
              <a:t>Grand Challenges for Global Health relied on an international group of luminaries</a:t>
            </a:r>
          </a:p>
          <a:p>
            <a:pPr lvl="1"/>
            <a:r>
              <a:rPr lang="en-US" i="1" dirty="0" smtClean="0"/>
              <a:t>NIMH </a:t>
            </a:r>
            <a:r>
              <a:rPr lang="en-US" dirty="0" smtClean="0"/>
              <a:t>Grand Challenges for Global Mental Health</a:t>
            </a:r>
          </a:p>
          <a:p>
            <a:pPr lvl="2"/>
            <a:r>
              <a:rPr lang="en-US" dirty="0" smtClean="0"/>
              <a:t>Heavy reliance on Delphi Method</a:t>
            </a:r>
          </a:p>
        </p:txBody>
      </p:sp>
    </p:spTree>
    <p:extLst>
      <p:ext uri="{BB962C8B-B14F-4D97-AF65-F5344CB8AC3E}">
        <p14:creationId xmlns:p14="http://schemas.microsoft.com/office/powerpoint/2010/main" val="824553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The GCSWI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MULTIPLE ROUNDS</a:t>
            </a:r>
          </a:p>
          <a:p>
            <a:r>
              <a:rPr lang="en-US" dirty="0" smtClean="0"/>
              <a:t>Round 1 (opens TODAY)!</a:t>
            </a:r>
          </a:p>
          <a:p>
            <a:pPr lvl="1"/>
            <a:r>
              <a:rPr lang="en-US" dirty="0" smtClean="0"/>
              <a:t>Make a Grand Challenge Suggestion</a:t>
            </a:r>
          </a:p>
          <a:p>
            <a:pPr lvl="2"/>
            <a:r>
              <a:rPr lang="en-US" dirty="0" smtClean="0"/>
              <a:t>GC Executive Committee Reviews </a:t>
            </a:r>
          </a:p>
          <a:p>
            <a:pPr lvl="2"/>
            <a:r>
              <a:rPr lang="en-US" dirty="0" smtClean="0"/>
              <a:t>Ideas will be posted on the website for comment and collaborative development</a:t>
            </a:r>
          </a:p>
          <a:p>
            <a:r>
              <a:rPr lang="en-US" dirty="0" smtClean="0"/>
              <a:t>Round 2 (opens in January 2014)</a:t>
            </a:r>
          </a:p>
          <a:p>
            <a:pPr lvl="1"/>
            <a:r>
              <a:rPr lang="en-US" dirty="0" smtClean="0"/>
              <a:t>Submission of more refined and complete Grand Challenge proposals to provide evidence on how they meet the Grand Challenges Criteria</a:t>
            </a:r>
          </a:p>
          <a:p>
            <a:pPr lvl="1"/>
            <a:r>
              <a:rPr lang="en-US" dirty="0" smtClean="0"/>
              <a:t>GC Executive Committee Reviews</a:t>
            </a:r>
          </a:p>
          <a:p>
            <a:r>
              <a:rPr lang="en-US" dirty="0" smtClean="0"/>
              <a:t>Round 3 (Date and Method TBD)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2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9144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Island Wood Meeting (hosted by USC, UW, in Coordination with Brown School, U Chicago, AASWSW, SSWR)</a:t>
            </a:r>
          </a:p>
          <a:p>
            <a:pPr lvl="1"/>
            <a:r>
              <a:rPr lang="en-US" dirty="0" smtClean="0"/>
              <a:t>Science of Social Work discussion continued from SSWR presentation by John Brekke and convening in summer of 2011</a:t>
            </a:r>
          </a:p>
          <a:p>
            <a:pPr lvl="1"/>
            <a:r>
              <a:rPr lang="en-US" dirty="0" smtClean="0"/>
              <a:t>Grand Challenges for SW discussion begun as a way to focus development of scientific impact</a:t>
            </a:r>
            <a:endParaRPr lang="en-US" dirty="0"/>
          </a:p>
          <a:p>
            <a:r>
              <a:rPr lang="en-US" dirty="0" smtClean="0"/>
              <a:t>Grand Challenges Roles</a:t>
            </a:r>
          </a:p>
          <a:p>
            <a:pPr lvl="1"/>
            <a:r>
              <a:rPr lang="en-US" dirty="0" smtClean="0"/>
              <a:t>The American Academy of Social Work and Social Welfare (The Academy) would advance the Grand Challenges for Social Work Initiative (GCI)</a:t>
            </a:r>
          </a:p>
          <a:p>
            <a:pPr lvl="1"/>
            <a:r>
              <a:rPr lang="en-US" dirty="0" smtClean="0"/>
              <a:t>The Grand Challenges Executive Committee would direct the Initiative, itself, subject to AASWSW Board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11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butts\AppData\Local\Microsoft\Windows\Temporary Internet Files\Content.Outlook\K5MUUDQY\Screen Shot 2013-10-29 at 4 11 23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04800"/>
            <a:ext cx="81280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609600" y="364388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9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Users\sbutts\AppData\Local\Microsoft\Windows\Temporary Internet Files\Content.Outlook\K5MUUDQY\Screen Shot 2013-10-29 at 4 10 29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799"/>
            <a:ext cx="9144000" cy="624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04800" y="364388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514600" y="464820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85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Additional Input on Goals (TBD)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33976"/>
          </a:xfrm>
        </p:spPr>
        <p:txBody>
          <a:bodyPr>
            <a:normAutofit/>
          </a:bodyPr>
          <a:lstStyle/>
          <a:p>
            <a:r>
              <a:rPr lang="en-US" dirty="0" smtClean="0"/>
              <a:t>Getting Ideas in Open Sessions</a:t>
            </a:r>
          </a:p>
          <a:p>
            <a:pPr lvl="1"/>
            <a:r>
              <a:rPr lang="en-US" dirty="0" smtClean="0"/>
              <a:t>NADD </a:t>
            </a:r>
            <a:r>
              <a:rPr lang="en-US" dirty="0"/>
              <a:t>in </a:t>
            </a:r>
            <a:r>
              <a:rPr lang="en-US" dirty="0" smtClean="0"/>
              <a:t>March (completed)</a:t>
            </a:r>
            <a:endParaRPr lang="en-US" dirty="0"/>
          </a:p>
          <a:p>
            <a:pPr lvl="1"/>
            <a:r>
              <a:rPr lang="en-US" dirty="0"/>
              <a:t>CSWE next </a:t>
            </a:r>
            <a:r>
              <a:rPr lang="en-US" dirty="0" smtClean="0"/>
              <a:t>October (in process)</a:t>
            </a:r>
          </a:p>
          <a:p>
            <a:pPr lvl="1"/>
            <a:r>
              <a:rPr lang="en-US" dirty="0" smtClean="0"/>
              <a:t>Other open sessions or testimonial sessions?</a:t>
            </a:r>
          </a:p>
          <a:p>
            <a:pPr lvl="1"/>
            <a:r>
              <a:rPr lang="en-US" dirty="0" smtClean="0"/>
              <a:t>AASWSW Grand Challenges website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AASWSW </a:t>
            </a:r>
            <a:r>
              <a:rPr lang="en-US" dirty="0"/>
              <a:t>by email query and website </a:t>
            </a:r>
            <a:endParaRPr lang="en-US" dirty="0" smtClean="0"/>
          </a:p>
          <a:p>
            <a:r>
              <a:rPr lang="en-US" dirty="0" smtClean="0"/>
              <a:t>Work with Presidents of CSWE, SSWR, and NASW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92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GRAND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/>
              <a:t>Challenge must be big, important, compelling.</a:t>
            </a:r>
          </a:p>
          <a:p>
            <a:pPr marL="0" indent="0">
              <a:buNone/>
            </a:pPr>
            <a:r>
              <a:rPr lang="en-US" dirty="0"/>
              <a:t>2. Scientific evidence indicates that the challenge can be completely or largely solved.</a:t>
            </a:r>
          </a:p>
          <a:p>
            <a:pPr marL="0" indent="0">
              <a:buNone/>
            </a:pPr>
            <a:r>
              <a:rPr lang="en-US" dirty="0"/>
              <a:t>3. Meaningful and measurable progress to address the challenge can be made in a decade.</a:t>
            </a:r>
          </a:p>
          <a:p>
            <a:pPr marL="0" indent="0">
              <a:buNone/>
            </a:pPr>
            <a:r>
              <a:rPr lang="en-US" dirty="0"/>
              <a:t>4. The challenge is likely to generate interdisciplinary or cross sector collaboration.</a:t>
            </a:r>
          </a:p>
          <a:p>
            <a:pPr marL="0" indent="0">
              <a:buNone/>
            </a:pPr>
            <a:r>
              <a:rPr lang="en-US" dirty="0"/>
              <a:t>5. Solution to the challenge requires significant innovation.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330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Domain(s</a:t>
            </a:r>
            <a:r>
              <a:rPr lang="en-US" dirty="0"/>
              <a:t>) of </a:t>
            </a:r>
            <a:r>
              <a:rPr lang="en-US" dirty="0" smtClean="0"/>
              <a:t>Social Work Affected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The Achievement Of Basic Needs ( Food, Clothing And Shelter) </a:t>
            </a:r>
          </a:p>
          <a:p>
            <a:pPr lvl="0"/>
            <a:r>
              <a:rPr lang="en-US" sz="3600" dirty="0" smtClean="0"/>
              <a:t>Safety</a:t>
            </a:r>
          </a:p>
          <a:p>
            <a:pPr lvl="0"/>
            <a:r>
              <a:rPr lang="en-US" sz="3600" dirty="0" smtClean="0"/>
              <a:t>Health</a:t>
            </a:r>
          </a:p>
          <a:p>
            <a:pPr lvl="0"/>
            <a:r>
              <a:rPr lang="en-US" sz="3600" dirty="0" smtClean="0"/>
              <a:t>Social Connectedness</a:t>
            </a:r>
          </a:p>
          <a:p>
            <a:pPr lvl="0"/>
            <a:r>
              <a:rPr lang="en-US" sz="3600" dirty="0" smtClean="0"/>
              <a:t>Self-actualization (Personal Fulfillment)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453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Final Grand Challenges </a:t>
            </a:r>
            <a:r>
              <a:rPr lang="en-US" dirty="0" smtClean="0"/>
              <a:t>Development and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Linking similar challenges into more parsimonious and powerful challenges</a:t>
            </a:r>
          </a:p>
          <a:p>
            <a:pPr lvl="1"/>
            <a:r>
              <a:rPr lang="en-US" dirty="0"/>
              <a:t>Identifying the few very best first challenges</a:t>
            </a:r>
          </a:p>
          <a:p>
            <a:pPr lvl="2"/>
            <a:r>
              <a:rPr lang="en-US" dirty="0"/>
              <a:t>Giving encouragement and help to develop </a:t>
            </a:r>
            <a:r>
              <a:rPr lang="en-US" dirty="0" smtClean="0"/>
              <a:t>them</a:t>
            </a:r>
          </a:p>
          <a:p>
            <a:pPr lvl="1"/>
            <a:r>
              <a:rPr lang="en-US" dirty="0" smtClean="0"/>
              <a:t>Looking for fit with grand accomplishments of social work and grand context of social work</a:t>
            </a:r>
          </a:p>
          <a:p>
            <a:pPr lvl="1"/>
            <a:r>
              <a:rPr lang="en-US" dirty="0" smtClean="0"/>
              <a:t>Considering the domains of social work affected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REVIEW METHOD: Peer reviewed process based on concept paper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28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of </a:t>
            </a:r>
            <a:r>
              <a:rPr lang="en-US" dirty="0" smtClean="0"/>
              <a:t>Action Plans for Using the Grand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56163"/>
          </a:xfrm>
        </p:spPr>
        <p:txBody>
          <a:bodyPr/>
          <a:lstStyle/>
          <a:p>
            <a:pPr lvl="1"/>
            <a:r>
              <a:rPr lang="en-US" sz="3200" dirty="0" smtClean="0"/>
              <a:t>Conferences </a:t>
            </a:r>
            <a:r>
              <a:rPr lang="en-US" sz="3200" dirty="0"/>
              <a:t>(or </a:t>
            </a:r>
            <a:r>
              <a:rPr lang="en-US" sz="3200" dirty="0" smtClean="0"/>
              <a:t>Panels at Conference) </a:t>
            </a:r>
            <a:r>
              <a:rPr lang="en-US" sz="3200" dirty="0"/>
              <a:t>on Grand Challenges?</a:t>
            </a:r>
          </a:p>
          <a:p>
            <a:pPr lvl="1"/>
            <a:r>
              <a:rPr lang="en-US" sz="3200" dirty="0"/>
              <a:t>Special </a:t>
            </a:r>
            <a:r>
              <a:rPr lang="en-US" sz="3200" dirty="0" smtClean="0"/>
              <a:t>issues or sections of journal on the Grand Challenges Initiative?</a:t>
            </a:r>
          </a:p>
          <a:p>
            <a:pPr lvl="1"/>
            <a:r>
              <a:rPr lang="en-US" sz="3200" dirty="0"/>
              <a:t>Special </a:t>
            </a:r>
            <a:r>
              <a:rPr lang="en-US" sz="3200" dirty="0" smtClean="0"/>
              <a:t>GCI grant announcements (need sponsoring funding partners)</a:t>
            </a:r>
          </a:p>
          <a:p>
            <a:pPr lvl="1"/>
            <a:r>
              <a:rPr lang="en-US" sz="3200" dirty="0" smtClean="0"/>
              <a:t>Social media support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7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" y="381000"/>
            <a:ext cx="892628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Eventual Implementation </a:t>
            </a:r>
            <a:r>
              <a:rPr lang="en-US" dirty="0"/>
              <a:t>of </a:t>
            </a:r>
            <a:r>
              <a:rPr lang="en-US" dirty="0" smtClean="0"/>
              <a:t>Grand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15886"/>
            <a:ext cx="8686801" cy="45420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Technical assistance re implementation?</a:t>
            </a:r>
          </a:p>
          <a:p>
            <a:pPr lvl="1"/>
            <a:r>
              <a:rPr lang="en-US" dirty="0" smtClean="0"/>
              <a:t>Training on methods that may be useful for accomplishing Grand </a:t>
            </a:r>
            <a:r>
              <a:rPr lang="en-US" dirty="0"/>
              <a:t>C</a:t>
            </a:r>
            <a:r>
              <a:rPr lang="en-US" dirty="0" smtClean="0"/>
              <a:t>hallenges?</a:t>
            </a:r>
          </a:p>
          <a:p>
            <a:r>
              <a:rPr lang="en-US" dirty="0" smtClean="0"/>
              <a:t>Evaluation (every year for 5 years)?</a:t>
            </a:r>
          </a:p>
          <a:p>
            <a:pPr lvl="1"/>
            <a:r>
              <a:rPr lang="en-US" dirty="0" smtClean="0"/>
              <a:t>Are the Grand Challenges attracting interest? Investment?</a:t>
            </a:r>
          </a:p>
          <a:p>
            <a:pPr lvl="1"/>
            <a:r>
              <a:rPr lang="en-US" dirty="0" smtClean="0"/>
              <a:t>Are scientific groups gathering around the Grand Challenges?</a:t>
            </a:r>
          </a:p>
          <a:p>
            <a:pPr lvl="1"/>
            <a:r>
              <a:rPr lang="en-US" dirty="0" smtClean="0"/>
              <a:t>Are steps in the translational science process being accomplished toward addressing the Grand Challenges?</a:t>
            </a:r>
          </a:p>
          <a:p>
            <a:pPr lvl="1"/>
            <a:r>
              <a:rPr lang="en-US" dirty="0" smtClean="0"/>
              <a:t>Is education being influenced?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627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GCI Vanguard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schools (USC, UW, UCB, at least) are starting their own Grand Challenges projects </a:t>
            </a:r>
          </a:p>
          <a:p>
            <a:pPr lvl="1"/>
            <a:r>
              <a:rPr lang="en-US" dirty="0" smtClean="0"/>
              <a:t>These are already building a process that may be of use to the GCI</a:t>
            </a:r>
          </a:p>
          <a:p>
            <a:pPr lvl="1"/>
            <a:r>
              <a:rPr lang="en-US" dirty="0" smtClean="0"/>
              <a:t>Some will have completed this process and have challenges articulated by spring or summer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the Grand Challenges be Another Fake Out that Only Lucy Can Love?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599"/>
            <a:ext cx="5334000" cy="456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17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Anticipated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Clarity About Problems</a:t>
            </a:r>
          </a:p>
          <a:p>
            <a:r>
              <a:rPr lang="en-US" dirty="0" smtClean="0"/>
              <a:t>Achievable Goals</a:t>
            </a:r>
          </a:p>
          <a:p>
            <a:r>
              <a:rPr lang="en-US" dirty="0" smtClean="0"/>
              <a:t>Integration of Efforts</a:t>
            </a:r>
          </a:p>
          <a:p>
            <a:r>
              <a:rPr lang="en-US" dirty="0" smtClean="0"/>
              <a:t>Innovative Scientific &amp; Policy Approaches</a:t>
            </a:r>
          </a:p>
          <a:p>
            <a:r>
              <a:rPr lang="en-US" dirty="0"/>
              <a:t>Widespread Impact on Society</a:t>
            </a:r>
          </a:p>
        </p:txBody>
      </p:sp>
    </p:spTree>
    <p:extLst>
      <p:ext uri="{BB962C8B-B14F-4D97-AF65-F5344CB8AC3E}">
        <p14:creationId xmlns:p14="http://schemas.microsoft.com/office/powerpoint/2010/main" val="4088846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Might it Differ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b="1" dirty="0" smtClean="0"/>
              <a:t>NASW Social Work Congress Imperatives for the Next Decade</a:t>
            </a:r>
          </a:p>
          <a:p>
            <a:pPr lvl="1"/>
            <a:r>
              <a:rPr lang="en-US" dirty="0" smtClean="0"/>
              <a:t>Assure </a:t>
            </a:r>
            <a:r>
              <a:rPr lang="en-US" dirty="0"/>
              <a:t>excellence in aging knowledge, </a:t>
            </a:r>
            <a:r>
              <a:rPr lang="en-US" dirty="0" smtClean="0"/>
              <a:t>skills, and </a:t>
            </a:r>
            <a:r>
              <a:rPr lang="en-US" dirty="0"/>
              <a:t>competencies at all levels of social </a:t>
            </a:r>
            <a:r>
              <a:rPr lang="en-US" dirty="0" smtClean="0"/>
              <a:t>work education</a:t>
            </a:r>
            <a:r>
              <a:rPr lang="en-US" dirty="0"/>
              <a:t>, practice, and </a:t>
            </a:r>
            <a:r>
              <a:rPr lang="en-US" dirty="0" smtClean="0"/>
              <a:t>research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Participate in politics and policy </a:t>
            </a:r>
            <a:r>
              <a:rPr lang="en-US" dirty="0" smtClean="0"/>
              <a:t>where major </a:t>
            </a:r>
            <a:r>
              <a:rPr lang="en-US" dirty="0"/>
              <a:t>decisions </a:t>
            </a:r>
            <a:r>
              <a:rPr lang="en-US" dirty="0" smtClean="0"/>
              <a:t>are being </a:t>
            </a:r>
            <a:r>
              <a:rPr lang="en-US" dirty="0"/>
              <a:t>made </a:t>
            </a:r>
            <a:r>
              <a:rPr lang="en-US" dirty="0" smtClean="0"/>
              <a:t>about behavioral health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Assure </a:t>
            </a:r>
            <a:r>
              <a:rPr lang="en-US" dirty="0"/>
              <a:t>a qualified social work labor </a:t>
            </a:r>
            <a:r>
              <a:rPr lang="en-US" dirty="0" smtClean="0"/>
              <a:t>force to serve children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Take </a:t>
            </a:r>
            <a:r>
              <a:rPr lang="en-US" dirty="0"/>
              <a:t>the lead in advocating for </a:t>
            </a:r>
            <a:r>
              <a:rPr lang="en-US" dirty="0" smtClean="0"/>
              <a:t>quality universal healthcare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Elevate </a:t>
            </a:r>
            <a:r>
              <a:rPr lang="en-US" dirty="0"/>
              <a:t>the public’s awareness of the </a:t>
            </a:r>
            <a:r>
              <a:rPr lang="en-US" dirty="0" smtClean="0"/>
              <a:t>efficacy and </a:t>
            </a:r>
            <a:r>
              <a:rPr lang="en-US" dirty="0"/>
              <a:t>cost-effectiveness of social work </a:t>
            </a:r>
            <a:r>
              <a:rPr lang="en-US" dirty="0" smtClean="0"/>
              <a:t>practice in health care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Address </a:t>
            </a:r>
            <a:r>
              <a:rPr lang="en-US" dirty="0"/>
              <a:t>the impact of racism, other forms </a:t>
            </a:r>
            <a:r>
              <a:rPr lang="en-US" dirty="0" smtClean="0"/>
              <a:t>of oppression</a:t>
            </a:r>
            <a:r>
              <a:rPr lang="en-US" dirty="0"/>
              <a:t>, social injustice, and other </a:t>
            </a:r>
            <a:r>
              <a:rPr lang="en-US" dirty="0" smtClean="0"/>
              <a:t>human rights </a:t>
            </a:r>
            <a:r>
              <a:rPr lang="en-US" dirty="0"/>
              <a:t>violations through social work </a:t>
            </a:r>
            <a:r>
              <a:rPr lang="en-US" dirty="0" smtClean="0"/>
              <a:t>education and </a:t>
            </a:r>
            <a:r>
              <a:rPr lang="en-US" dirty="0"/>
              <a:t>practice.</a:t>
            </a:r>
          </a:p>
        </p:txBody>
      </p:sp>
    </p:spTree>
    <p:extLst>
      <p:ext uri="{BB962C8B-B14F-4D97-AF65-F5344CB8AC3E}">
        <p14:creationId xmlns:p14="http://schemas.microsoft.com/office/powerpoint/2010/main" val="2804379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 smtClean="0"/>
              <a:t>How Might it Differ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991600" cy="51816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7400" i="1" dirty="0">
                <a:latin typeface="Arial"/>
              </a:rPr>
              <a:t>Setting Priorities, Serving the </a:t>
            </a:r>
            <a:r>
              <a:rPr lang="en-US" sz="7400" i="1" dirty="0" smtClean="0">
                <a:latin typeface="Arial"/>
              </a:rPr>
              <a:t>Nation: A </a:t>
            </a:r>
            <a:r>
              <a:rPr lang="en-US" sz="7400" i="1" dirty="0">
                <a:latin typeface="Arial"/>
              </a:rPr>
              <a:t>Shared Agenda for Social Work Education </a:t>
            </a:r>
            <a:r>
              <a:rPr lang="en-US" sz="7400" i="1" dirty="0" smtClean="0">
                <a:latin typeface="Arial"/>
              </a:rPr>
              <a:t>2012 </a:t>
            </a:r>
            <a:r>
              <a:rPr lang="en-US" sz="6200" dirty="0" smtClean="0">
                <a:latin typeface="Arial"/>
              </a:rPr>
              <a:t>(2 sections and 8 recommendation featured)</a:t>
            </a:r>
            <a:endParaRPr lang="en-US" sz="6200" dirty="0">
              <a:latin typeface="Arial"/>
            </a:endParaRPr>
          </a:p>
          <a:p>
            <a:pPr marL="0" indent="0">
              <a:buNone/>
            </a:pPr>
            <a:endParaRPr lang="en-US" sz="3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0" indent="0">
              <a:buNone/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Section 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1: Investing in Social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Work 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600" dirty="0" smtClean="0">
                <a:latin typeface="Arial"/>
              </a:rPr>
              <a:t>1. Invest </a:t>
            </a:r>
            <a:r>
              <a:rPr lang="en-US" sz="5600" dirty="0">
                <a:latin typeface="Arial"/>
              </a:rPr>
              <a:t>in the social work profession and social work education to ensure the 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600" dirty="0">
                <a:latin typeface="Arial"/>
              </a:rPr>
              <a:t>profession is able to meet the needs of vulnerable populations. 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600" dirty="0" smtClean="0">
                <a:latin typeface="Arial"/>
              </a:rPr>
              <a:t>2. Incorporate </a:t>
            </a:r>
            <a:r>
              <a:rPr lang="en-US" sz="5600" dirty="0">
                <a:latin typeface="Arial"/>
              </a:rPr>
              <a:t>social work into activities and initiatives across the </a:t>
            </a:r>
            <a:r>
              <a:rPr lang="en-US" sz="5600" dirty="0" smtClean="0">
                <a:latin typeface="Arial"/>
              </a:rPr>
              <a:t>federal government to </a:t>
            </a:r>
            <a:r>
              <a:rPr lang="en-US" sz="5600" dirty="0">
                <a:latin typeface="Arial"/>
              </a:rPr>
              <a:t>promote and advance interprofessional education, </a:t>
            </a:r>
            <a:r>
              <a:rPr lang="en-US" sz="5600" dirty="0" smtClean="0">
                <a:latin typeface="Arial"/>
              </a:rPr>
              <a:t>training and </a:t>
            </a:r>
            <a:r>
              <a:rPr lang="en-US" sz="5600" dirty="0">
                <a:latin typeface="Arial"/>
              </a:rPr>
              <a:t>practice.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600" dirty="0" smtClean="0">
                <a:latin typeface="Arial"/>
              </a:rPr>
              <a:t>3. Support </a:t>
            </a:r>
            <a:r>
              <a:rPr lang="en-US" sz="5600" dirty="0">
                <a:latin typeface="Arial"/>
              </a:rPr>
              <a:t>the appointment of social workers to positions throughout the federal </a:t>
            </a:r>
            <a:r>
              <a:rPr lang="en-US" sz="5600" dirty="0" smtClean="0">
                <a:latin typeface="Arial"/>
              </a:rPr>
              <a:t>government </a:t>
            </a:r>
            <a:r>
              <a:rPr lang="en-US" sz="5600" dirty="0">
                <a:latin typeface="Arial"/>
              </a:rPr>
              <a:t>and seek inclusion of social workers, </a:t>
            </a:r>
            <a:r>
              <a:rPr lang="en-US" sz="5600" dirty="0" smtClean="0">
                <a:latin typeface="Arial"/>
              </a:rPr>
              <a:t>educators, and researchers </a:t>
            </a:r>
            <a:r>
              <a:rPr lang="en-US" sz="5600" dirty="0">
                <a:latin typeface="Arial"/>
              </a:rPr>
              <a:t>on federal advisory bodies.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Section 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2: Building Social Work Capacity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Through 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Education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and Training 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dirty="0" smtClean="0">
                <a:latin typeface="Arial"/>
              </a:rPr>
              <a:t>4. Fully </a:t>
            </a:r>
            <a:r>
              <a:rPr lang="en-US" sz="4800" dirty="0">
                <a:latin typeface="Arial"/>
              </a:rPr>
              <a:t>fund health </a:t>
            </a:r>
            <a:r>
              <a:rPr lang="en-US" sz="4800" dirty="0" smtClean="0">
                <a:latin typeface="Arial"/>
              </a:rPr>
              <a:t>professions training </a:t>
            </a:r>
            <a:r>
              <a:rPr lang="en-US" sz="4800" dirty="0">
                <a:latin typeface="Arial"/>
              </a:rPr>
              <a:t>programs, including programs authorized in </a:t>
            </a:r>
            <a:r>
              <a:rPr lang="en-US" sz="4800" dirty="0" smtClean="0">
                <a:latin typeface="Arial"/>
              </a:rPr>
              <a:t> the Patient Protection and </a:t>
            </a:r>
            <a:r>
              <a:rPr lang="en-US" sz="4800" dirty="0">
                <a:latin typeface="Arial"/>
              </a:rPr>
              <a:t>Affordable Care Act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dirty="0" smtClean="0">
                <a:latin typeface="Arial"/>
              </a:rPr>
              <a:t>5. Implement </a:t>
            </a:r>
            <a:r>
              <a:rPr lang="en-US" sz="4800" dirty="0">
                <a:latin typeface="Arial"/>
              </a:rPr>
              <a:t>the recommendations </a:t>
            </a:r>
            <a:r>
              <a:rPr lang="en-US" sz="4800" dirty="0" smtClean="0">
                <a:latin typeface="Arial"/>
              </a:rPr>
              <a:t>made </a:t>
            </a:r>
            <a:r>
              <a:rPr lang="en-US" sz="4800" dirty="0">
                <a:latin typeface="Arial"/>
              </a:rPr>
              <a:t>in the Institute of </a:t>
            </a:r>
            <a:r>
              <a:rPr lang="en-US" sz="4800" dirty="0" smtClean="0">
                <a:latin typeface="Arial"/>
              </a:rPr>
              <a:t>Medicine report, “The Mental </a:t>
            </a:r>
            <a:r>
              <a:rPr lang="en-US" sz="4800" dirty="0">
                <a:latin typeface="Arial"/>
              </a:rPr>
              <a:t>Health and Substance Use Workforce for Older Adults: In Whose Hands</a:t>
            </a:r>
            <a:r>
              <a:rPr lang="en-US" sz="4800" dirty="0" smtClean="0">
                <a:latin typeface="Arial"/>
              </a:rPr>
              <a:t>?”</a:t>
            </a:r>
            <a:endParaRPr lang="en-US" sz="4800" dirty="0">
              <a:latin typeface="Arial"/>
            </a:endParaRP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dirty="0" smtClean="0">
                <a:latin typeface="Arial"/>
              </a:rPr>
              <a:t>6. Support </a:t>
            </a:r>
            <a:r>
              <a:rPr lang="en-US" sz="4800" dirty="0">
                <a:latin typeface="Arial"/>
              </a:rPr>
              <a:t>and enhance the Substance Abuse and </a:t>
            </a:r>
            <a:r>
              <a:rPr lang="en-US" sz="4800" dirty="0" smtClean="0">
                <a:latin typeface="Arial"/>
              </a:rPr>
              <a:t>Mental Health </a:t>
            </a:r>
            <a:r>
              <a:rPr lang="en-US" sz="4800" dirty="0">
                <a:latin typeface="Arial"/>
              </a:rPr>
              <a:t>Services </a:t>
            </a:r>
            <a:r>
              <a:rPr lang="en-US" sz="4800" dirty="0" smtClean="0">
                <a:latin typeface="Arial"/>
              </a:rPr>
              <a:t>Administration Minority </a:t>
            </a:r>
            <a:r>
              <a:rPr lang="en-US" sz="4800" dirty="0">
                <a:latin typeface="Arial"/>
              </a:rPr>
              <a:t>Fellowship Program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dirty="0" smtClean="0">
                <a:latin typeface="Arial"/>
              </a:rPr>
              <a:t>7. Fund </a:t>
            </a:r>
            <a:r>
              <a:rPr lang="en-US" sz="4800" dirty="0">
                <a:latin typeface="Arial"/>
              </a:rPr>
              <a:t>the Health Professionals Educational Assistance Scholarship Program at the </a:t>
            </a:r>
            <a:r>
              <a:rPr lang="en-US" sz="4800" dirty="0" smtClean="0">
                <a:latin typeface="Arial"/>
              </a:rPr>
              <a:t>Department </a:t>
            </a:r>
            <a:r>
              <a:rPr lang="en-US" sz="4800" dirty="0">
                <a:latin typeface="Arial"/>
              </a:rPr>
              <a:t>of Veterans Affairs. </a:t>
            </a:r>
            <a:endParaRPr lang="en-US" sz="4800" dirty="0" smtClean="0">
              <a:latin typeface="Arial"/>
            </a:endParaRP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800" dirty="0" smtClean="0">
                <a:latin typeface="Arial"/>
              </a:rPr>
              <a:t>8. Enact </a:t>
            </a:r>
            <a:r>
              <a:rPr lang="en-US" sz="4800" dirty="0">
                <a:latin typeface="Arial"/>
              </a:rPr>
              <a:t>the </a:t>
            </a:r>
            <a:r>
              <a:rPr lang="en-US" sz="4800" dirty="0" smtClean="0">
                <a:latin typeface="Arial"/>
              </a:rPr>
              <a:t>Health </a:t>
            </a:r>
            <a:r>
              <a:rPr lang="en-US" sz="4800" dirty="0">
                <a:latin typeface="Arial"/>
              </a:rPr>
              <a:t>Equity </a:t>
            </a:r>
            <a:r>
              <a:rPr lang="en-US" sz="4800" dirty="0" smtClean="0">
                <a:latin typeface="Arial"/>
              </a:rPr>
              <a:t>and </a:t>
            </a:r>
            <a:r>
              <a:rPr lang="en-US" sz="4800" dirty="0">
                <a:latin typeface="Arial"/>
              </a:rPr>
              <a:t>Accountability </a:t>
            </a:r>
            <a:r>
              <a:rPr lang="en-US" sz="4800" dirty="0" smtClean="0">
                <a:latin typeface="Arial"/>
              </a:rPr>
              <a:t>Act to </a:t>
            </a:r>
            <a:r>
              <a:rPr lang="en-US" sz="4800" dirty="0">
                <a:latin typeface="Arial"/>
              </a:rPr>
              <a:t>fill in </a:t>
            </a:r>
            <a:r>
              <a:rPr lang="en-US" sz="4800" dirty="0" smtClean="0">
                <a:latin typeface="Arial"/>
              </a:rPr>
              <a:t>health care </a:t>
            </a:r>
            <a:r>
              <a:rPr lang="en-US" sz="4800" dirty="0">
                <a:latin typeface="Arial"/>
              </a:rPr>
              <a:t>equity gaps and </a:t>
            </a:r>
            <a:r>
              <a:rPr lang="en-US" sz="4800" dirty="0" smtClean="0">
                <a:latin typeface="Arial"/>
              </a:rPr>
              <a:t>build </a:t>
            </a:r>
            <a:r>
              <a:rPr lang="en-US" sz="4800" dirty="0">
                <a:latin typeface="Arial"/>
              </a:rPr>
              <a:t>a culturally competent workforce.</a:t>
            </a:r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33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to Policy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229600" cy="33528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Questions, Comments, Recommendations?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366000" cy="800100"/>
          </a:xfrm>
        </p:spPr>
        <p:txBody>
          <a:bodyPr lIns="88900" tIns="88900" rIns="88900" bIns="88900" anchor="b"/>
          <a:lstStyle/>
          <a:p>
            <a:pPr eaLnBrk="1" hangingPunct="1"/>
            <a:r>
              <a:rPr lang="en-US" sz="4000" dirty="0" smtClean="0"/>
              <a:t>Partial References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727200"/>
            <a:ext cx="8902699" cy="5130800"/>
          </a:xfrm>
        </p:spPr>
        <p:txBody>
          <a:bodyPr lIns="88900" tIns="88900" rIns="88900" bIns="88900" anchor="t">
            <a:normAutofit fontScale="85000" lnSpcReduction="10000"/>
          </a:bodyPr>
          <a:lstStyle/>
          <a:p>
            <a:pPr marL="0" indent="0" eaLnBrk="1" hangingPunct="1">
              <a:buFont typeface="Futura Condensed" pitchFamily="-102" charset="0"/>
              <a:buNone/>
            </a:pPr>
            <a:r>
              <a:rPr lang="en-US" dirty="0" smtClean="0"/>
              <a:t>Collins, P. Y., </a:t>
            </a:r>
            <a:r>
              <a:rPr lang="en-US" dirty="0" err="1" smtClean="0"/>
              <a:t>Vikram</a:t>
            </a:r>
            <a:r>
              <a:rPr lang="en-US" dirty="0" smtClean="0"/>
              <a:t>, P., </a:t>
            </a:r>
            <a:r>
              <a:rPr lang="en-US" dirty="0" err="1" smtClean="0"/>
              <a:t>Joestl</a:t>
            </a:r>
            <a:r>
              <a:rPr lang="en-US" dirty="0" smtClean="0"/>
              <a:t>, S. S., March, D., </a:t>
            </a:r>
            <a:r>
              <a:rPr lang="en-US" dirty="0" err="1" smtClean="0"/>
              <a:t>Insel</a:t>
            </a:r>
            <a:r>
              <a:rPr lang="en-US" dirty="0" smtClean="0"/>
              <a:t>, T., &amp; </a:t>
            </a:r>
            <a:r>
              <a:rPr lang="en-US" dirty="0" err="1" smtClean="0"/>
              <a:t>Daar</a:t>
            </a:r>
            <a:r>
              <a:rPr lang="en-US" dirty="0" smtClean="0"/>
              <a:t>, A. S. (2011). Grand challenges in global mental health. </a:t>
            </a:r>
            <a:r>
              <a:rPr lang="en-US" i="1" dirty="0" smtClean="0">
                <a:latin typeface="Futura" pitchFamily="-102" charset="0"/>
                <a:sym typeface="Futura" pitchFamily="-102" charset="0"/>
              </a:rPr>
              <a:t>Nature 475 </a:t>
            </a:r>
            <a:r>
              <a:rPr lang="en-US" dirty="0" smtClean="0"/>
              <a:t>(7345), 27-30. doi:10.1038/475027a.</a:t>
            </a:r>
          </a:p>
          <a:p>
            <a:pPr marL="0" indent="0" eaLnBrk="1" hangingPunct="1">
              <a:buFont typeface="Futura Condensed" pitchFamily="-102" charset="0"/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Grand Challenges Canada™. (January 2011</a:t>
            </a:r>
            <a:r>
              <a:rPr lang="en-US" dirty="0" smtClean="0"/>
              <a:t>). Bold </a:t>
            </a:r>
            <a:r>
              <a:rPr lang="en-US" dirty="0"/>
              <a:t>Ideas for Humanity: The Grand Challenges Approach. Toronto, CA: Author.</a:t>
            </a:r>
          </a:p>
          <a:p>
            <a:pPr marL="0" indent="0" eaLnBrk="1" hangingPunct="1">
              <a:buFont typeface="Futura Condensed" pitchFamily="-102" charset="0"/>
              <a:buNone/>
            </a:pPr>
            <a:endParaRPr lang="en-US" dirty="0" smtClean="0"/>
          </a:p>
          <a:p>
            <a:pPr marL="0" indent="0" eaLnBrk="1" hangingPunct="1">
              <a:buFont typeface="Futura Condensed" pitchFamily="-102" charset="0"/>
              <a:buNone/>
            </a:pPr>
            <a:r>
              <a:rPr lang="en-US" dirty="0" smtClean="0"/>
              <a:t>Supplemental information </a:t>
            </a:r>
          </a:p>
          <a:p>
            <a:pPr marL="0" indent="0" eaLnBrk="1" hangingPunct="1">
              <a:buFont typeface="Futura Condensed" pitchFamily="-102" charset="0"/>
              <a:buNone/>
            </a:pPr>
            <a:r>
              <a:rPr lang="en-US" dirty="0" smtClean="0"/>
              <a:t>http://grandchallengesgmh.nimh.nih.gov/Grand%20Challenges%20in%20Global%20Mental%20Health%20Supplementary%20Information.pdf</a:t>
            </a:r>
          </a:p>
        </p:txBody>
      </p:sp>
    </p:spTree>
    <p:extLst>
      <p:ext uri="{BB962C8B-B14F-4D97-AF65-F5344CB8AC3E}">
        <p14:creationId xmlns:p14="http://schemas.microsoft.com/office/powerpoint/2010/main" val="270570729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First</a:t>
            </a:r>
            <a:r>
              <a:rPr lang="en-US" dirty="0"/>
              <a:t>, is to bring social work’s voice into the multi-disciplinary conversation on the definition of deeply significant problems. This involves characterizing the problems and issues facing society (e.g., in terms of social- vs. individual-level determinants), interpreting the context, and analyzing causes and consequences. </a:t>
            </a:r>
            <a:endParaRPr lang="en-US" dirty="0" smtClean="0"/>
          </a:p>
          <a:p>
            <a:pPr lvl="1"/>
            <a:r>
              <a:rPr lang="en-US" dirty="0" smtClean="0"/>
              <a:t>Problem </a:t>
            </a:r>
            <a:r>
              <a:rPr lang="en-US" dirty="0"/>
              <a:t>definition sets the stage for all the other elements: how the most pressing issues are defined dictates the types of solutions that are entertained, the kind of world we are able to visualize. </a:t>
            </a:r>
            <a:endParaRPr lang="en-US" dirty="0" smtClean="0"/>
          </a:p>
          <a:p>
            <a:pPr lvl="1"/>
            <a:r>
              <a:rPr lang="en-US" dirty="0" smtClean="0"/>
              <a:t>Essential </a:t>
            </a:r>
            <a:r>
              <a:rPr lang="en-US" dirty="0"/>
              <a:t>to this step is determining the “grand context,” that is, demographic trends and other global conditions facing contemporary society.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Achievable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</a:t>
            </a:r>
            <a:r>
              <a:rPr lang="en-US" dirty="0"/>
              <a:t>, is to frame a vision and achievable goals concerning the problems: what we would want the world to look like. This involves framing opportunities for human development, for a healthy society, and for reaching human potential. This step also entails taking stock of, and building on, the profession’s “grand accomplishments.” </a:t>
            </a:r>
          </a:p>
        </p:txBody>
      </p:sp>
    </p:spTree>
    <p:extLst>
      <p:ext uri="{BB962C8B-B14F-4D97-AF65-F5344CB8AC3E}">
        <p14:creationId xmlns:p14="http://schemas.microsoft.com/office/powerpoint/2010/main" val="2735447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Third</a:t>
            </a:r>
            <a:r>
              <a:rPr lang="en-US" dirty="0"/>
              <a:t>, is to integrate ourselves within a larger discourse and efforts concerning deeply significant problems. </a:t>
            </a:r>
            <a:endParaRPr lang="en-US" dirty="0" smtClean="0"/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implies linkages on two levels, (a) vertically, for example, under that of the Office of the Surgeon General’s </a:t>
            </a:r>
            <a:r>
              <a:rPr lang="en-US" i="1" dirty="0" smtClean="0"/>
              <a:t>National </a:t>
            </a:r>
            <a:r>
              <a:rPr lang="en-US" i="1" dirty="0"/>
              <a:t>Prevention </a:t>
            </a:r>
            <a:r>
              <a:rPr lang="en-US" i="1" dirty="0" smtClean="0"/>
              <a:t>Strategy</a:t>
            </a:r>
            <a:r>
              <a:rPr lang="en-US" dirty="0" smtClean="0"/>
              <a:t>, or </a:t>
            </a:r>
            <a:r>
              <a:rPr lang="en-US" dirty="0"/>
              <a:t>the United Nations </a:t>
            </a:r>
            <a:r>
              <a:rPr lang="en-US" i="1" dirty="0" smtClean="0"/>
              <a:t>Millennium </a:t>
            </a:r>
            <a:r>
              <a:rPr lang="en-US" i="1" dirty="0"/>
              <a:t>Development </a:t>
            </a:r>
            <a:r>
              <a:rPr lang="en-US" i="1" dirty="0" smtClean="0"/>
              <a:t>Goals</a:t>
            </a:r>
            <a:r>
              <a:rPr lang="en-US" dirty="0" smtClean="0"/>
              <a:t>, and </a:t>
            </a:r>
            <a:r>
              <a:rPr lang="en-US" dirty="0"/>
              <a:t>(b) horizontally, for instance, in collaboration with existing agendas and work taking place at the </a:t>
            </a:r>
            <a:r>
              <a:rPr lang="en-US" dirty="0" smtClean="0"/>
              <a:t>community level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Innovative Scientific &amp; Policy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Fourth</a:t>
            </a:r>
            <a:r>
              <a:rPr lang="en-US" dirty="0"/>
              <a:t>, is to generate innovative scientific solutions, but also engage in policy </a:t>
            </a:r>
            <a:r>
              <a:rPr lang="en-US" dirty="0" smtClean="0"/>
              <a:t>development and </a:t>
            </a:r>
            <a:r>
              <a:rPr lang="en-US" dirty="0"/>
              <a:t>other socio-political approaches to change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378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Innovative Initiatives Going to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Fifth</a:t>
            </a:r>
            <a:r>
              <a:rPr lang="en-US" dirty="0"/>
              <a:t>, is to advance innovative and sustainable initiatives that will have widespread impact </a:t>
            </a:r>
            <a:r>
              <a:rPr lang="en-US" dirty="0" smtClean="0"/>
              <a:t>as </a:t>
            </a:r>
            <a:r>
              <a:rPr lang="en-US" dirty="0"/>
              <a:t>we take them to scale in society.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5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Societal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Sixth, we strive to affect societal problems and to create significant societal </a:t>
            </a:r>
            <a:r>
              <a:rPr lang="en-US" dirty="0" smtClean="0"/>
              <a:t>impact.  The assessment </a:t>
            </a:r>
            <a:r>
              <a:rPr lang="en-US" dirty="0"/>
              <a:t>and evaluation of social work’s efforts would be required</a:t>
            </a:r>
            <a:r>
              <a:rPr lang="en-US" dirty="0" smtClean="0"/>
              <a:t>.  This assessment would include analysis of how social work’s scientific pipeline was working.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39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11407</TotalTime>
  <Words>1965</Words>
  <Application>Microsoft Office PowerPoint</Application>
  <PresentationFormat>On-screen Show (4:3)</PresentationFormat>
  <Paragraphs>201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Progress on the Grand Challenges for Social Work Initiative</vt:lpstr>
      <vt:lpstr>Background</vt:lpstr>
      <vt:lpstr>The Anticipated Impact</vt:lpstr>
      <vt:lpstr>Problem Identification</vt:lpstr>
      <vt:lpstr>Achievable Goals</vt:lpstr>
      <vt:lpstr>Integration</vt:lpstr>
      <vt:lpstr>Innovative Scientific &amp; Policy Approaches</vt:lpstr>
      <vt:lpstr>Innovative Initiatives Going to Scale</vt:lpstr>
      <vt:lpstr>Significant Societal Impact</vt:lpstr>
      <vt:lpstr>Additional Expected Outcomes</vt:lpstr>
      <vt:lpstr>AASWSW Board Decisions</vt:lpstr>
      <vt:lpstr>Grand Challenges for Social Work Initiative Executive Committee</vt:lpstr>
      <vt:lpstr>Definite GCI Products</vt:lpstr>
      <vt:lpstr>Definite GCSWI Products</vt:lpstr>
      <vt:lpstr>Definite GCI Products</vt:lpstr>
      <vt:lpstr>GCSWI White Papers and Publications </vt:lpstr>
      <vt:lpstr>Initiative Financing To Date</vt:lpstr>
      <vt:lpstr>Likely Strategies for Additional Input on Goals (TBD by GCSWI EC)</vt:lpstr>
      <vt:lpstr>The GCSWI Way</vt:lpstr>
      <vt:lpstr>PowerPoint Presentation</vt:lpstr>
      <vt:lpstr>PowerPoint Presentation</vt:lpstr>
      <vt:lpstr>Additional Input on Goals (TBD)</vt:lpstr>
      <vt:lpstr>The GRAND Criteria</vt:lpstr>
      <vt:lpstr>Domain(s) of Social Work Affected</vt:lpstr>
      <vt:lpstr>Final Grand Challenges Development and Selection</vt:lpstr>
      <vt:lpstr>Development of Action Plans for Using the Grand Challenges</vt:lpstr>
      <vt:lpstr>Eventual Implementation of Grand Challenges</vt:lpstr>
      <vt:lpstr>GCI Vanguard Schools</vt:lpstr>
      <vt:lpstr>Will the Grand Challenges be Another Fake Out that Only Lucy Can Love?</vt:lpstr>
      <vt:lpstr>How Might it Differ From…</vt:lpstr>
      <vt:lpstr>How Might it Differ From…</vt:lpstr>
      <vt:lpstr>Connections to Policy Practice</vt:lpstr>
      <vt:lpstr>THANK YOU  Questions, Comments, Recommendations?</vt:lpstr>
      <vt:lpstr>Partial 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text</dc:title>
  <dc:creator>Barth, Rick</dc:creator>
  <cp:lastModifiedBy>Burns, Amy</cp:lastModifiedBy>
  <cp:revision>76</cp:revision>
  <cp:lastPrinted>2012-10-29T17:31:33Z</cp:lastPrinted>
  <dcterms:created xsi:type="dcterms:W3CDTF">2012-10-26T11:43:57Z</dcterms:created>
  <dcterms:modified xsi:type="dcterms:W3CDTF">2014-05-23T20:15:26Z</dcterms:modified>
</cp:coreProperties>
</file>