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71" r:id="rId4"/>
    <p:sldId id="258" r:id="rId5"/>
    <p:sldId id="272" r:id="rId6"/>
    <p:sldId id="267" r:id="rId7"/>
    <p:sldId id="264" r:id="rId8"/>
    <p:sldId id="265" r:id="rId9"/>
    <p:sldId id="263" r:id="rId10"/>
    <p:sldId id="269" r:id="rId11"/>
    <p:sldId id="270" r:id="rId12"/>
  </p:sldIdLst>
  <p:sldSz cx="9144000" cy="6858000" type="screen4x3"/>
  <p:notesSz cx="6980238" cy="92233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7592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30592"/>
            <a:ext cx="8229600" cy="409557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9382D-C057-4147-A25D-F8E4C2F5F78E}" type="datetimeFigureOut">
              <a:rPr lang="en-US" smtClean="0"/>
              <a:pPr/>
              <a:t>7/15/2011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5C88E-DD74-3749-A6CB-A855C5DAE8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90255"/>
            <a:ext cx="7772400" cy="1470025"/>
          </a:xfrm>
        </p:spPr>
        <p:txBody>
          <a:bodyPr/>
          <a:lstStyle/>
          <a:p>
            <a:r>
              <a:rPr lang="en-US" dirty="0" smtClean="0"/>
              <a:t>Background on the Promoting Safe and Stable Families Program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4182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Richard P. Barth, PhD, MSW</a:t>
            </a:r>
          </a:p>
          <a:p>
            <a:r>
              <a:rPr lang="en-US" sz="1800" dirty="0" smtClean="0"/>
              <a:t>rbarth@ssw.umaryland.edu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619"/>
            <a:ext cx="8229600" cy="762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091" y="1440873"/>
            <a:ext cx="8700653" cy="500149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PSSF has developed over 30 years to help support birth and adoptive families involved with CWS (and to prevent their CWS involvement by providing family support)</a:t>
            </a:r>
          </a:p>
          <a:p>
            <a:r>
              <a:rPr lang="en-US" dirty="0" smtClean="0"/>
              <a:t>The support has been bipartisan</a:t>
            </a:r>
          </a:p>
          <a:p>
            <a:r>
              <a:rPr lang="en-US" dirty="0" smtClean="0"/>
              <a:t>The success of the American adoption program has generated additional demand for effective adoption support services</a:t>
            </a:r>
          </a:p>
          <a:p>
            <a:r>
              <a:rPr lang="en-US" dirty="0" smtClean="0"/>
              <a:t>The commitment to providing parents with reasonable opportunities to improve their parenting is fundamental to the principals of the child welfare services program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8036"/>
            <a:ext cx="8229600" cy="114300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1036"/>
            <a:ext cx="8229600" cy="441512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Stoltzfus, E. (2011a).</a:t>
            </a:r>
            <a:r>
              <a:rPr lang="en-US" b="1" dirty="0" smtClean="0"/>
              <a:t> </a:t>
            </a:r>
            <a:r>
              <a:rPr lang="en-US" i="1" dirty="0" smtClean="0"/>
              <a:t>Child Welfare: Funding for Child and Family Services Authorized Under Title IV-B of the Social Security Act. </a:t>
            </a:r>
            <a:r>
              <a:rPr lang="en-US" dirty="0" smtClean="0"/>
              <a:t>Washington, DC: Congressional Research Service</a:t>
            </a:r>
            <a:endParaRPr lang="en-US" i="1" dirty="0" smtClean="0"/>
          </a:p>
          <a:p>
            <a:pPr>
              <a:buNone/>
            </a:pPr>
            <a:r>
              <a:rPr lang="en-US" dirty="0" smtClean="0"/>
              <a:t>Stoltzfus, E. (2011b).</a:t>
            </a:r>
            <a:r>
              <a:rPr lang="en-US" b="1" dirty="0" smtClean="0"/>
              <a:t> </a:t>
            </a:r>
            <a:r>
              <a:rPr lang="en-US" i="1" dirty="0" smtClean="0"/>
              <a:t>Child Welfare: Recent and Proposed Federal Funding.  </a:t>
            </a:r>
            <a:r>
              <a:rPr lang="en-US" dirty="0" smtClean="0"/>
              <a:t>Washington, DC: Congressional Research Service</a:t>
            </a:r>
          </a:p>
          <a:p>
            <a:pPr>
              <a:buNone/>
            </a:pPr>
            <a:r>
              <a:rPr lang="en-US" dirty="0" smtClean="0"/>
              <a:t>U.S. GAO (1993). Foster Care: Services to Prevent Out-of-Home Placements Are Limited by Funding Barriers. Washington, DC: US Government Printing Office (HRD 93-76)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618"/>
            <a:ext cx="8229600" cy="942109"/>
          </a:xfrm>
        </p:spPr>
        <p:txBody>
          <a:bodyPr/>
          <a:lstStyle/>
          <a:p>
            <a:r>
              <a:rPr lang="en-US" dirty="0" smtClean="0"/>
              <a:t>Child Welfare Services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5618"/>
            <a:ext cx="8229600" cy="4470545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Protect the safety of children against child abuse and neglect</a:t>
            </a:r>
          </a:p>
          <a:p>
            <a:r>
              <a:rPr lang="en-US" dirty="0" smtClean="0"/>
              <a:t>Provide parents with a reasonable opportunity to improve parenting so that they can continue or resume custody and care of their children</a:t>
            </a:r>
          </a:p>
          <a:p>
            <a:r>
              <a:rPr lang="en-US" dirty="0" smtClean="0"/>
              <a:t>Promote children’s permanent life-time relationships with parents, kin, or other resource parents—primarily adoptive parents or guardians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5273"/>
            <a:ext cx="8229600" cy="842838"/>
          </a:xfrm>
        </p:spPr>
        <p:txBody>
          <a:bodyPr>
            <a:normAutofit/>
          </a:bodyPr>
          <a:lstStyle/>
          <a:p>
            <a:r>
              <a:rPr lang="en-US" dirty="0" smtClean="0"/>
              <a:t>Brief Legislative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150" y="1550504"/>
            <a:ext cx="8547652" cy="4575659"/>
          </a:xfrm>
        </p:spPr>
        <p:txBody>
          <a:bodyPr>
            <a:noAutofit/>
          </a:bodyPr>
          <a:lstStyle/>
          <a:p>
            <a:r>
              <a:rPr lang="en-US" sz="2200" dirty="0" smtClean="0"/>
              <a:t>1935:  Title IV-B </a:t>
            </a:r>
            <a:r>
              <a:rPr lang="en-US" sz="2400" dirty="0" smtClean="0"/>
              <a:t>of the Social Security Act created to provide preventive and protective services and foster care payments</a:t>
            </a:r>
          </a:p>
          <a:p>
            <a:r>
              <a:rPr lang="en-US" sz="2400" dirty="0" smtClean="0"/>
              <a:t>1961:  Title IVE is created as foster care entitlement</a:t>
            </a:r>
          </a:p>
          <a:p>
            <a:r>
              <a:rPr lang="en-US" sz="2200" dirty="0" smtClean="0"/>
              <a:t>1993:  Title IV-B, Subpart 2 created to provide state grants for </a:t>
            </a:r>
            <a:r>
              <a:rPr lang="en-US" sz="2200" b="1" i="1" dirty="0" smtClean="0"/>
              <a:t>family support</a:t>
            </a:r>
            <a:r>
              <a:rPr lang="en-US" sz="2200" dirty="0" smtClean="0"/>
              <a:t> and </a:t>
            </a:r>
            <a:r>
              <a:rPr lang="en-US" sz="2200" b="1" i="1" dirty="0" smtClean="0"/>
              <a:t>family preservation </a:t>
            </a:r>
            <a:r>
              <a:rPr lang="en-US" sz="2200" dirty="0" smtClean="0"/>
              <a:t>services</a:t>
            </a:r>
          </a:p>
          <a:p>
            <a:r>
              <a:rPr lang="en-US" sz="2200" dirty="0" smtClean="0"/>
              <a:t>1997:  Adoption and Safe Families Act renames to PSSF, adding </a:t>
            </a:r>
            <a:r>
              <a:rPr lang="en-US" sz="2200" b="1" i="1" dirty="0" smtClean="0"/>
              <a:t>time-limited family reunification </a:t>
            </a:r>
            <a:r>
              <a:rPr lang="en-US" sz="2200" dirty="0" smtClean="0"/>
              <a:t>and </a:t>
            </a:r>
            <a:r>
              <a:rPr lang="en-US" sz="2200" b="1" i="1" dirty="0" smtClean="0"/>
              <a:t>adoption promotion and support</a:t>
            </a:r>
            <a:endParaRPr lang="en-US" sz="2200" dirty="0" smtClean="0"/>
          </a:p>
          <a:p>
            <a:r>
              <a:rPr lang="en-US" sz="2200" dirty="0" smtClean="0"/>
              <a:t>2001:  added $200 million in authorized discretionary funding</a:t>
            </a:r>
          </a:p>
          <a:p>
            <a:r>
              <a:rPr lang="en-US" sz="2200" dirty="0" smtClean="0"/>
              <a:t>2005:  Deficit Reduction Act added $40 million in mandatory funding</a:t>
            </a:r>
          </a:p>
          <a:p>
            <a:r>
              <a:rPr lang="en-US" sz="2200" dirty="0" smtClean="0"/>
              <a:t>2006:  Child and Family Services Improvement Act targeted the $40 million to address methamphetamine and other substance abuse (regional partnership grants) and child welfare worker visits</a:t>
            </a:r>
            <a:endParaRPr lang="en-US" sz="2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0" y="290945"/>
          <a:ext cx="9143999" cy="6047639"/>
        </p:xfrm>
        <a:graphic>
          <a:graphicData uri="http://schemas.openxmlformats.org/drawingml/2006/table">
            <a:tbl>
              <a:tblPr/>
              <a:tblGrid>
                <a:gridCol w="3435927"/>
                <a:gridCol w="4959928"/>
                <a:gridCol w="748144"/>
              </a:tblGrid>
              <a:tr h="234212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M+GillSansMT,BoldItalic"/>
                        </a:rPr>
                        <a:t>Promoting Safe and Stable Families (PSSF)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M+GillSansMT,BoldItalic"/>
                        </a:rPr>
                        <a:t>SUB Part 2</a:t>
                      </a:r>
                      <a:endParaRPr lang="en-US" sz="18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Arial Black" pitchFamily="34" charset="0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2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2011 Funding</a:t>
                      </a:r>
                      <a:endParaRPr lang="en-US" sz="12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99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PSSF—Child and Family Services 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Formula grants with 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four categories of services: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$341 m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9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(Secs. 430-437) 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(1) family 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preservation, 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(2) family support;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9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(3) time-limited 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family reunification, 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and 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9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(4) adoption 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promotion and support . 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5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9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PSSF—Targeted Purpose: Improve 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Formula grants to states and territories to support 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quality,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$20 m 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07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Caseworker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Visits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(Sec. 436(b)(4)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monthly 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caseworker visits with children in 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foster care.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9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9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PSSF—Targeted Purpose: Improve 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Competitive grants to regional partnerships to 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$20 m 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0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Outcomes of Children Affected by 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improve services available to children in substance-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9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Parental Abuse of “Meth” or Other 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abusing families to increase children’s well-being 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38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Substances (Secs. 436(b)(5) and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437(f))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and improve their permanency outcomes. 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9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9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PSSF—Court Improvement Program 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Formula grants to state highest courts to improve 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$32 m 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9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(CIP) (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Secs.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436(b)(2);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437(b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)(2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);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 &amp;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(1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) handling of child welfare proceedings, 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9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438.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(2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) data collection and analysis to achieve better 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9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and more timely outcomes for children, and 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9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(3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) training related to child welfare proceedings. 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9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9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PSSF—Research, Evaluation, Training 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Funds reserved to HHS for support of 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program-related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$8 m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7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(Sec. 436(b)(1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);Sec 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437(b)(1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)</a:t>
                      </a:r>
                      <a:r>
                        <a:rPr lang="en-US" sz="1100" baseline="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 &amp;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 Sec.435)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evaluation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, training, research, and technical 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 assistance.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109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9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M+GillSansMT,BoldItalic"/>
                        </a:rPr>
                        <a:t>Mentoring Children of Prisoners 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Competitive grants to community-based, public, or 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$0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9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(Sec. 439) 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CONEDK+GillSansMT"/>
                        </a:rPr>
                        <a:t>private entities to provide mentoring services. 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CONEDM+GillSansMT,BoldItalic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681" marR="586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0690"/>
            <a:ext cx="8229600" cy="7315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Four Pillars of PSSF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31235"/>
            <a:ext cx="8328991" cy="4945711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Family support services </a:t>
            </a:r>
            <a:r>
              <a:rPr lang="en-US" dirty="0" smtClean="0"/>
              <a:t>are intended to help families provide safe and nurturing environments for children</a:t>
            </a:r>
          </a:p>
          <a:p>
            <a:r>
              <a:rPr lang="en-US" b="1" dirty="0" smtClean="0"/>
              <a:t>Family preservation services </a:t>
            </a:r>
            <a:r>
              <a:rPr lang="en-US" dirty="0" smtClean="0"/>
              <a:t>are intended to assist families in crisis and to prevent placement and replacement into foster care and include respite, parent skills training and safe haven programs</a:t>
            </a:r>
          </a:p>
          <a:p>
            <a:r>
              <a:rPr lang="en-US" b="1" dirty="0" smtClean="0"/>
              <a:t>Time-limited family reunification services </a:t>
            </a:r>
            <a:r>
              <a:rPr lang="en-US" dirty="0" smtClean="0"/>
              <a:t>help families address the risks that led to removal of a child and include counseling, mental health and substance abuse treatment, domestic violence, and crisis nurseries</a:t>
            </a:r>
          </a:p>
          <a:p>
            <a:r>
              <a:rPr lang="en-US" b="1" dirty="0" smtClean="0"/>
              <a:t>Adoption promotion and </a:t>
            </a:r>
            <a:r>
              <a:rPr lang="en-US" dirty="0" smtClean="0"/>
              <a:t>support services help families that are preparing to adopt or that have adopted a child from foster care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9491"/>
            <a:ext cx="9143999" cy="1143000"/>
          </a:xfrm>
        </p:spPr>
        <p:txBody>
          <a:bodyPr>
            <a:noAutofit/>
          </a:bodyPr>
          <a:lstStyle/>
          <a:p>
            <a:r>
              <a:rPr lang="en-US" sz="2600" b="1" dirty="0" smtClean="0"/>
              <a:t>How is the Money Used?</a:t>
            </a:r>
            <a:br>
              <a:rPr lang="en-US" sz="2600" b="1" dirty="0" smtClean="0"/>
            </a:br>
            <a:r>
              <a:rPr lang="en-US" sz="2600" b="1" dirty="0" smtClean="0"/>
              <a:t>Planned Use of FY2010 Federal CWS Funds by Service or Activity*</a:t>
            </a:r>
            <a:br>
              <a:rPr lang="en-US" sz="2600" b="1" dirty="0" smtClean="0"/>
            </a:br>
            <a:endParaRPr lang="en-US" sz="26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177636"/>
            <a:ext cx="8950036" cy="4779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199" y="6133007"/>
            <a:ext cx="7689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*Estimated spending for 52 jurisdictions;  Source (Stoltzfus, 2011)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957263"/>
          </a:xfrm>
        </p:spPr>
        <p:txBody>
          <a:bodyPr>
            <a:normAutofit/>
          </a:bodyPr>
          <a:lstStyle/>
          <a:p>
            <a:r>
              <a:rPr lang="en-US" dirty="0" smtClean="0"/>
              <a:t>PSSF and CAPTA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3076"/>
            <a:ext cx="8229600" cy="438308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CAPTA (child abuse prevention and treatment)has been re-authorized and expanded to now require that children who are: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born drug or alcohol exposed are referred to CWS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are substantiated victims of abuse and are 0-3 years of age are referred to early intervention services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Impact: The need for professionals to coordinate and deliver early childhood in-home services has grown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571500"/>
            <a:ext cx="8586787" cy="957263"/>
          </a:xfrm>
        </p:spPr>
        <p:txBody>
          <a:bodyPr>
            <a:normAutofit/>
          </a:bodyPr>
          <a:lstStyle/>
          <a:p>
            <a:r>
              <a:rPr lang="en-US" dirty="0" smtClean="0"/>
              <a:t>PSSF  and Foster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8763"/>
            <a:ext cx="9144000" cy="4539528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In 1993 report, GAO found that: the ratio of IV-E expenditures to IV-B appropriations was about 2 to 1; by 1992 this ratio was 8 to 1 (with a concurrent decline in CWS spending under Title XX)</a:t>
            </a:r>
          </a:p>
          <a:p>
            <a:pPr>
              <a:buNone/>
            </a:pPr>
            <a:endParaRPr lang="en-US" sz="2800" dirty="0" smtClean="0"/>
          </a:p>
          <a:p>
            <a:pPr>
              <a:spcBef>
                <a:spcPts val="600"/>
              </a:spcBef>
            </a:pPr>
            <a:r>
              <a:rPr lang="en-US" sz="2800" dirty="0" smtClean="0"/>
              <a:t>In 2011, the ratio of foster care expenditures (including IVE and Chafee Funds) to PSSF funds was $6707m to $428m or about 16 to 1*</a:t>
            </a:r>
          </a:p>
          <a:p>
            <a:pPr lvl="1">
              <a:buNone/>
            </a:pPr>
            <a:endParaRPr lang="en-US" sz="2200" dirty="0" smtClean="0"/>
          </a:p>
          <a:p>
            <a:pPr lvl="1">
              <a:buNone/>
            </a:pPr>
            <a:r>
              <a:rPr lang="en-US" sz="2400" dirty="0" smtClean="0"/>
              <a:t>Impact: The need for services to support placement prevention and  family reunification remains high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1463" y="6068291"/>
            <a:ext cx="4619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*Source: Stoltzfus (2011 b: Table 2)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957263"/>
          </a:xfrm>
        </p:spPr>
        <p:txBody>
          <a:bodyPr>
            <a:normAutofit/>
          </a:bodyPr>
          <a:lstStyle/>
          <a:p>
            <a:r>
              <a:rPr lang="en-US" dirty="0" smtClean="0"/>
              <a:t>PSSF and Adoption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945" y="1743076"/>
            <a:ext cx="8645237" cy="4383088"/>
          </a:xfrm>
        </p:spPr>
        <p:txBody>
          <a:bodyPr>
            <a:normAutofit/>
          </a:bodyPr>
          <a:lstStyle/>
          <a:p>
            <a:r>
              <a:rPr lang="en-US" dirty="0" smtClean="0"/>
              <a:t>Adoption policies have been robust and have succeeded in doubling the number of adopted children to 50,000 a year or more since 2003. 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More children are now adopted from foster care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(&gt; 500,000) than there are in foster care (&lt;500,000)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Impact: The number of children and families who could    </a:t>
            </a:r>
            <a:br>
              <a:rPr lang="en-US" dirty="0" smtClean="0"/>
            </a:br>
            <a:r>
              <a:rPr lang="en-US" dirty="0" smtClean="0"/>
              <a:t>           use post-adoption services has grown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1596</TotalTime>
  <Words>989</Words>
  <Application>Microsoft Office PowerPoint</Application>
  <PresentationFormat>On-screen Show (4:3)</PresentationFormat>
  <Paragraphs>91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Background on the Promoting Safe and Stable Families Program</vt:lpstr>
      <vt:lpstr>Child Welfare Services Goals</vt:lpstr>
      <vt:lpstr>Brief Legislative History</vt:lpstr>
      <vt:lpstr>Slide 4</vt:lpstr>
      <vt:lpstr>Four Pillars of PSSF</vt:lpstr>
      <vt:lpstr>How is the Money Used? Planned Use of FY2010 Federal CWS Funds by Service or Activity* </vt:lpstr>
      <vt:lpstr>PSSF and CAPTA</vt:lpstr>
      <vt:lpstr>PSSF  and Foster Care</vt:lpstr>
      <vt:lpstr>PSSF and Adoption</vt:lpstr>
      <vt:lpstr>Summary</vt:lpstr>
      <vt:lpstr>References</vt:lpstr>
    </vt:vector>
  </TitlesOfParts>
  <Company>Univ of Maryland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Jenna Meol</dc:creator>
  <cp:lastModifiedBy>ABURNS</cp:lastModifiedBy>
  <cp:revision>170</cp:revision>
  <dcterms:created xsi:type="dcterms:W3CDTF">2011-06-24T14:29:15Z</dcterms:created>
  <dcterms:modified xsi:type="dcterms:W3CDTF">2011-07-15T21:19:37Z</dcterms:modified>
</cp:coreProperties>
</file>