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87" r:id="rId2"/>
    <p:sldId id="301" r:id="rId3"/>
    <p:sldId id="295" r:id="rId4"/>
    <p:sldId id="298" r:id="rId5"/>
    <p:sldId id="299" r:id="rId6"/>
    <p:sldId id="300" r:id="rId7"/>
    <p:sldId id="302" r:id="rId8"/>
    <p:sldId id="296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th, Rick" initials="RB" lastIdx="17" clrIdx="0"/>
  <p:cmAuthor id="1" name="smlc" initials="s" lastIdx="12" clrIdx="1"/>
  <p:cmAuthor id="2" name=" " initials="MSOffice" lastIdx="1" clrIdx="2"/>
  <p:cmAuthor id="3" name="Rick Barth" initials="RB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CECFF"/>
    <a:srgbClr val="F4F0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7" autoAdjust="0"/>
    <p:restoredTop sz="88040" autoAdjust="0"/>
  </p:normalViewPr>
  <p:slideViewPr>
    <p:cSldViewPr>
      <p:cViewPr>
        <p:scale>
          <a:sx n="90" d="100"/>
          <a:sy n="90" d="100"/>
        </p:scale>
        <p:origin x="-15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30A0F-5BC9-4A01-B958-4B53AFC3B799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C8129-CE2E-48C0-9AE8-B4D498887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08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3D9B97-BA25-4D14-A8D2-105DDA574D07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D94BD6-9921-4F27-8FCB-708137F228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769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4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87592"/>
            <a:ext cx="8229600" cy="1143000"/>
          </a:xfrm>
        </p:spPr>
        <p:txBody>
          <a:bodyPr>
            <a:normAutofit/>
          </a:bodyPr>
          <a:lstStyle>
            <a:lvl1pPr>
              <a:defRPr lang="en-US" sz="3600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0592"/>
            <a:ext cx="8229600" cy="409557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9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380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219382D-C057-4147-A25D-F8E4C2F5F7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2/17/2014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7C5C88E-DD74-3749-A6CB-A855C5DAE8D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4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7848600" cy="1905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Richard P. Barth, PhD</a:t>
            </a:r>
          </a:p>
          <a:p>
            <a:r>
              <a:rPr lang="en-US" sz="2800" dirty="0" smtClean="0"/>
              <a:t>Dean and Professor</a:t>
            </a:r>
            <a:endParaRPr lang="en-US" sz="19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8686800" cy="2590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UMSSW FO Meeting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February 12, 2014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Major Themes in Higher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30592"/>
            <a:ext cx="8001000" cy="40955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Greater integration of theory and practice</a:t>
            </a:r>
          </a:p>
          <a:p>
            <a:pPr lvl="1"/>
            <a:r>
              <a:rPr lang="en-US" dirty="0" smtClean="0"/>
              <a:t>Emphasis on the practice</a:t>
            </a:r>
          </a:p>
          <a:p>
            <a:pPr lvl="2"/>
            <a:r>
              <a:rPr lang="en-US" dirty="0" smtClean="0"/>
              <a:t>Northeastern University</a:t>
            </a:r>
          </a:p>
          <a:p>
            <a:r>
              <a:rPr lang="en-US" dirty="0" smtClean="0"/>
              <a:t>More efficient</a:t>
            </a:r>
          </a:p>
          <a:p>
            <a:pPr lvl="1"/>
            <a:r>
              <a:rPr lang="en-US" dirty="0" smtClean="0"/>
              <a:t>Shortening the time and lowering the cost</a:t>
            </a:r>
          </a:p>
          <a:p>
            <a:r>
              <a:rPr lang="en-US" dirty="0" smtClean="0"/>
              <a:t>Greater competition for students</a:t>
            </a:r>
          </a:p>
          <a:p>
            <a:r>
              <a:rPr lang="en-US" dirty="0" smtClean="0"/>
              <a:t>Students bring more diverse experiences</a:t>
            </a:r>
          </a:p>
          <a:p>
            <a:r>
              <a:rPr lang="en-US" dirty="0" smtClean="0"/>
              <a:t>Greater standardization</a:t>
            </a:r>
          </a:p>
          <a:p>
            <a:pPr lvl="1"/>
            <a:r>
              <a:rPr lang="en-US" dirty="0" smtClean="0"/>
              <a:t>Accreditation at all levels will be tightened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1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Major Themes in Social Work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Integrated Health And Behavioral Health</a:t>
            </a:r>
          </a:p>
          <a:p>
            <a:pPr lvl="1"/>
            <a:r>
              <a:rPr lang="en-US" dirty="0" smtClean="0"/>
              <a:t>Transitional care</a:t>
            </a:r>
          </a:p>
          <a:p>
            <a:pPr lvl="1"/>
            <a:r>
              <a:rPr lang="en-US" dirty="0" smtClean="0"/>
              <a:t>Integrated behavioral health coordination   </a:t>
            </a:r>
          </a:p>
          <a:p>
            <a:pPr lvl="2"/>
            <a:r>
              <a:rPr lang="en-US" dirty="0" smtClean="0"/>
              <a:t>Estimated shortage of 15,000 behavioral health workers under the ACA Now</a:t>
            </a:r>
          </a:p>
          <a:p>
            <a:pPr lvl="2"/>
            <a:r>
              <a:rPr lang="en-US" dirty="0" smtClean="0"/>
              <a:t>Increase in HRSA funded community health centers—need 400 </a:t>
            </a:r>
            <a:r>
              <a:rPr lang="en-US" dirty="0" err="1" smtClean="0"/>
              <a:t>moroe</a:t>
            </a:r>
            <a:r>
              <a:rPr lang="en-US" dirty="0" smtClean="0"/>
              <a:t> social workers to staff them  </a:t>
            </a:r>
          </a:p>
          <a:p>
            <a:r>
              <a:rPr lang="en-US" dirty="0" smtClean="0"/>
              <a:t>Prevention of Health and Behavior Disorders</a:t>
            </a:r>
          </a:p>
          <a:p>
            <a:pPr lvl="1"/>
            <a:r>
              <a:rPr lang="en-US" dirty="0" smtClean="0"/>
              <a:t>Skills that look like a MSW/MPH</a:t>
            </a:r>
          </a:p>
          <a:p>
            <a:r>
              <a:rPr lang="en-US" dirty="0" smtClean="0"/>
              <a:t>Evidence Based Practices</a:t>
            </a:r>
          </a:p>
          <a:p>
            <a:pPr lvl="1"/>
            <a:r>
              <a:rPr lang="en-US" dirty="0" smtClean="0"/>
              <a:t>Read the </a:t>
            </a:r>
            <a:r>
              <a:rPr lang="en-US" dirty="0" err="1" smtClean="0"/>
              <a:t>Karlin</a:t>
            </a:r>
            <a:r>
              <a:rPr lang="en-US" dirty="0" smtClean="0"/>
              <a:t> article on the VA’s success in integrating 15 EBPs—in recent </a:t>
            </a:r>
            <a:r>
              <a:rPr lang="en-US" i="1" dirty="0" smtClean="0"/>
              <a:t>American Psychologist</a:t>
            </a:r>
          </a:p>
          <a:p>
            <a:r>
              <a:rPr lang="en-US" dirty="0" smtClean="0"/>
              <a:t>IT and Social Media Practices</a:t>
            </a:r>
          </a:p>
          <a:p>
            <a:pPr lvl="1"/>
            <a:r>
              <a:rPr lang="en-US" dirty="0" smtClean="0"/>
              <a:t>Analysis of administrative, health and human services data</a:t>
            </a:r>
          </a:p>
          <a:p>
            <a:r>
              <a:rPr lang="en-US" dirty="0" smtClean="0"/>
              <a:t>Interprofessional Education</a:t>
            </a:r>
          </a:p>
        </p:txBody>
      </p:sp>
    </p:spTree>
    <p:extLst>
      <p:ext uri="{BB962C8B-B14F-4D97-AF65-F5344CB8AC3E}">
        <p14:creationId xmlns:p14="http://schemas.microsoft.com/office/powerpoint/2010/main" val="280339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/>
          <a:lstStyle/>
          <a:p>
            <a:r>
              <a:rPr lang="en-US" dirty="0" smtClean="0"/>
              <a:t>Additional Themes in Field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Trying to create international field experiences that increase student practice skills</a:t>
            </a:r>
          </a:p>
          <a:p>
            <a:r>
              <a:rPr lang="en-US" dirty="0" smtClean="0"/>
              <a:t>Competency assessment</a:t>
            </a:r>
          </a:p>
          <a:p>
            <a:r>
              <a:rPr lang="en-US" dirty="0" smtClean="0"/>
              <a:t>Distance field placements</a:t>
            </a:r>
          </a:p>
          <a:p>
            <a:r>
              <a:rPr lang="en-US" dirty="0" smtClean="0"/>
              <a:t>Integration of coaching for EBPs and other implementation strategies in addition to supervision</a:t>
            </a:r>
          </a:p>
          <a:p>
            <a:r>
              <a:rPr lang="en-US" dirty="0" err="1" smtClean="0"/>
              <a:t>TeleSocialWork</a:t>
            </a:r>
            <a:r>
              <a:rPr lang="en-US" dirty="0" smtClean="0"/>
              <a:t> (like </a:t>
            </a:r>
            <a:r>
              <a:rPr lang="en-US" dirty="0" err="1" smtClean="0"/>
              <a:t>TeleMedicine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Robyn </a:t>
            </a:r>
            <a:r>
              <a:rPr lang="en-US" dirty="0" err="1" smtClean="0"/>
              <a:t>Golden’s</a:t>
            </a:r>
            <a:r>
              <a:rPr lang="en-US" dirty="0" smtClean="0"/>
              <a:t> work at Rush found significantly higher making and keeping of follow-up appointments and lower readmission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922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Speculation about the Future of Field 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Funding of field instruction may occur for national/online programs</a:t>
            </a:r>
          </a:p>
          <a:p>
            <a:r>
              <a:rPr lang="en-US" dirty="0"/>
              <a:t>Field instructors will need to clarify their specific </a:t>
            </a:r>
            <a:r>
              <a:rPr lang="en-US" dirty="0" smtClean="0"/>
              <a:t>competencies and specialties</a:t>
            </a:r>
          </a:p>
          <a:p>
            <a:pPr lvl="1"/>
            <a:r>
              <a:rPr lang="en-US" dirty="0" smtClean="0"/>
              <a:t>Procedure oriented credentialing may increase</a:t>
            </a:r>
            <a:endParaRPr lang="en-US" dirty="0"/>
          </a:p>
          <a:p>
            <a:r>
              <a:rPr lang="en-US" dirty="0" smtClean="0"/>
              <a:t>DSW programs will grow</a:t>
            </a:r>
          </a:p>
          <a:p>
            <a:r>
              <a:rPr lang="en-US" dirty="0" smtClean="0"/>
              <a:t>Joint degree programs will become more common</a:t>
            </a:r>
          </a:p>
          <a:p>
            <a:r>
              <a:rPr lang="en-US" dirty="0" smtClean="0"/>
              <a:t>Certificate programs will grow as credentialing increases</a:t>
            </a:r>
          </a:p>
        </p:txBody>
      </p:sp>
    </p:spTree>
    <p:extLst>
      <p:ext uri="{BB962C8B-B14F-4D97-AF65-F5344CB8AC3E}">
        <p14:creationId xmlns:p14="http://schemas.microsoft.com/office/powerpoint/2010/main" val="300195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752600"/>
            <a:ext cx="3352800" cy="224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679" y="609600"/>
            <a:ext cx="8229600" cy="1143000"/>
          </a:xfrm>
        </p:spPr>
        <p:txBody>
          <a:bodyPr/>
          <a:lstStyle/>
          <a:p>
            <a:r>
              <a:rPr lang="en-US" dirty="0" smtClean="0"/>
              <a:t>Where are We Going?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Grand Challenge of Field Education:</a:t>
            </a:r>
          </a:p>
          <a:p>
            <a:pPr lvl="1"/>
            <a:r>
              <a:rPr lang="en-US" dirty="0" smtClean="0"/>
              <a:t>Make sure that our practice training is the envy of social work programs and other professionals because of the skills they develop and the challenges they encounter and overcome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8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838200"/>
          </a:xfrm>
        </p:spPr>
        <p:txBody>
          <a:bodyPr/>
          <a:lstStyle/>
          <a:p>
            <a:r>
              <a:rPr lang="en-US" dirty="0" smtClean="0"/>
              <a:t>Campus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400371"/>
          </a:xfrm>
        </p:spPr>
        <p:txBody>
          <a:bodyPr/>
          <a:lstStyle/>
          <a:p>
            <a:r>
              <a:rPr lang="en-US" dirty="0" smtClean="0"/>
              <a:t>Forthcoming budget tightening primarily because of DRIF shortfalls at UMB</a:t>
            </a:r>
          </a:p>
          <a:p>
            <a:pPr lvl="1"/>
            <a:r>
              <a:rPr lang="en-US" dirty="0" smtClean="0"/>
              <a:t>Development of a “New Realities” program to reduce structural funding by $2m a year</a:t>
            </a:r>
          </a:p>
          <a:p>
            <a:pPr lvl="1"/>
            <a:r>
              <a:rPr lang="en-US" dirty="0" smtClean="0"/>
              <a:t>Continued emphasis on</a:t>
            </a:r>
          </a:p>
          <a:p>
            <a:pPr lvl="2"/>
            <a:r>
              <a:rPr lang="en-US" dirty="0" smtClean="0"/>
              <a:t>Interprofessional education</a:t>
            </a:r>
          </a:p>
          <a:p>
            <a:pPr lvl="2"/>
            <a:r>
              <a:rPr lang="en-US" dirty="0" smtClean="0"/>
              <a:t>Community engagement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72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barth\Pictures\IJB with a BIG smile June 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4800600" y="609600"/>
            <a:ext cx="4191000" cy="3352800"/>
          </a:xfrm>
          <a:prstGeom prst="wedgeEllipseCallout">
            <a:avLst>
              <a:gd name="adj1" fmla="val -79020"/>
              <a:gd name="adj2" fmla="val 65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</a:t>
            </a:r>
            <a:r>
              <a:rPr lang="en-US" dirty="0" err="1" smtClean="0"/>
              <a:t>GaGa</a:t>
            </a:r>
            <a:r>
              <a:rPr lang="en-US" dirty="0" smtClean="0"/>
              <a:t> says that the future of social work education is even brighter than my smile!</a:t>
            </a:r>
          </a:p>
          <a:p>
            <a:pPr algn="ctr"/>
            <a:r>
              <a:rPr lang="en-US" dirty="0" smtClean="0"/>
              <a:t>(I think he is just getting me to brush my teeth more but he seems to really mean it.)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85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17046</TotalTime>
  <Words>364</Words>
  <Application>Microsoft Office PowerPoint</Application>
  <PresentationFormat>On-screen Show (4:3)</PresentationFormat>
  <Paragraphs>51</Paragraphs>
  <Slides>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UMSSW FO Meeting  February 12, 2014 </vt:lpstr>
      <vt:lpstr>Major Themes in Higher Education</vt:lpstr>
      <vt:lpstr>Major Themes in Social Work Education</vt:lpstr>
      <vt:lpstr>Additional Themes in Field Education</vt:lpstr>
      <vt:lpstr>Speculation about the Future of Field Ed</vt:lpstr>
      <vt:lpstr>Where are We Going?</vt:lpstr>
      <vt:lpstr>Campus Issues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Forward to 2010-11</dc:title>
  <dc:creator>Barth, Rick</dc:creator>
  <cp:lastModifiedBy>Burns, Amy</cp:lastModifiedBy>
  <cp:revision>230</cp:revision>
  <cp:lastPrinted>2012-10-17T19:00:06Z</cp:lastPrinted>
  <dcterms:created xsi:type="dcterms:W3CDTF">2010-08-26T22:58:28Z</dcterms:created>
  <dcterms:modified xsi:type="dcterms:W3CDTF">2014-02-17T22:02:27Z</dcterms:modified>
</cp:coreProperties>
</file>