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4"/>
  </p:notesMasterIdLst>
  <p:sldIdLst>
    <p:sldId id="256" r:id="rId3"/>
  </p:sldIdLst>
  <p:sldSz cx="36576000" cy="201168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336">
          <p15:clr>
            <a:srgbClr val="A4A3A4"/>
          </p15:clr>
        </p15:guide>
        <p15:guide id="2" pos="11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73B"/>
    <a:srgbClr val="E41235"/>
    <a:srgbClr val="C8102E"/>
    <a:srgbClr val="E8CFCF"/>
    <a:srgbClr val="F4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E68BF5-3E37-BA11-26E0-2BC4A079A2CB}" v="4" dt="2022-05-12T18:18:48.887"/>
  </p1510:revLst>
</p1510:revInfo>
</file>

<file path=ppt/tableStyles.xml><?xml version="1.0" encoding="utf-8"?>
<a:tblStyleLst xmlns:a="http://schemas.openxmlformats.org/drawingml/2006/main" def="{3D269986-DF06-4080-AB10-36E31E61C1FA}">
  <a:tblStyle styleId="{3D269986-DF06-4080-AB10-36E31E61C1FA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C0504D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C0504D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C0504D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C0504D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C0504D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C0504D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4E8E8"/>
          </a:solidFill>
        </a:fill>
      </a:tcStyle>
    </a:wholeTbl>
    <a:band1H>
      <a:tcTxStyle/>
      <a:tcStyle>
        <a:tcBdr/>
        <a:fill>
          <a:solidFill>
            <a:srgbClr val="E8CFC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8CFCF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25400" cap="flat" cmpd="sng">
              <a:solidFill>
                <a:srgbClr val="C0504D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4E8E8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/>
        <a:fill>
          <a:solidFill>
            <a:srgbClr val="F4E8E8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46D5F4A-E1B5-4B76-902E-B1A10C866F2D}" styleName="Table_1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4E8E8"/>
          </a:solidFill>
        </a:fill>
      </a:tcStyle>
    </a:wholeTbl>
    <a:band1H>
      <a:tcTxStyle/>
      <a:tcStyle>
        <a:tcBdr/>
        <a:fill>
          <a:solidFill>
            <a:srgbClr val="E8CFC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8CFC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C0504D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C0504D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C0504D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C0504D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10" autoAdjust="0"/>
    <p:restoredTop sz="94660"/>
  </p:normalViewPr>
  <p:slideViewPr>
    <p:cSldViewPr snapToGrid="0">
      <p:cViewPr>
        <p:scale>
          <a:sx n="33" d="100"/>
          <a:sy n="33" d="100"/>
        </p:scale>
        <p:origin x="732" y="288"/>
      </p:cViewPr>
      <p:guideLst>
        <p:guide orient="horz" pos="6336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uger Howard, Amy" userId="S::akhoward@rx.umaryland.edu::6cbe6516-1f54-4aa5-8c4d-79db352aa90d" providerId="AD" clId="Web-{36E68BF5-3E37-BA11-26E0-2BC4A079A2CB}"/>
    <pc:docChg chg="modSld">
      <pc:chgData name="Kruger Howard, Amy" userId="S::akhoward@rx.umaryland.edu::6cbe6516-1f54-4aa5-8c4d-79db352aa90d" providerId="AD" clId="Web-{36E68BF5-3E37-BA11-26E0-2BC4A079A2CB}" dt="2022-05-12T18:18:46.902" v="0" actId="20577"/>
      <pc:docMkLst>
        <pc:docMk/>
      </pc:docMkLst>
      <pc:sldChg chg="modSp">
        <pc:chgData name="Kruger Howard, Amy" userId="S::akhoward@rx.umaryland.edu::6cbe6516-1f54-4aa5-8c4d-79db352aa90d" providerId="AD" clId="Web-{36E68BF5-3E37-BA11-26E0-2BC4A079A2CB}" dt="2022-05-12T18:18:46.902" v="0" actId="20577"/>
        <pc:sldMkLst>
          <pc:docMk/>
          <pc:sldMk cId="0" sldId="256"/>
        </pc:sldMkLst>
        <pc:spChg chg="mod">
          <ac:chgData name="Kruger Howard, Amy" userId="S::akhoward@rx.umaryland.edu::6cbe6516-1f54-4aa5-8c4d-79db352aa90d" providerId="AD" clId="Web-{36E68BF5-3E37-BA11-26E0-2BC4A079A2CB}" dt="2022-05-12T18:18:46.902" v="0" actId="20577"/>
          <ac:spMkLst>
            <pc:docMk/>
            <pc:sldMk cId="0" sldId="256"/>
            <ac:spMk id="224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74043967598061"/>
          <c:y val="0.22602081002323962"/>
          <c:w val="0.63620224539166648"/>
          <c:h val="0.735371638872457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1E-4F82-9F2A-D9A601EF36A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1E-4F82-9F2A-D9A601EF36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1E-4F82-9F2A-D9A601EF36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41E-4F82-9F2A-D9A601EF36A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41E-4F82-9F2A-D9A601EF36A7}"/>
              </c:ext>
            </c:extLst>
          </c:dPt>
          <c:dLbls>
            <c:dLbl>
              <c:idx val="0"/>
              <c:layout>
                <c:manualLayout>
                  <c:x val="-7.0726191246186327E-4"/>
                  <c:y val="-9.258043822234811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41E-4F82-9F2A-D9A601EF36A7}"/>
                </c:ext>
              </c:extLst>
            </c:dLbl>
            <c:dLbl>
              <c:idx val="1"/>
              <c:layout>
                <c:manualLayout>
                  <c:x val="0.31372672609010388"/>
                  <c:y val="-4.1591243092747683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41E-4F82-9F2A-D9A601EF36A7}"/>
                </c:ext>
              </c:extLst>
            </c:dLbl>
            <c:dLbl>
              <c:idx val="2"/>
              <c:layout>
                <c:manualLayout>
                  <c:x val="-2.4610699040450813E-2"/>
                  <c:y val="-4.486318073680333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41E-4F82-9F2A-D9A601EF36A7}"/>
                </c:ext>
              </c:extLst>
            </c:dLbl>
            <c:dLbl>
              <c:idx val="3"/>
              <c:layout>
                <c:manualLayout>
                  <c:x val="6.9557819431721943E-3"/>
                  <c:y val="-1.939537830801614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61719955312508"/>
                      <c:h val="0.1506028200994229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F41E-4F82-9F2A-D9A601EF36A7}"/>
                </c:ext>
              </c:extLst>
            </c:dLbl>
            <c:dLbl>
              <c:idx val="4"/>
              <c:layout>
                <c:manualLayout>
                  <c:x val="0.10704216655211833"/>
                  <c:y val="-1.613826218579159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485624496245987"/>
                      <c:h val="0.141462660490836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F41E-4F82-9F2A-D9A601EF36A7}"/>
                </c:ext>
              </c:extLst>
            </c:dLbl>
            <c:spPr>
              <a:solidFill>
                <a:srgbClr val="FFFFFF"/>
              </a:solidFill>
              <a:ln w="19050" cap="flat" cmpd="sng" algn="ctr">
                <a:solidFill>
                  <a:srgbClr val="000000"/>
                </a:solidFill>
                <a:prstDash val="solid"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dk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Sheet1!$A$2:$A$6</c:f>
              <c:strCache>
                <c:ptCount val="5"/>
                <c:pt idx="0">
                  <c:v>Medicine</c:v>
                </c:pt>
                <c:pt idx="1">
                  <c:v>Pharmacy</c:v>
                </c:pt>
                <c:pt idx="2">
                  <c:v>Nursing</c:v>
                </c:pt>
                <c:pt idx="3">
                  <c:v>Social Work</c:v>
                </c:pt>
                <c:pt idx="4">
                  <c:v>Law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</c:v>
                </c:pt>
                <c:pt idx="1">
                  <c:v>7</c:v>
                </c:pt>
                <c:pt idx="2">
                  <c:v>5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41E-4F82-9F2A-D9A601EF3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12030" y="685800"/>
            <a:ext cx="623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0583b693b8_1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685800"/>
            <a:ext cx="62325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7" name="Google Shape;127;g10583b693b8_1_99:notes"/>
          <p:cNvSpPr txBox="1">
            <a:spLocks noGrp="1"/>
          </p:cNvSpPr>
          <p:nvPr>
            <p:ph type="body" idx="1"/>
          </p:nvPr>
        </p:nvSpPr>
        <p:spPr>
          <a:xfrm>
            <a:off x="685800" y="4343528"/>
            <a:ext cx="5486400" cy="41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575" tIns="9775" rIns="19575" bIns="9775" anchor="t" anchorCtr="0">
            <a:noAutofit/>
          </a:bodyPr>
          <a:lstStyle/>
          <a:p>
            <a:pPr marL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endParaRPr sz="800"/>
          </a:p>
        </p:txBody>
      </p:sp>
      <p:sp>
        <p:nvSpPr>
          <p:cNvPr id="128" name="Google Shape;128;g10583b693b8_1_99:notes"/>
          <p:cNvSpPr txBox="1">
            <a:spLocks noGrp="1"/>
          </p:cNvSpPr>
          <p:nvPr>
            <p:ph type="sldNum" idx="12"/>
          </p:nvPr>
        </p:nvSpPr>
        <p:spPr>
          <a:xfrm>
            <a:off x="3884505" y="868534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575" tIns="9775" rIns="19575" bIns="97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3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3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46833" y="2912116"/>
            <a:ext cx="34082400" cy="8028000"/>
          </a:xfrm>
          <a:prstGeom prst="rect">
            <a:avLst/>
          </a:prstGeom>
        </p:spPr>
        <p:txBody>
          <a:bodyPr spcFirstLastPara="1" wrap="square" lIns="373825" tIns="373825" rIns="373825" bIns="3738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300"/>
              <a:buNone/>
              <a:defRPr sz="213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46800" y="11084578"/>
            <a:ext cx="34082400" cy="31002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400"/>
              <a:buNone/>
              <a:defRPr sz="114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46800" y="4326178"/>
            <a:ext cx="34082400" cy="7679400"/>
          </a:xfrm>
          <a:prstGeom prst="rect">
            <a:avLst/>
          </a:prstGeom>
        </p:spPr>
        <p:txBody>
          <a:bodyPr spcFirstLastPara="1" wrap="square" lIns="373825" tIns="373825" rIns="373825" bIns="3738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49100"/>
              <a:buNone/>
              <a:defRPr sz="491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46800" y="12328702"/>
            <a:ext cx="34082400" cy="50874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marL="457200" lvl="0" indent="-698500" algn="ctr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marL="914400" lvl="1" indent="-590550" algn="ctr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2pPr>
            <a:lvl3pPr marL="1371600" lvl="2" indent="-590550" algn="ctr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3pPr>
            <a:lvl4pPr marL="1828800" lvl="3" indent="-590550" algn="ctr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4pPr>
            <a:lvl5pPr marL="2286000" lvl="4" indent="-590550" algn="ctr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5pPr>
            <a:lvl6pPr marL="2743200" lvl="5" indent="-590550" algn="ctr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6pPr>
            <a:lvl7pPr marL="3200400" lvl="6" indent="-590550" algn="ctr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7pPr>
            <a:lvl8pPr marL="3657600" lvl="7" indent="-590550" algn="ctr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8pPr>
            <a:lvl9pPr marL="4114800" lvl="8" indent="-590550" algn="ctr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2741092" y="1791154"/>
            <a:ext cx="31094400" cy="3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2741092" y="5810855"/>
            <a:ext cx="31094400" cy="120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1pPr>
            <a:lvl2pPr marL="914400" lvl="1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2pPr>
            <a:lvl3pPr marL="1371600" lvl="2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4pPr>
            <a:lvl5pPr marL="2286000" lvl="4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5pPr>
            <a:lvl6pPr marL="2743200" lvl="5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6pPr>
            <a:lvl7pPr marL="3200400" lvl="6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7pPr>
            <a:lvl8pPr marL="3657600" lvl="7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8pPr>
            <a:lvl9pPr marL="4114800" lvl="8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2889254" y="12926139"/>
            <a:ext cx="31090800" cy="39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4500" b="1" cap="none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2889254" y="8525587"/>
            <a:ext cx="31090800" cy="44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/>
            </a:lvl2pPr>
            <a:lvl3pPr marL="1371600" lvl="2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3pPr>
            <a:lvl4pPr marL="182880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4pPr>
            <a:lvl5pPr marL="228600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5pPr>
            <a:lvl6pPr marL="274320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6pPr>
            <a:lvl7pPr marL="320040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7pPr>
            <a:lvl8pPr marL="365760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8pPr>
            <a:lvl9pPr marL="411480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2741092" y="1791154"/>
            <a:ext cx="31094400" cy="3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2741088" y="5811145"/>
            <a:ext cx="15462000" cy="120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412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imes New Roman"/>
              <a:buChar char="•"/>
              <a:defRPr sz="2900"/>
            </a:lvl1pPr>
            <a:lvl2pPr marL="914400" lvl="1" indent="-3873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Char char="–"/>
              <a:defRPr sz="25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18372670" y="5811145"/>
            <a:ext cx="15462000" cy="120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412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imes New Roman"/>
              <a:buChar char="•"/>
              <a:defRPr sz="2900"/>
            </a:lvl1pPr>
            <a:lvl2pPr marL="914400" lvl="1" indent="-3873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Char char="–"/>
              <a:defRPr sz="25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1829163" y="805220"/>
            <a:ext cx="32917200" cy="3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1829156" y="4503385"/>
            <a:ext cx="16160400" cy="18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None/>
              <a:defRPr sz="25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1"/>
            </a:lvl2pPr>
            <a:lvl3pPr marL="1371600" lvl="2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1"/>
            </a:lvl3pPr>
            <a:lvl4pPr marL="182880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4pPr>
            <a:lvl5pPr marL="228600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5pPr>
            <a:lvl6pPr marL="274320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6pPr>
            <a:lvl7pPr marL="320040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7pPr>
            <a:lvl8pPr marL="365760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8pPr>
            <a:lvl9pPr marL="411480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1829156" y="6379641"/>
            <a:ext cx="16160400" cy="115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3873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Char char="•"/>
              <a:defRPr sz="25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marL="1828800" lvl="3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–"/>
              <a:defRPr sz="1600"/>
            </a:lvl4pPr>
            <a:lvl5pPr marL="2286000" lvl="4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5pPr>
            <a:lvl6pPr marL="2743200" lvl="5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marL="3200400" lvl="6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marL="3657600" lvl="7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marL="4114800" lvl="8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18580810" y="4503385"/>
            <a:ext cx="16166400" cy="18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None/>
              <a:defRPr sz="25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1"/>
            </a:lvl2pPr>
            <a:lvl3pPr marL="1371600" lvl="2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 b="1"/>
            </a:lvl3pPr>
            <a:lvl4pPr marL="182880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4pPr>
            <a:lvl5pPr marL="228600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5pPr>
            <a:lvl6pPr marL="274320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6pPr>
            <a:lvl7pPr marL="320040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7pPr>
            <a:lvl8pPr marL="365760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8pPr>
            <a:lvl9pPr marL="411480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 b="1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18580810" y="6379641"/>
            <a:ext cx="16166400" cy="115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3873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Char char="•"/>
              <a:defRPr sz="25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•"/>
              <a:defRPr sz="2000"/>
            </a:lvl3pPr>
            <a:lvl4pPr marL="1828800" lvl="3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–"/>
              <a:defRPr sz="1600"/>
            </a:lvl4pPr>
            <a:lvl5pPr marL="2286000" lvl="4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5pPr>
            <a:lvl6pPr marL="2743200" lvl="5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marL="3200400" lvl="6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marL="3657600" lvl="7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marL="4114800" lvl="8" indent="-330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2741092" y="1791154"/>
            <a:ext cx="31094400" cy="3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1829157" y="801343"/>
            <a:ext cx="12033600" cy="3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14299848" y="801338"/>
            <a:ext cx="20446800" cy="171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43815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Times New Roman"/>
              <a:buChar char="•"/>
              <a:defRPr sz="3300"/>
            </a:lvl1pPr>
            <a:lvl2pPr marL="914400" lvl="1" indent="-412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Times New Roman"/>
              <a:buChar char="–"/>
              <a:defRPr sz="2900"/>
            </a:lvl2pPr>
            <a:lvl3pPr marL="1371600" lvl="2" indent="-3873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Char char="•"/>
              <a:defRPr sz="25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1829157" y="4210411"/>
            <a:ext cx="12033600" cy="137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7168458" y="14082544"/>
            <a:ext cx="21946800" cy="16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7168458" y="1796704"/>
            <a:ext cx="21946800" cy="120699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7168458" y="15743418"/>
            <a:ext cx="21946800" cy="23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2pPr>
            <a:lvl3pPr marL="1371600" lvl="2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3pPr>
            <a:lvl4pPr marL="1828800" lvl="3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4pPr>
            <a:lvl5pPr marL="2286000" lvl="4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5pPr>
            <a:lvl6pPr marL="2743200" lvl="5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6pPr>
            <a:lvl7pPr marL="3200400" lvl="6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7pPr>
            <a:lvl8pPr marL="3657600" lvl="7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8pPr>
            <a:lvl9pPr marL="4114800" lvl="8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imes New Roman"/>
              <a:buNone/>
              <a:defRPr sz="8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46800" y="8412213"/>
            <a:ext cx="34082400" cy="32922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700"/>
              <a:buNone/>
              <a:defRPr sz="147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2741092" y="1791154"/>
            <a:ext cx="31094400" cy="3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12252174" y="-3700795"/>
            <a:ext cx="12071100" cy="3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1pPr>
            <a:lvl2pPr marL="914400" lvl="1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2pPr>
            <a:lvl3pPr marL="1371600" lvl="2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4pPr>
            <a:lvl5pPr marL="2286000" lvl="4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5pPr>
            <a:lvl6pPr marL="2743200" lvl="5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6pPr>
            <a:lvl7pPr marL="3200400" lvl="6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7pPr>
            <a:lvl8pPr marL="3657600" lvl="7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8pPr>
            <a:lvl9pPr marL="4114800" lvl="8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21902572" y="5949630"/>
            <a:ext cx="16091100" cy="77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6271377" y="-1738770"/>
            <a:ext cx="16091100" cy="231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lvl="0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1pPr>
            <a:lvl2pPr marL="914400" lvl="1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2pPr>
            <a:lvl3pPr marL="1371600" lvl="2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/>
            </a:lvl4pPr>
            <a:lvl5pPr marL="2286000" lvl="4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5pPr>
            <a:lvl6pPr marL="2743200" lvl="5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6pPr>
            <a:lvl7pPr marL="3200400" lvl="6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7pPr>
            <a:lvl8pPr marL="3657600" lvl="7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8pPr>
            <a:lvl9pPr marL="4114800" lvl="8" indent="-3048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46800" y="1740542"/>
            <a:ext cx="34082400" cy="22398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46800" y="4507458"/>
            <a:ext cx="34082400" cy="133620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marL="457200" lvl="0" indent="-698500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marL="914400" lvl="1" indent="-59055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2pPr>
            <a:lvl3pPr marL="1371600" lvl="2" indent="-59055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3pPr>
            <a:lvl4pPr marL="1828800" lvl="3" indent="-59055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4pPr>
            <a:lvl5pPr marL="2286000" lvl="4" indent="-59055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5pPr>
            <a:lvl6pPr marL="2743200" lvl="5" indent="-59055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6pPr>
            <a:lvl7pPr marL="3200400" lvl="6" indent="-59055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7pPr>
            <a:lvl8pPr marL="3657600" lvl="7" indent="-59055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8pPr>
            <a:lvl9pPr marL="4114800" lvl="8" indent="-59055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46800" y="1740542"/>
            <a:ext cx="34082400" cy="22398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46800" y="4507458"/>
            <a:ext cx="15999600" cy="133620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marL="457200" lvl="0" indent="-590550">
              <a:spcBef>
                <a:spcPts val="0"/>
              </a:spcBef>
              <a:spcAft>
                <a:spcPts val="0"/>
              </a:spcAft>
              <a:buSzPts val="5700"/>
              <a:buChar char="●"/>
              <a:defRPr sz="5700"/>
            </a:lvl1pPr>
            <a:lvl2pPr marL="914400" lvl="1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2pPr>
            <a:lvl3pPr marL="1371600" lvl="2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3pPr>
            <a:lvl4pPr marL="1828800" lvl="3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4pPr>
            <a:lvl5pPr marL="2286000" lvl="4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5pPr>
            <a:lvl6pPr marL="2743200" lvl="5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6pPr>
            <a:lvl7pPr marL="3200400" lvl="6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7pPr>
            <a:lvl8pPr marL="3657600" lvl="7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8pPr>
            <a:lvl9pPr marL="4114800" lvl="8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329600" y="4507458"/>
            <a:ext cx="15999600" cy="133620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marL="457200" lvl="0" indent="-590550">
              <a:spcBef>
                <a:spcPts val="0"/>
              </a:spcBef>
              <a:spcAft>
                <a:spcPts val="0"/>
              </a:spcAft>
              <a:buSzPts val="5700"/>
              <a:buChar char="●"/>
              <a:defRPr sz="5700"/>
            </a:lvl1pPr>
            <a:lvl2pPr marL="914400" lvl="1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2pPr>
            <a:lvl3pPr marL="1371600" lvl="2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3pPr>
            <a:lvl4pPr marL="1828800" lvl="3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4pPr>
            <a:lvl5pPr marL="2286000" lvl="4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5pPr>
            <a:lvl6pPr marL="2743200" lvl="5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6pPr>
            <a:lvl7pPr marL="3200400" lvl="6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7pPr>
            <a:lvl8pPr marL="3657600" lvl="7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8pPr>
            <a:lvl9pPr marL="4114800" lvl="8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46800" y="1740542"/>
            <a:ext cx="34082400" cy="22398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46800" y="2173013"/>
            <a:ext cx="11232000" cy="2955600"/>
          </a:xfrm>
          <a:prstGeom prst="rect">
            <a:avLst/>
          </a:prstGeom>
        </p:spPr>
        <p:txBody>
          <a:bodyPr spcFirstLastPara="1" wrap="square" lIns="373825" tIns="373825" rIns="373825" bIns="3738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1pPr>
            <a:lvl2pPr lvl="1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2pPr>
            <a:lvl3pPr lvl="2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3pPr>
            <a:lvl4pPr lvl="3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4pPr>
            <a:lvl5pPr lvl="4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5pPr>
            <a:lvl6pPr lvl="5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6pPr>
            <a:lvl7pPr lvl="6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7pPr>
            <a:lvl8pPr lvl="7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8pPr>
            <a:lvl9pPr lvl="8">
              <a:spcBef>
                <a:spcPts val="0"/>
              </a:spcBef>
              <a:spcAft>
                <a:spcPts val="0"/>
              </a:spcAft>
              <a:buSzPts val="9800"/>
              <a:buNone/>
              <a:defRPr sz="98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46800" y="5434880"/>
            <a:ext cx="11232000" cy="124350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marL="457200" lvl="0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1pPr>
            <a:lvl2pPr marL="914400" lvl="1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2pPr>
            <a:lvl3pPr marL="1371600" lvl="2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3pPr>
            <a:lvl4pPr marL="1828800" lvl="3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4pPr>
            <a:lvl5pPr marL="2286000" lvl="4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5pPr>
            <a:lvl6pPr marL="2743200" lvl="5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6pPr>
            <a:lvl7pPr marL="3200400" lvl="6" indent="-539750">
              <a:spcBef>
                <a:spcPts val="0"/>
              </a:spcBef>
              <a:spcAft>
                <a:spcPts val="0"/>
              </a:spcAft>
              <a:buSzPts val="4900"/>
              <a:buChar char="●"/>
              <a:defRPr sz="4900"/>
            </a:lvl7pPr>
            <a:lvl8pPr marL="3657600" lvl="7" indent="-539750">
              <a:spcBef>
                <a:spcPts val="0"/>
              </a:spcBef>
              <a:spcAft>
                <a:spcPts val="0"/>
              </a:spcAft>
              <a:buSzPts val="4900"/>
              <a:buChar char="○"/>
              <a:defRPr sz="4900"/>
            </a:lvl8pPr>
            <a:lvl9pPr marL="4114800" lvl="8" indent="-539750">
              <a:spcBef>
                <a:spcPts val="0"/>
              </a:spcBef>
              <a:spcAft>
                <a:spcPts val="0"/>
              </a:spcAft>
              <a:buSzPts val="4900"/>
              <a:buChar char="■"/>
              <a:defRPr sz="49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61000" y="1760587"/>
            <a:ext cx="25471200" cy="159996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1pPr>
            <a:lvl2pPr lvl="1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2pPr>
            <a:lvl3pPr lvl="2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3pPr>
            <a:lvl4pPr lvl="3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4pPr>
            <a:lvl5pPr lvl="4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5pPr>
            <a:lvl6pPr lvl="5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6pPr>
            <a:lvl7pPr lvl="6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7pPr>
            <a:lvl8pPr lvl="7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8pPr>
            <a:lvl9pPr lvl="8">
              <a:spcBef>
                <a:spcPts val="0"/>
              </a:spcBef>
              <a:spcAft>
                <a:spcPts val="0"/>
              </a:spcAft>
              <a:buSzPts val="19600"/>
              <a:buNone/>
              <a:defRPr sz="196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288000" y="-489"/>
            <a:ext cx="18288000" cy="20116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373825" tIns="373825" rIns="373825" bIns="3738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62000" y="4823084"/>
            <a:ext cx="16180800" cy="5797500"/>
          </a:xfrm>
          <a:prstGeom prst="rect">
            <a:avLst/>
          </a:prstGeom>
        </p:spPr>
        <p:txBody>
          <a:bodyPr spcFirstLastPara="1" wrap="square" lIns="373825" tIns="373825" rIns="373825" bIns="3738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200"/>
              <a:buNone/>
              <a:defRPr sz="17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62000" y="10963138"/>
            <a:ext cx="16180800" cy="4830600"/>
          </a:xfrm>
          <a:prstGeom prst="rect">
            <a:avLst/>
          </a:prstGeom>
        </p:spPr>
        <p:txBody>
          <a:bodyPr spcFirstLastPara="1" wrap="square" lIns="373825" tIns="373825" rIns="373825" bIns="3738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758000" y="2831938"/>
            <a:ext cx="15348000" cy="144522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marL="457200" lvl="0" indent="-698500">
              <a:spcBef>
                <a:spcPts val="0"/>
              </a:spcBef>
              <a:spcAft>
                <a:spcPts val="0"/>
              </a:spcAft>
              <a:buSzPts val="7400"/>
              <a:buChar char="●"/>
              <a:defRPr/>
            </a:lvl1pPr>
            <a:lvl2pPr marL="914400" lvl="1" indent="-59055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2pPr>
            <a:lvl3pPr marL="1371600" lvl="2" indent="-59055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3pPr>
            <a:lvl4pPr marL="1828800" lvl="3" indent="-59055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4pPr>
            <a:lvl5pPr marL="2286000" lvl="4" indent="-59055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5pPr>
            <a:lvl6pPr marL="2743200" lvl="5" indent="-59055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6pPr>
            <a:lvl7pPr marL="3200400" lvl="6" indent="-590550">
              <a:spcBef>
                <a:spcPts val="0"/>
              </a:spcBef>
              <a:spcAft>
                <a:spcPts val="0"/>
              </a:spcAft>
              <a:buSzPts val="5700"/>
              <a:buChar char="●"/>
              <a:defRPr/>
            </a:lvl7pPr>
            <a:lvl8pPr marL="3657600" lvl="7" indent="-590550">
              <a:spcBef>
                <a:spcPts val="0"/>
              </a:spcBef>
              <a:spcAft>
                <a:spcPts val="0"/>
              </a:spcAft>
              <a:buSzPts val="5700"/>
              <a:buChar char="○"/>
              <a:defRPr/>
            </a:lvl8pPr>
            <a:lvl9pPr marL="4114800" lvl="8" indent="-590550">
              <a:spcBef>
                <a:spcPts val="0"/>
              </a:spcBef>
              <a:spcAft>
                <a:spcPts val="0"/>
              </a:spcAft>
              <a:buSzPts val="57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46800" y="16546249"/>
            <a:ext cx="23995200" cy="23667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46800" y="1740542"/>
            <a:ext cx="34082400" cy="22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3825" tIns="373825" rIns="373825" bIns="3738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00"/>
              <a:buNone/>
              <a:defRPr sz="11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46800" y="4507458"/>
            <a:ext cx="34082400" cy="1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3825" tIns="373825" rIns="373825" bIns="373825" anchor="t" anchorCtr="0">
            <a:spAutoFit/>
          </a:bodyPr>
          <a:lstStyle>
            <a:lvl1pPr marL="457200" lvl="0" indent="-698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400"/>
              <a:buChar char="●"/>
              <a:defRPr sz="7400">
                <a:solidFill>
                  <a:schemeClr val="dk2"/>
                </a:solidFill>
              </a:defRPr>
            </a:lvl1pPr>
            <a:lvl2pPr marL="914400" lvl="1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2pPr>
            <a:lvl3pPr marL="1371600" lvl="2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3pPr>
            <a:lvl4pPr marL="1828800" lvl="3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●"/>
              <a:defRPr sz="5700">
                <a:solidFill>
                  <a:schemeClr val="dk2"/>
                </a:solidFill>
              </a:defRPr>
            </a:lvl4pPr>
            <a:lvl5pPr marL="2286000" lvl="4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5pPr>
            <a:lvl6pPr marL="2743200" lvl="5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6pPr>
            <a:lvl7pPr marL="3200400" lvl="6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●"/>
              <a:defRPr sz="5700">
                <a:solidFill>
                  <a:schemeClr val="dk2"/>
                </a:solidFill>
              </a:defRPr>
            </a:lvl7pPr>
            <a:lvl8pPr marL="3657600" lvl="7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○"/>
              <a:defRPr sz="5700">
                <a:solidFill>
                  <a:schemeClr val="dk2"/>
                </a:solidFill>
              </a:defRPr>
            </a:lvl8pPr>
            <a:lvl9pPr marL="4114800" lvl="8" indent="-590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0"/>
              <a:buChar char="■"/>
              <a:defRPr sz="5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889831" y="18238359"/>
            <a:ext cx="2194800" cy="13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73825" tIns="373825" rIns="373825" bIns="373825" anchor="ctr" anchorCtr="0">
            <a:spAutoFit/>
          </a:bodyPr>
          <a:lstStyle>
            <a:lvl1pPr lvl="0" algn="r">
              <a:buNone/>
              <a:defRPr sz="4100">
                <a:solidFill>
                  <a:schemeClr val="dk2"/>
                </a:solidFill>
              </a:defRPr>
            </a:lvl1pPr>
            <a:lvl2pPr lvl="1" algn="r">
              <a:buNone/>
              <a:defRPr sz="4100">
                <a:solidFill>
                  <a:schemeClr val="dk2"/>
                </a:solidFill>
              </a:defRPr>
            </a:lvl2pPr>
            <a:lvl3pPr lvl="2" algn="r">
              <a:buNone/>
              <a:defRPr sz="4100">
                <a:solidFill>
                  <a:schemeClr val="dk2"/>
                </a:solidFill>
              </a:defRPr>
            </a:lvl3pPr>
            <a:lvl4pPr lvl="3" algn="r">
              <a:buNone/>
              <a:defRPr sz="4100">
                <a:solidFill>
                  <a:schemeClr val="dk2"/>
                </a:solidFill>
              </a:defRPr>
            </a:lvl4pPr>
            <a:lvl5pPr lvl="4" algn="r">
              <a:buNone/>
              <a:defRPr sz="4100">
                <a:solidFill>
                  <a:schemeClr val="dk2"/>
                </a:solidFill>
              </a:defRPr>
            </a:lvl5pPr>
            <a:lvl6pPr lvl="5" algn="r">
              <a:buNone/>
              <a:defRPr sz="4100">
                <a:solidFill>
                  <a:schemeClr val="dk2"/>
                </a:solidFill>
              </a:defRPr>
            </a:lvl6pPr>
            <a:lvl7pPr lvl="6" algn="r">
              <a:buNone/>
              <a:defRPr sz="4100">
                <a:solidFill>
                  <a:schemeClr val="dk2"/>
                </a:solidFill>
              </a:defRPr>
            </a:lvl7pPr>
            <a:lvl8pPr lvl="7" algn="r">
              <a:buNone/>
              <a:defRPr sz="4100">
                <a:solidFill>
                  <a:schemeClr val="dk2"/>
                </a:solidFill>
              </a:defRPr>
            </a:lvl8pPr>
            <a:lvl9pPr lvl="8" algn="r">
              <a:buNone/>
              <a:defRPr sz="41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2741092" y="1791154"/>
            <a:ext cx="31094400" cy="3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16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2741092" y="5810855"/>
            <a:ext cx="31094400" cy="120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457200" marR="0" lvl="0" indent="-984250" algn="l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900"/>
              <a:buFont typeface="Times New Roman"/>
              <a:buChar char="•"/>
              <a:defRPr sz="11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876300" algn="l" rtl="0"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200"/>
              <a:buFont typeface="Times New Roman"/>
              <a:buChar char="–"/>
              <a:defRPr sz="10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7747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600"/>
              <a:buFont typeface="Times New Roman"/>
              <a:buChar char="•"/>
              <a:defRPr sz="8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698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Times New Roman"/>
              <a:buChar char="–"/>
              <a:defRPr sz="7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698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Times New Roman"/>
              <a:buChar char="»"/>
              <a:defRPr sz="7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698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Times New Roman"/>
              <a:buChar char="»"/>
              <a:defRPr sz="7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698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Times New Roman"/>
              <a:buChar char="»"/>
              <a:defRPr sz="7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698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Times New Roman"/>
              <a:buChar char="»"/>
              <a:defRPr sz="7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6985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400"/>
              <a:buFont typeface="Times New Roman"/>
              <a:buChar char="»"/>
              <a:defRPr sz="7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2741084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12496807" y="18327310"/>
            <a:ext cx="115884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800"/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800"/>
              <a:buNone/>
              <a:defRPr sz="25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26214917" y="18327310"/>
            <a:ext cx="76200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1450" tIns="90675" rIns="181450" bIns="906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53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1.xml"/><Relationship Id="rId4" Type="http://schemas.openxmlformats.org/officeDocument/2006/relationships/hyperlink" Target="mailto:akhoward@rx.umaryland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/>
          <p:nvPr/>
        </p:nvSpPr>
        <p:spPr>
          <a:xfrm>
            <a:off x="9722025" y="3593774"/>
            <a:ext cx="11055600" cy="3369600"/>
          </a:xfrm>
          <a:prstGeom prst="rect">
            <a:avLst/>
          </a:prstGeom>
          <a:solidFill>
            <a:srgbClr val="FFF4D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Google Shape;131;p25"/>
          <p:cNvSpPr/>
          <p:nvPr/>
        </p:nvSpPr>
        <p:spPr>
          <a:xfrm>
            <a:off x="9709465" y="15401413"/>
            <a:ext cx="11055600" cy="4513500"/>
          </a:xfrm>
          <a:prstGeom prst="rect">
            <a:avLst/>
          </a:prstGeom>
          <a:solidFill>
            <a:srgbClr val="FFF4D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5"/>
          <p:cNvSpPr/>
          <p:nvPr/>
        </p:nvSpPr>
        <p:spPr>
          <a:xfrm>
            <a:off x="9709465" y="11668263"/>
            <a:ext cx="11055600" cy="3593100"/>
          </a:xfrm>
          <a:prstGeom prst="rect">
            <a:avLst/>
          </a:prstGeom>
          <a:solidFill>
            <a:srgbClr val="FFF4D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5"/>
          <p:cNvSpPr/>
          <p:nvPr/>
        </p:nvSpPr>
        <p:spPr>
          <a:xfrm>
            <a:off x="9709465" y="7139638"/>
            <a:ext cx="11055600" cy="4398000"/>
          </a:xfrm>
          <a:prstGeom prst="rect">
            <a:avLst/>
          </a:prstGeom>
          <a:solidFill>
            <a:srgbClr val="FFF4D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5"/>
          <p:cNvSpPr/>
          <p:nvPr/>
        </p:nvSpPr>
        <p:spPr>
          <a:xfrm>
            <a:off x="1" y="47032"/>
            <a:ext cx="36576000" cy="2596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Times New Roman"/>
              <a:buNone/>
            </a:pPr>
            <a:endParaRPr sz="25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5"/>
          <p:cNvSpPr/>
          <p:nvPr/>
        </p:nvSpPr>
        <p:spPr>
          <a:xfrm>
            <a:off x="0" y="27475"/>
            <a:ext cx="36576000" cy="2534400"/>
          </a:xfrm>
          <a:prstGeom prst="rect">
            <a:avLst/>
          </a:prstGeom>
          <a:solidFill>
            <a:srgbClr val="FEE081"/>
          </a:solidFill>
          <a:ln w="9525" cap="flat" cmpd="sng">
            <a:solidFill>
              <a:srgbClr val="FEE0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5"/>
          <p:cNvSpPr/>
          <p:nvPr/>
        </p:nvSpPr>
        <p:spPr>
          <a:xfrm>
            <a:off x="3" y="12807"/>
            <a:ext cx="36576000" cy="24768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rgbClr val="FEE0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25"/>
          <p:cNvSpPr/>
          <p:nvPr/>
        </p:nvSpPr>
        <p:spPr>
          <a:xfrm>
            <a:off x="9665540" y="2907637"/>
            <a:ext cx="11161800" cy="5031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Calibri"/>
              <a:buNone/>
            </a:pPr>
            <a:r>
              <a:rPr lang="en" sz="29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METHODS C</a:t>
            </a:r>
            <a:r>
              <a:rPr lang="en" sz="2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ONTINUED</a:t>
            </a:r>
            <a:endParaRPr sz="800"/>
          </a:p>
        </p:txBody>
      </p:sp>
      <p:sp>
        <p:nvSpPr>
          <p:cNvPr id="138" name="Google Shape;138;p25"/>
          <p:cNvSpPr/>
          <p:nvPr/>
        </p:nvSpPr>
        <p:spPr>
          <a:xfrm>
            <a:off x="224218" y="6417740"/>
            <a:ext cx="9100489" cy="5083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Individuals who identify as LGBTQI+ continue to face significant health disparities.  Barriers to care include lack of access, issues with insurance coverage, and a lack of professionals with adequate education, training and comfort in practicing transgender medicine.</a:t>
            </a:r>
            <a:endParaRPr sz="2200" baseline="30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355600">
              <a:lnSpc>
                <a:spcPct val="115000"/>
              </a:lnSpc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-U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Collaborative and team-based care is known to be more effective, therefore it is essential that interprofessional activities are included in curriculums for all health care professional education programs.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-U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Studies demonstrated that education about transgender health effectively improves knowledge, attitude, preparedness, comfort and willingness to provide care for gender diverse individuals</a:t>
            </a:r>
            <a:endParaRPr lang="en"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-U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 in transgender medicine should be a fundamental requirement across many specialties which should include cultural competency and diversity training that addresses gender identity and sexual orientation issues.</a:t>
            </a:r>
          </a:p>
        </p:txBody>
      </p:sp>
      <p:sp>
        <p:nvSpPr>
          <p:cNvPr id="139" name="Google Shape;139;p25"/>
          <p:cNvSpPr txBox="1"/>
          <p:nvPr/>
        </p:nvSpPr>
        <p:spPr>
          <a:xfrm>
            <a:off x="158651" y="269625"/>
            <a:ext cx="30427500" cy="204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62050" tIns="30975" rIns="62050" bIns="309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Bridging Curriculum Gaps in Pediatric and Adolescent Gender-Affirming Care through Interprofessional Education</a:t>
            </a:r>
            <a:endParaRPr sz="48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" b="1" i="1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Amy Kruger Howard, PharmD</a:t>
            </a:r>
            <a:r>
              <a:rPr lang="en" sz="2900" b="1" i="1" baseline="30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" sz="29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; Jill A Morgan, PharmD, BCPS, BCPPS</a:t>
            </a:r>
            <a:r>
              <a:rPr lang="en" sz="2900" b="1" i="1" baseline="30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" sz="29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; Tiernan Connor Castile, MD</a:t>
            </a:r>
            <a:r>
              <a:rPr lang="en" sz="2900" b="1" i="1" baseline="30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" sz="29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; Lee Westgate, MBA, MSW, LCSW-C</a:t>
            </a:r>
            <a:r>
              <a:rPr lang="en" sz="2900" b="1" i="1" baseline="30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" sz="29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; Sara Gold, JD</a:t>
            </a:r>
            <a:r>
              <a:rPr lang="en" sz="2900" b="1" i="1" baseline="30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en" sz="29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; Maria Eleni Nikita, MD</a:t>
            </a:r>
            <a:r>
              <a:rPr lang="en" sz="2900" b="1" i="1" baseline="30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2,5</a:t>
            </a:r>
            <a:endParaRPr sz="2900" b="1" i="0" u="none" strike="noStrike" cap="none" baseline="30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68300" marR="0" lvl="0" indent="-3937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AutoNum type="arabicPeriod"/>
            </a:pPr>
            <a:r>
              <a:rPr lang="en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University of Maryland School of Pharmacy, Baltimore, MD    2. University of Maryland Medical Center, Baltimore, MD   3. University of Maryl</a:t>
            </a:r>
            <a:r>
              <a:rPr lang="en" sz="2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and School of Social Work, Baltimore, MD </a:t>
            </a:r>
            <a:endParaRPr sz="2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750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University of Maryland Francis King Carey School of Law, Baltimore, MD 5</a:t>
            </a:r>
            <a:r>
              <a:rPr lang="en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 University of Maryland School of Medicine, Baltimore, MD</a:t>
            </a:r>
            <a:endParaRPr sz="800" dirty="0"/>
          </a:p>
        </p:txBody>
      </p:sp>
      <p:pic>
        <p:nvPicPr>
          <p:cNvPr id="140" name="Google Shape;140;p25" descr="UM_side vertical_PMS_white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911808" y="333886"/>
            <a:ext cx="3818395" cy="1720493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5"/>
          <p:cNvSpPr/>
          <p:nvPr/>
        </p:nvSpPr>
        <p:spPr>
          <a:xfrm>
            <a:off x="21233356" y="18417943"/>
            <a:ext cx="14918894" cy="1450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Students’ overall perception of the importance of IPE and collaborative care improved after completing the course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Participants’ knowledge of strategies to improve communication increased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Overall knowledge of gender-affirming care significantly improved after viewing the didactic webinars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5"/>
          <p:cNvSpPr/>
          <p:nvPr/>
        </p:nvSpPr>
        <p:spPr>
          <a:xfrm>
            <a:off x="186055" y="12683468"/>
            <a:ext cx="9144000" cy="12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5080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Our objective was to develop an interprofessional educational (IPE) module to improve students’ perceptions of interdisciplinary care teams and knowledge of evidence-based gender-affirming care for gender-diverse youth.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5"/>
          <p:cNvSpPr/>
          <p:nvPr/>
        </p:nvSpPr>
        <p:spPr>
          <a:xfrm>
            <a:off x="21173616" y="17933775"/>
            <a:ext cx="14991384" cy="4776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Calibri"/>
              <a:buNone/>
            </a:pPr>
            <a:r>
              <a:rPr lang="en" sz="29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800"/>
          </a:p>
        </p:txBody>
      </p:sp>
      <p:sp>
        <p:nvSpPr>
          <p:cNvPr id="145" name="Google Shape;145;p25"/>
          <p:cNvSpPr/>
          <p:nvPr/>
        </p:nvSpPr>
        <p:spPr>
          <a:xfrm>
            <a:off x="175263" y="18718882"/>
            <a:ext cx="9144000" cy="4776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Calibri"/>
              <a:buNone/>
            </a:pPr>
            <a:r>
              <a:rPr lang="en" sz="29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CONTACT INFORMATION</a:t>
            </a:r>
            <a:endParaRPr sz="800"/>
          </a:p>
        </p:txBody>
      </p:sp>
      <p:sp>
        <p:nvSpPr>
          <p:cNvPr id="146" name="Google Shape;146;p25"/>
          <p:cNvSpPr txBox="1"/>
          <p:nvPr/>
        </p:nvSpPr>
        <p:spPr>
          <a:xfrm>
            <a:off x="175263" y="19373415"/>
            <a:ext cx="8977200" cy="4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Amy Kruger Howard, PharmD </a:t>
            </a:r>
            <a:r>
              <a:rPr lang="en" sz="22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akhoward@rx.umaryland.edu</a:t>
            </a:r>
            <a:endParaRPr sz="2200" b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5"/>
          <p:cNvSpPr/>
          <p:nvPr/>
        </p:nvSpPr>
        <p:spPr>
          <a:xfrm>
            <a:off x="186055" y="14570944"/>
            <a:ext cx="9055119" cy="4119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Faculty team developed 15-hour course on pediatric transgender care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Asynchronous webinars, virtual patient panel, live case discussions, simulated patient case competition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Participants completed 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PACT Self-Assessment pre- and post-course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Pre- and post-webinar knowledge assessments 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Survey responses described using descriptive statistics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Pre- and post- responses compared using Wilcoxon signed-rank test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McNemar’s test was performed to detect changes in the proportion of participants’ responses pre-and post-assessment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5"/>
          <p:cNvSpPr/>
          <p:nvPr/>
        </p:nvSpPr>
        <p:spPr>
          <a:xfrm>
            <a:off x="175264" y="2914754"/>
            <a:ext cx="9144000" cy="4764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BEHAVIORAL OBJECTIVES</a:t>
            </a:r>
            <a:endParaRPr sz="800"/>
          </a:p>
        </p:txBody>
      </p:sp>
      <p:sp>
        <p:nvSpPr>
          <p:cNvPr id="149" name="Google Shape;149;p25"/>
          <p:cNvSpPr/>
          <p:nvPr/>
        </p:nvSpPr>
        <p:spPr>
          <a:xfrm>
            <a:off x="21173616" y="2914754"/>
            <a:ext cx="14991384" cy="5031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Calibri"/>
              <a:buNone/>
            </a:pPr>
            <a:r>
              <a:rPr lang="en" sz="2900" b="1" u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endParaRPr sz="800" dirty="0"/>
          </a:p>
        </p:txBody>
      </p:sp>
      <p:sp>
        <p:nvSpPr>
          <p:cNvPr id="150" name="Google Shape;150;p25"/>
          <p:cNvSpPr/>
          <p:nvPr/>
        </p:nvSpPr>
        <p:spPr>
          <a:xfrm>
            <a:off x="175274" y="14027143"/>
            <a:ext cx="9144000" cy="5031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Calibri"/>
              <a:buNone/>
            </a:pPr>
            <a:r>
              <a:rPr lang="en" sz="29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METHODS</a:t>
            </a:r>
            <a:endParaRPr sz="800"/>
          </a:p>
        </p:txBody>
      </p:sp>
      <p:sp>
        <p:nvSpPr>
          <p:cNvPr id="151" name="Google Shape;151;p25"/>
          <p:cNvSpPr txBox="1"/>
          <p:nvPr/>
        </p:nvSpPr>
        <p:spPr>
          <a:xfrm>
            <a:off x="9740390" y="7149463"/>
            <a:ext cx="110121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Participant Expectations –</a:t>
            </a:r>
            <a:r>
              <a:rPr lang="en" sz="2800">
                <a:latin typeface="Calibri"/>
                <a:ea typeface="Calibri"/>
                <a:cs typeface="Calibri"/>
                <a:sym typeface="Calibri"/>
              </a:rPr>
              <a:t> B</a:t>
            </a:r>
            <a:r>
              <a:rPr lang="en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efore the Live Coursework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2" name="Google Shape;152;p25"/>
          <p:cNvGrpSpPr/>
          <p:nvPr/>
        </p:nvGrpSpPr>
        <p:grpSpPr>
          <a:xfrm>
            <a:off x="9880473" y="7200713"/>
            <a:ext cx="10764179" cy="3100779"/>
            <a:chOff x="685799" y="0"/>
            <a:chExt cx="8607900" cy="4095600"/>
          </a:xfrm>
        </p:grpSpPr>
        <p:sp>
          <p:nvSpPr>
            <p:cNvPr id="153" name="Google Shape;153;p25"/>
            <p:cNvSpPr/>
            <p:nvPr/>
          </p:nvSpPr>
          <p:spPr>
            <a:xfrm>
              <a:off x="685799" y="0"/>
              <a:ext cx="8607900" cy="4095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7C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25"/>
            <p:cNvSpPr/>
            <p:nvPr/>
          </p:nvSpPr>
          <p:spPr>
            <a:xfrm>
              <a:off x="818372" y="1228725"/>
              <a:ext cx="24714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25"/>
            <p:cNvSpPr txBox="1"/>
            <p:nvPr/>
          </p:nvSpPr>
          <p:spPr>
            <a:xfrm>
              <a:off x="898472" y="1368381"/>
              <a:ext cx="2311200" cy="147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Complete a pre-course survey on IPE (0.5 hrs)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25"/>
            <p:cNvSpPr/>
            <p:nvPr/>
          </p:nvSpPr>
          <p:spPr>
            <a:xfrm>
              <a:off x="3515400" y="1236992"/>
              <a:ext cx="24714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25"/>
            <p:cNvSpPr txBox="1"/>
            <p:nvPr/>
          </p:nvSpPr>
          <p:spPr>
            <a:xfrm>
              <a:off x="3595500" y="1368381"/>
              <a:ext cx="2311200" cy="147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Watch Transhood Movie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(1.5 hrs)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25"/>
            <p:cNvSpPr/>
            <p:nvPr/>
          </p:nvSpPr>
          <p:spPr>
            <a:xfrm>
              <a:off x="6212427" y="1236992"/>
              <a:ext cx="26040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25"/>
            <p:cNvSpPr txBox="1"/>
            <p:nvPr/>
          </p:nvSpPr>
          <p:spPr>
            <a:xfrm>
              <a:off x="6212427" y="1368381"/>
              <a:ext cx="2604000" cy="147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0950" tIns="60950" rIns="60950" bIns="609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Review 3 recorded lectures 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56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Complete pre &amp; post</a:t>
              </a:r>
              <a:r>
                <a:rPr lang="en" sz="1600"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knowledge quizzes (4 hr)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0" name="Google Shape;160;p25"/>
          <p:cNvSpPr txBox="1"/>
          <p:nvPr/>
        </p:nvSpPr>
        <p:spPr>
          <a:xfrm>
            <a:off x="9740393" y="9653476"/>
            <a:ext cx="11161800" cy="17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44500" marR="0" lvl="0" indent="-241300" algn="l" rtl="0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Char char="●"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Lecture 1: Historical context, pathophysiology and stages of intervention </a:t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44500" marR="0" lvl="0" indent="-2413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Char char="●"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Lecture 2: Pharmacology and goals of pharmacologic management  </a:t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44500" marR="0" lvl="0" indent="-241300" algn="l" rtl="0">
              <a:lnSpc>
                <a:spcPct val="113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Char char="●"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Lecture 3: Intersections in care - impact of legal and social context on the provision of affirming care to trans adolescent populations</a:t>
            </a:r>
            <a:endParaRPr sz="2200"/>
          </a:p>
        </p:txBody>
      </p:sp>
      <p:sp>
        <p:nvSpPr>
          <p:cNvPr id="161" name="Google Shape;161;p25"/>
          <p:cNvSpPr txBox="1"/>
          <p:nvPr/>
        </p:nvSpPr>
        <p:spPr>
          <a:xfrm>
            <a:off x="9740390" y="11808513"/>
            <a:ext cx="110556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Participant Expectations – During the Live Course Week</a:t>
            </a:r>
            <a:endParaRPr sz="2800">
              <a:solidFill>
                <a:srgbClr val="000000"/>
              </a:solidFill>
            </a:endParaRPr>
          </a:p>
        </p:txBody>
      </p:sp>
      <p:grpSp>
        <p:nvGrpSpPr>
          <p:cNvPr id="162" name="Google Shape;162;p25"/>
          <p:cNvGrpSpPr/>
          <p:nvPr/>
        </p:nvGrpSpPr>
        <p:grpSpPr>
          <a:xfrm>
            <a:off x="9880790" y="11787263"/>
            <a:ext cx="10764078" cy="3004680"/>
            <a:chOff x="502" y="0"/>
            <a:chExt cx="9143021" cy="4075800"/>
          </a:xfrm>
        </p:grpSpPr>
        <p:sp>
          <p:nvSpPr>
            <p:cNvPr id="163" name="Google Shape;163;p25"/>
            <p:cNvSpPr/>
            <p:nvPr/>
          </p:nvSpPr>
          <p:spPr>
            <a:xfrm>
              <a:off x="239273" y="0"/>
              <a:ext cx="8904000" cy="4075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7CFC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25"/>
            <p:cNvSpPr/>
            <p:nvPr/>
          </p:nvSpPr>
          <p:spPr>
            <a:xfrm>
              <a:off x="502" y="1228724"/>
              <a:ext cx="14487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25"/>
            <p:cNvSpPr txBox="1"/>
            <p:nvPr/>
          </p:nvSpPr>
          <p:spPr>
            <a:xfrm>
              <a:off x="71214" y="1299431"/>
              <a:ext cx="1307100" cy="14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t" anchorCtr="0">
              <a:sp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Session 1 – 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1.5 hour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Intro to IPE &amp; Communication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25"/>
            <p:cNvSpPr/>
            <p:nvPr/>
          </p:nvSpPr>
          <p:spPr>
            <a:xfrm>
              <a:off x="1539366" y="1228724"/>
              <a:ext cx="14487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25"/>
            <p:cNvSpPr txBox="1"/>
            <p:nvPr/>
          </p:nvSpPr>
          <p:spPr>
            <a:xfrm>
              <a:off x="1610081" y="1299431"/>
              <a:ext cx="1307100" cy="14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t" anchorCtr="0">
              <a:sp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Session 2 – 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 hour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Terminology fluency 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25"/>
            <p:cNvSpPr/>
            <p:nvPr/>
          </p:nvSpPr>
          <p:spPr>
            <a:xfrm>
              <a:off x="3078230" y="1228724"/>
              <a:ext cx="14487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5"/>
            <p:cNvSpPr txBox="1"/>
            <p:nvPr/>
          </p:nvSpPr>
          <p:spPr>
            <a:xfrm>
              <a:off x="3148948" y="1299432"/>
              <a:ext cx="1325161" cy="14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t" anchorCtr="0">
              <a:sp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Session 3 – </a:t>
              </a:r>
              <a:endParaRPr sz="1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 hour</a:t>
              </a:r>
              <a:endParaRPr sz="1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Patient Centered Care Family Panel</a:t>
              </a:r>
              <a:endParaRPr sz="16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25"/>
            <p:cNvSpPr/>
            <p:nvPr/>
          </p:nvSpPr>
          <p:spPr>
            <a:xfrm>
              <a:off x="4617094" y="1228724"/>
              <a:ext cx="14487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25"/>
            <p:cNvSpPr txBox="1"/>
            <p:nvPr/>
          </p:nvSpPr>
          <p:spPr>
            <a:xfrm>
              <a:off x="4687814" y="1299431"/>
              <a:ext cx="1307100" cy="14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t" anchorCtr="0">
              <a:sp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Session 4 – 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1.5 hours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Team Case #1 and debrief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25"/>
            <p:cNvSpPr/>
            <p:nvPr/>
          </p:nvSpPr>
          <p:spPr>
            <a:xfrm>
              <a:off x="6155959" y="1228724"/>
              <a:ext cx="14487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25"/>
            <p:cNvSpPr txBox="1"/>
            <p:nvPr/>
          </p:nvSpPr>
          <p:spPr>
            <a:xfrm>
              <a:off x="6226682" y="1299431"/>
              <a:ext cx="1307100" cy="14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t" anchorCtr="0">
              <a:sp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Session 5 – 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1.5 hours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Team Case #2 and debrief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25"/>
            <p:cNvSpPr/>
            <p:nvPr/>
          </p:nvSpPr>
          <p:spPr>
            <a:xfrm>
              <a:off x="7694823" y="1228724"/>
              <a:ext cx="1448700" cy="16383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 cap="flat" cmpd="sng">
              <a:solidFill>
                <a:srgbClr val="AD46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25"/>
            <p:cNvSpPr txBox="1"/>
            <p:nvPr/>
          </p:nvSpPr>
          <p:spPr>
            <a:xfrm>
              <a:off x="7765538" y="1299443"/>
              <a:ext cx="1307100" cy="14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1900" tIns="41900" rIns="41900" bIns="41900" anchor="t" anchorCtr="0">
              <a:sp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Session 6 – 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2.5 hours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85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Case competition Course wrap-up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6" name="Google Shape;176;p25"/>
          <p:cNvSpPr txBox="1"/>
          <p:nvPr/>
        </p:nvSpPr>
        <p:spPr>
          <a:xfrm>
            <a:off x="9831790" y="15401413"/>
            <a:ext cx="88176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Patient Case Competition</a:t>
            </a: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7" name="Google Shape;177;p25"/>
          <p:cNvGrpSpPr/>
          <p:nvPr/>
        </p:nvGrpSpPr>
        <p:grpSpPr>
          <a:xfrm>
            <a:off x="9894265" y="16070762"/>
            <a:ext cx="6213043" cy="3719299"/>
            <a:chOff x="0" y="0"/>
            <a:chExt cx="6096000" cy="4063919"/>
          </a:xfrm>
        </p:grpSpPr>
        <p:sp>
          <p:nvSpPr>
            <p:cNvPr id="178" name="Google Shape;178;p25"/>
            <p:cNvSpPr/>
            <p:nvPr/>
          </p:nvSpPr>
          <p:spPr>
            <a:xfrm>
              <a:off x="0" y="0"/>
              <a:ext cx="4876800" cy="894000"/>
            </a:xfrm>
            <a:prstGeom prst="roundRect">
              <a:avLst>
                <a:gd name="adj" fmla="val 10000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/>
            </a:p>
          </p:txBody>
        </p:sp>
        <p:sp>
          <p:nvSpPr>
            <p:cNvPr id="179" name="Google Shape;179;p25"/>
            <p:cNvSpPr txBox="1"/>
            <p:nvPr/>
          </p:nvSpPr>
          <p:spPr>
            <a:xfrm>
              <a:off x="26187" y="26187"/>
              <a:ext cx="3836400" cy="84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300"/>
                <a:buFont typeface="Calibri"/>
                <a:buNone/>
              </a:pPr>
              <a:r>
                <a:rPr lang="en" sz="2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Simulated Patient (SP) Encounter</a:t>
              </a:r>
              <a:endParaRPr sz="2200"/>
            </a:p>
          </p:txBody>
        </p:sp>
        <p:sp>
          <p:nvSpPr>
            <p:cNvPr id="180" name="Google Shape;180;p25"/>
            <p:cNvSpPr/>
            <p:nvPr/>
          </p:nvSpPr>
          <p:spPr>
            <a:xfrm>
              <a:off x="408432" y="1056640"/>
              <a:ext cx="4876800" cy="894000"/>
            </a:xfrm>
            <a:prstGeom prst="roundRect">
              <a:avLst>
                <a:gd name="adj" fmla="val 10000"/>
              </a:avLst>
            </a:prstGeom>
            <a:solidFill>
              <a:srgbClr val="ED173B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/>
            </a:p>
          </p:txBody>
        </p:sp>
        <p:sp>
          <p:nvSpPr>
            <p:cNvPr id="181" name="Google Shape;181;p25"/>
            <p:cNvSpPr txBox="1"/>
            <p:nvPr/>
          </p:nvSpPr>
          <p:spPr>
            <a:xfrm>
              <a:off x="434619" y="1082827"/>
              <a:ext cx="3834900" cy="84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300"/>
                <a:buFont typeface="Calibri"/>
                <a:buNone/>
              </a:pPr>
              <a:r>
                <a:rPr lang="en" sz="2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Encounter Debrief with SP</a:t>
              </a:r>
              <a:endParaRPr sz="2200"/>
            </a:p>
          </p:txBody>
        </p:sp>
        <p:sp>
          <p:nvSpPr>
            <p:cNvPr id="182" name="Google Shape;182;p25"/>
            <p:cNvSpPr/>
            <p:nvPr/>
          </p:nvSpPr>
          <p:spPr>
            <a:xfrm>
              <a:off x="810768" y="2113280"/>
              <a:ext cx="4876800" cy="8940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/>
            </a:p>
          </p:txBody>
        </p:sp>
        <p:sp>
          <p:nvSpPr>
            <p:cNvPr id="183" name="Google Shape;183;p25"/>
            <p:cNvSpPr txBox="1"/>
            <p:nvPr/>
          </p:nvSpPr>
          <p:spPr>
            <a:xfrm>
              <a:off x="836955" y="2139467"/>
              <a:ext cx="3840900" cy="84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300"/>
                <a:buFont typeface="Calibri"/>
                <a:buNone/>
              </a:pPr>
              <a:r>
                <a:rPr lang="en" sz="2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SOAP Note and Encounter Evals </a:t>
              </a:r>
              <a:endParaRPr sz="2200" dirty="0"/>
            </a:p>
          </p:txBody>
        </p:sp>
        <p:sp>
          <p:nvSpPr>
            <p:cNvPr id="184" name="Google Shape;184;p25"/>
            <p:cNvSpPr/>
            <p:nvPr/>
          </p:nvSpPr>
          <p:spPr>
            <a:xfrm>
              <a:off x="1219200" y="3169919"/>
              <a:ext cx="4876800" cy="8940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/>
            </a:p>
          </p:txBody>
        </p:sp>
        <p:sp>
          <p:nvSpPr>
            <p:cNvPr id="185" name="Google Shape;185;p25"/>
            <p:cNvSpPr txBox="1"/>
            <p:nvPr/>
          </p:nvSpPr>
          <p:spPr>
            <a:xfrm>
              <a:off x="1245377" y="3196100"/>
              <a:ext cx="4545900" cy="841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300"/>
                <a:buFont typeface="Calibri"/>
                <a:buNone/>
              </a:pPr>
              <a:r>
                <a:rPr lang="en" sz="2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Simulation Debrief, Reflections, Award</a:t>
              </a:r>
              <a:endParaRPr sz="2200"/>
            </a:p>
          </p:txBody>
        </p:sp>
        <p:sp>
          <p:nvSpPr>
            <p:cNvPr id="186" name="Google Shape;186;p25"/>
            <p:cNvSpPr/>
            <p:nvPr/>
          </p:nvSpPr>
          <p:spPr>
            <a:xfrm>
              <a:off x="4295647" y="684783"/>
              <a:ext cx="581100" cy="581100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E7CFCF">
                <a:alpha val="89800"/>
              </a:srgbClr>
            </a:solidFill>
            <a:ln w="25400" cap="flat" cmpd="sng">
              <a:solidFill>
                <a:srgbClr val="E7CFCF">
                  <a:alpha val="898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/>
            </a:p>
          </p:txBody>
        </p:sp>
        <p:sp>
          <p:nvSpPr>
            <p:cNvPr id="187" name="Google Shape;187;p25"/>
            <p:cNvSpPr txBox="1"/>
            <p:nvPr/>
          </p:nvSpPr>
          <p:spPr>
            <a:xfrm>
              <a:off x="4426406" y="684783"/>
              <a:ext cx="319500" cy="4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000" tIns="33000" rIns="33000" bIns="33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600"/>
                <a:buFont typeface="Calibri"/>
                <a:buNone/>
              </a:pPr>
              <a:endParaRPr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5"/>
            <p:cNvSpPr/>
            <p:nvPr/>
          </p:nvSpPr>
          <p:spPr>
            <a:xfrm>
              <a:off x="4704080" y="1741423"/>
              <a:ext cx="581100" cy="581100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E7CFCF">
                <a:alpha val="89800"/>
              </a:srgbClr>
            </a:solidFill>
            <a:ln w="25400" cap="flat" cmpd="sng">
              <a:solidFill>
                <a:srgbClr val="E7CFCF">
                  <a:alpha val="898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/>
            </a:p>
          </p:txBody>
        </p:sp>
        <p:sp>
          <p:nvSpPr>
            <p:cNvPr id="189" name="Google Shape;189;p25"/>
            <p:cNvSpPr txBox="1"/>
            <p:nvPr/>
          </p:nvSpPr>
          <p:spPr>
            <a:xfrm>
              <a:off x="4834839" y="1741423"/>
              <a:ext cx="319500" cy="4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000" tIns="33000" rIns="33000" bIns="33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600"/>
                <a:buFont typeface="Calibri"/>
                <a:buNone/>
              </a:pPr>
              <a:endParaRPr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25"/>
            <p:cNvSpPr/>
            <p:nvPr/>
          </p:nvSpPr>
          <p:spPr>
            <a:xfrm>
              <a:off x="5106415" y="2798064"/>
              <a:ext cx="581100" cy="581100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E7CFCF">
                <a:alpha val="89800"/>
              </a:srgbClr>
            </a:solidFill>
            <a:ln w="25400" cap="flat" cmpd="sng">
              <a:solidFill>
                <a:srgbClr val="E7CFCF">
                  <a:alpha val="89800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/>
            </a:p>
          </p:txBody>
        </p:sp>
        <p:sp>
          <p:nvSpPr>
            <p:cNvPr id="191" name="Google Shape;191;p25"/>
            <p:cNvSpPr txBox="1"/>
            <p:nvPr/>
          </p:nvSpPr>
          <p:spPr>
            <a:xfrm>
              <a:off x="5237174" y="2798064"/>
              <a:ext cx="319500" cy="43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000" tIns="33000" rIns="33000" bIns="33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600"/>
                <a:buFont typeface="Calibri"/>
                <a:buNone/>
              </a:pPr>
              <a:endParaRPr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2" name="Google Shape;192;p25"/>
          <p:cNvSpPr txBox="1"/>
          <p:nvPr/>
        </p:nvSpPr>
        <p:spPr>
          <a:xfrm>
            <a:off x="15154615" y="16259588"/>
            <a:ext cx="4461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30 min “clinic” visit</a:t>
            </a:r>
            <a:endParaRPr sz="2200"/>
          </a:p>
        </p:txBody>
      </p:sp>
      <p:sp>
        <p:nvSpPr>
          <p:cNvPr id="193" name="Google Shape;193;p25"/>
          <p:cNvSpPr txBox="1"/>
          <p:nvPr/>
        </p:nvSpPr>
        <p:spPr>
          <a:xfrm>
            <a:off x="15467215" y="17196888"/>
            <a:ext cx="51777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15 mi</a:t>
            </a: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communication </a:t>
            </a: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+ </a:t>
            </a: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team dynamics</a:t>
            </a:r>
            <a:endParaRPr sz="2200"/>
          </a:p>
        </p:txBody>
      </p:sp>
      <p:sp>
        <p:nvSpPr>
          <p:cNvPr id="194" name="Google Shape;194;p25"/>
          <p:cNvSpPr txBox="1"/>
          <p:nvPr/>
        </p:nvSpPr>
        <p:spPr>
          <a:xfrm>
            <a:off x="15878015" y="18210388"/>
            <a:ext cx="4461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2-faculty review teams</a:t>
            </a:r>
            <a:endParaRPr sz="2200"/>
          </a:p>
        </p:txBody>
      </p:sp>
      <p:sp>
        <p:nvSpPr>
          <p:cNvPr id="195" name="Google Shape;195;p25"/>
          <p:cNvSpPr txBox="1"/>
          <p:nvPr/>
        </p:nvSpPr>
        <p:spPr>
          <a:xfrm>
            <a:off x="16183315" y="19161763"/>
            <a:ext cx="4461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30-min dialogue delta assessment </a:t>
            </a:r>
            <a:endParaRPr sz="2200"/>
          </a:p>
        </p:txBody>
      </p:sp>
      <p:sp>
        <p:nvSpPr>
          <p:cNvPr id="197" name="Google Shape;197;p25"/>
          <p:cNvSpPr/>
          <p:nvPr/>
        </p:nvSpPr>
        <p:spPr>
          <a:xfrm>
            <a:off x="175264" y="5962754"/>
            <a:ext cx="9144000" cy="4764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800"/>
          </a:p>
        </p:txBody>
      </p:sp>
      <p:graphicFrame>
        <p:nvGraphicFramePr>
          <p:cNvPr id="198" name="Google Shape;198;p25"/>
          <p:cNvGraphicFramePr/>
          <p:nvPr>
            <p:extLst>
              <p:ext uri="{D42A27DB-BD31-4B8C-83A1-F6EECF244321}">
                <p14:modId xmlns:p14="http://schemas.microsoft.com/office/powerpoint/2010/main" val="968712679"/>
              </p:ext>
            </p:extLst>
          </p:nvPr>
        </p:nvGraphicFramePr>
        <p:xfrm>
          <a:off x="21227741" y="5710605"/>
          <a:ext cx="9055197" cy="2560425"/>
        </p:xfrm>
        <a:graphic>
          <a:graphicData uri="http://schemas.openxmlformats.org/drawingml/2006/table">
            <a:tbl>
              <a:tblPr>
                <a:noFill/>
                <a:tableStyleId>{3D269986-DF06-4080-AB10-36E31E61C1FA}</a:tableStyleId>
              </a:tblPr>
              <a:tblGrid>
                <a:gridCol w="432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5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6566">
                  <a:extLst>
                    <a:ext uri="{9D8B030D-6E8A-4147-A177-3AD203B41FA5}">
                      <a16:colId xmlns:a16="http://schemas.microsoft.com/office/drawing/2014/main" val="1514840079"/>
                    </a:ext>
                  </a:extLst>
                </a:gridCol>
                <a:gridCol w="770112">
                  <a:extLst>
                    <a:ext uri="{9D8B030D-6E8A-4147-A177-3AD203B41FA5}">
                      <a16:colId xmlns:a16="http://schemas.microsoft.com/office/drawing/2014/main" val="337817625"/>
                    </a:ext>
                  </a:extLst>
                </a:gridCol>
              </a:tblGrid>
              <a:tr h="365775">
                <a:tc gridSpan="2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9525"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n </a:t>
                      </a:r>
                      <a:endParaRPr sz="1800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%</a:t>
                      </a:r>
                      <a:endParaRPr sz="1800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75"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u="none" strike="noStrike" dirty="0">
                          <a:solidFill>
                            <a:srgbClr val="FFFFFF"/>
                          </a:solidFill>
                        </a:rPr>
                        <a:t>Exposure to transgender care in your curriculum? (n=23)</a:t>
                      </a:r>
                      <a:endParaRPr sz="1800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 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Yes, both transgender children/adolescent and adults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" sz="18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800" u="none" strike="noStrike" dirty="0"/>
                        <a:t>17.4</a:t>
                      </a:r>
                      <a:endParaRPr lang="en-US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 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Yes, but only care of transgender adults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800" u="none" strike="noStrike" dirty="0"/>
                        <a:t>26.1</a:t>
                      </a:r>
                      <a:endParaRPr lang="en-US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75">
                <a:tc gridSpan="4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u="none" strike="noStrike" dirty="0">
                          <a:solidFill>
                            <a:srgbClr val="FFFFFF"/>
                          </a:solidFill>
                        </a:rPr>
                        <a:t>Did you already participate in that training prior to taking this IPE course? (n=10)</a:t>
                      </a:r>
                      <a:endParaRPr sz="1800" b="1" i="0" u="none" strike="noStrik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 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No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800" u="none" strike="noStrike" dirty="0"/>
                        <a:t>20.0</a:t>
                      </a:r>
                      <a:endParaRPr lang="en-US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 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Yes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u="none" strike="noStrike" dirty="0"/>
                        <a:t>8</a:t>
                      </a:r>
                      <a:endParaRPr sz="1800" b="0" i="0" u="none" strike="noStrik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800" u="none" strike="noStrike" dirty="0"/>
                        <a:t>80.0</a:t>
                      </a:r>
                      <a:endParaRPr lang="en-US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99" name="Google Shape;199;p25"/>
          <p:cNvGraphicFramePr/>
          <p:nvPr>
            <p:extLst>
              <p:ext uri="{D42A27DB-BD31-4B8C-83A1-F6EECF244321}">
                <p14:modId xmlns:p14="http://schemas.microsoft.com/office/powerpoint/2010/main" val="3162217639"/>
              </p:ext>
            </p:extLst>
          </p:nvPr>
        </p:nvGraphicFramePr>
        <p:xfrm>
          <a:off x="21222055" y="12012540"/>
          <a:ext cx="10601850" cy="5629644"/>
        </p:xfrm>
        <a:graphic>
          <a:graphicData uri="http://schemas.openxmlformats.org/drawingml/2006/table">
            <a:tbl>
              <a:tblPr firstRow="1" firstCol="1" bandRow="1">
                <a:noFill/>
                <a:tableStyleId>{E46D5F4A-E1B5-4B76-902E-B1A10C866F2D}</a:tableStyleId>
              </a:tblPr>
              <a:tblGrid>
                <a:gridCol w="694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1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9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785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PACT Questions - I had a good(before)/better(after) understanding of…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Median score(IQR)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p-value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Before 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After 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" sz="1800" b="0" dirty="0">
                          <a:solidFill>
                            <a:srgbClr val="000000"/>
                          </a:solidFill>
                        </a:rPr>
                        <a:t>The </a:t>
                      </a:r>
                      <a:r>
                        <a:rPr lang="en" sz="1800" b="0" dirty="0">
                          <a:solidFill>
                            <a:schemeClr val="dk1"/>
                          </a:solidFill>
                        </a:rPr>
                        <a:t>benefits of IPE</a:t>
                      </a:r>
                      <a:endParaRPr sz="1800" b="0" dirty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4(4,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5(5, 5)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&lt;0.0001*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dirty="0">
                          <a:solidFill>
                            <a:schemeClr val="dk1"/>
                          </a:solidFill>
                        </a:rPr>
                        <a:t>The association between patient safety and IPC</a:t>
                      </a:r>
                      <a:endParaRPr sz="1800" b="0" dirty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4(4, 5)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5(5,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&lt;0.0001*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dirty="0">
                          <a:solidFill>
                            <a:schemeClr val="dk1"/>
                          </a:solidFill>
                        </a:rPr>
                        <a:t>How to share information effectively in an IPC team</a:t>
                      </a:r>
                      <a:endParaRPr sz="1800" b="0" dirty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4(3, 4)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5(4,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0.0004*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>
                          <a:solidFill>
                            <a:schemeClr val="dk1"/>
                          </a:solidFill>
                        </a:rPr>
                        <a:t>The importance of having a shared mental model in an IPC team</a:t>
                      </a:r>
                      <a:endParaRPr sz="1800" b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4(2, 4)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5(5,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&lt;0.0001*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>
                          <a:solidFill>
                            <a:schemeClr val="dk1"/>
                          </a:solidFill>
                        </a:rPr>
                        <a:t>How to advocate for the patient (e.g., CUS) in an IPC team</a:t>
                      </a:r>
                      <a:endParaRPr sz="1800" b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3(2, 4)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5(4,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&lt;0.0001*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>
                          <a:solidFill>
                            <a:schemeClr val="dk1"/>
                          </a:solidFill>
                        </a:rPr>
                        <a:t>The importance of offering assistance/asking for help as appropriate</a:t>
                      </a:r>
                      <a:endParaRPr sz="1800" b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4(4, 5)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5(5,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&lt;0.0001*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>
                          <a:solidFill>
                            <a:schemeClr val="dk1"/>
                          </a:solidFill>
                        </a:rPr>
                        <a:t>The benefits and application of SBAR</a:t>
                      </a:r>
                      <a:endParaRPr sz="1800" b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4(2, 4)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5(5,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&lt;0.0001*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>
                          <a:solidFill>
                            <a:schemeClr val="dk1"/>
                          </a:solidFill>
                        </a:rPr>
                        <a:t>Interprofessional communication skills such as Repeat Back</a:t>
                      </a:r>
                      <a:endParaRPr sz="1800" b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A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4(3, 4)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5(5,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&lt;0.0001*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>
                          <a:solidFill>
                            <a:schemeClr val="dk1"/>
                          </a:solidFill>
                        </a:rPr>
                        <a:t>Team leader use of briefs and huddles</a:t>
                      </a:r>
                      <a:endParaRPr sz="1800" b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4(4, 4)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5(4, 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&lt;0.0001*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1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solidFill>
                            <a:schemeClr val="lt1"/>
                          </a:solidFill>
                        </a:rPr>
                        <a:t>Overall median</a:t>
                      </a:r>
                      <a:endParaRPr sz="1800" dirty="0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solidFill>
                            <a:schemeClr val="lt1"/>
                          </a:solidFill>
                        </a:rPr>
                        <a:t>4(4, 4)</a:t>
                      </a:r>
                      <a:endParaRPr sz="1800" b="1" dirty="0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solidFill>
                            <a:schemeClr val="lt1"/>
                          </a:solidFill>
                        </a:rPr>
                        <a:t>5(5, 5)</a:t>
                      </a:r>
                      <a:endParaRPr sz="1800" b="1" dirty="0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solidFill>
                            <a:schemeClr val="lt1"/>
                          </a:solidFill>
                        </a:rPr>
                        <a:t>&lt;0.0001*</a:t>
                      </a:r>
                      <a:endParaRPr sz="1800" b="1" dirty="0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00" name="Google Shape;200;p25"/>
          <p:cNvSpPr/>
          <p:nvPr/>
        </p:nvSpPr>
        <p:spPr>
          <a:xfrm>
            <a:off x="187774" y="3534653"/>
            <a:ext cx="9144000" cy="23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Summarize the interprofessional education (IPE) module created to enhance students understanding of interprofessional gender-affirming care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Assess the effectiveness of the IPE module to strengthen knowledge of gender-affirming care in youth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Assess the effectiveness of the IPE module to improve student perceptions of interprofessional collaboration and communication</a:t>
            </a:r>
            <a:endParaRPr sz="800" dirty="0">
              <a:solidFill>
                <a:schemeClr val="tx1"/>
              </a:solidFill>
            </a:endParaRPr>
          </a:p>
        </p:txBody>
      </p:sp>
      <p:sp>
        <p:nvSpPr>
          <p:cNvPr id="201" name="Google Shape;201;p25"/>
          <p:cNvSpPr/>
          <p:nvPr/>
        </p:nvSpPr>
        <p:spPr>
          <a:xfrm>
            <a:off x="21173617" y="8501736"/>
            <a:ext cx="910932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Table 2. Student Knowledge Based Quiz Scores from Didactic Learning 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25"/>
          <p:cNvSpPr/>
          <p:nvPr/>
        </p:nvSpPr>
        <p:spPr>
          <a:xfrm>
            <a:off x="21180386" y="3553622"/>
            <a:ext cx="14971864" cy="1802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2050" tIns="30975" rIns="62050" bIns="3097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Demographics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 students took the course, 23 (92%) completed all course elements including pre-post knowledge assessments and surveys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●"/>
            </a:pPr>
            <a:r>
              <a:rPr lang="en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reported having friends or family who identify as transgender and three (12%) self-identified as transgender or non-binary; </a:t>
            </a:r>
            <a:r>
              <a:rPr lang="en-US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</a:t>
            </a:r>
            <a:r>
              <a:rPr lang="en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students were female </a:t>
            </a: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(69.6%) </a:t>
            </a:r>
            <a:r>
              <a:rPr lang="en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between 24-29 years old </a:t>
            </a: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(65.2%)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25"/>
          <p:cNvSpPr txBox="1"/>
          <p:nvPr/>
        </p:nvSpPr>
        <p:spPr>
          <a:xfrm>
            <a:off x="30286148" y="4937296"/>
            <a:ext cx="41988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Figure 1. Students by Discipline</a:t>
            </a:r>
            <a:endParaRPr sz="2000" dirty="0"/>
          </a:p>
        </p:txBody>
      </p:sp>
      <p:sp>
        <p:nvSpPr>
          <p:cNvPr id="204" name="Google Shape;204;p25"/>
          <p:cNvSpPr txBox="1"/>
          <p:nvPr/>
        </p:nvSpPr>
        <p:spPr>
          <a:xfrm>
            <a:off x="21153927" y="5215942"/>
            <a:ext cx="8627100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Table 1. Baseline Curriculum Awareness of Transgender Care</a:t>
            </a:r>
            <a:endParaRPr sz="2000" dirty="0"/>
          </a:p>
        </p:txBody>
      </p:sp>
      <p:graphicFrame>
        <p:nvGraphicFramePr>
          <p:cNvPr id="205" name="Google Shape;205;p25"/>
          <p:cNvGraphicFramePr/>
          <p:nvPr>
            <p:extLst>
              <p:ext uri="{D42A27DB-BD31-4B8C-83A1-F6EECF244321}">
                <p14:modId xmlns:p14="http://schemas.microsoft.com/office/powerpoint/2010/main" val="2603288025"/>
              </p:ext>
            </p:extLst>
          </p:nvPr>
        </p:nvGraphicFramePr>
        <p:xfrm>
          <a:off x="21227741" y="8932542"/>
          <a:ext cx="9055200" cy="2081050"/>
        </p:xfrm>
        <a:graphic>
          <a:graphicData uri="http://schemas.openxmlformats.org/drawingml/2006/table">
            <a:tbl>
              <a:tblPr firstRow="1" firstCol="1" bandRow="1">
                <a:tableStyleId>{E46D5F4A-E1B5-4B76-902E-B1A10C866F2D}</a:tableStyleId>
              </a:tblPr>
              <a:tblGrid>
                <a:gridCol w="5689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1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7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 </a:t>
                      </a:r>
                      <a:r>
                        <a:rPr lang="en" sz="1800" dirty="0">
                          <a:solidFill>
                            <a:schemeClr val="lt1"/>
                          </a:solidFill>
                        </a:rPr>
                        <a:t>Overall Scores</a:t>
                      </a:r>
                      <a:endParaRPr sz="1800" dirty="0"/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Median score (IQR)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p value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Pre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Post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 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dirty="0">
                          <a:solidFill>
                            <a:schemeClr val="dk1"/>
                          </a:solidFill>
                        </a:rPr>
                        <a:t>Pathophysiology and stages of care (11 questions)</a:t>
                      </a:r>
                      <a:endParaRPr sz="1800" b="0" dirty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9(8, 10)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10(9, 10)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0.1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" sz="1800" b="0" dirty="0">
                          <a:solidFill>
                            <a:schemeClr val="dk1"/>
                          </a:solidFill>
                        </a:rPr>
                        <a:t>Pharmacology and </a:t>
                      </a:r>
                      <a:r>
                        <a:rPr lang="en" sz="1800" b="0" dirty="0">
                          <a:solidFill>
                            <a:srgbClr val="000000"/>
                          </a:solidFill>
                        </a:rPr>
                        <a:t>Medication</a:t>
                      </a:r>
                      <a:r>
                        <a:rPr lang="en" sz="1800" b="0" dirty="0">
                          <a:solidFill>
                            <a:schemeClr val="dk1"/>
                          </a:solidFill>
                        </a:rPr>
                        <a:t> Management (8 questions)</a:t>
                      </a:r>
                      <a:endParaRPr sz="1800" b="0" dirty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CF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4(4, 5.5)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/>
                        <a:t>7(6, 8)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&lt;0.0001*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0" dirty="0">
                          <a:solidFill>
                            <a:schemeClr val="dk1"/>
                          </a:solidFill>
                        </a:rPr>
                        <a:t>Intersections of Care (6 questions)</a:t>
                      </a:r>
                      <a:endParaRPr sz="1800" b="0" dirty="0">
                        <a:solidFill>
                          <a:schemeClr val="dk1"/>
                        </a:solidFill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rgbClr val="000000"/>
                          </a:solidFill>
                          <a:effectLst/>
                          <a:sym typeface="Arial"/>
                        </a:rPr>
                        <a:t>6(6, 6)</a:t>
                      </a:r>
                      <a:endParaRPr sz="1800" dirty="0"/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u="none" strike="noStrike" cap="none" dirty="0">
                          <a:solidFill>
                            <a:srgbClr val="000000"/>
                          </a:solidFill>
                          <a:effectLst/>
                          <a:sym typeface="Arial"/>
                        </a:rPr>
                        <a:t>6(5, 6)</a:t>
                      </a:r>
                      <a:endParaRPr sz="2000" dirty="0"/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0.6</a:t>
                      </a:r>
                      <a:endParaRPr sz="1800" dirty="0"/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6" name="Google Shape;206;p25"/>
          <p:cNvSpPr txBox="1"/>
          <p:nvPr/>
        </p:nvSpPr>
        <p:spPr>
          <a:xfrm>
            <a:off x="9892024" y="3920333"/>
            <a:ext cx="5876891" cy="1200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Anchored to the potential “life-cycles” of care coupled with the various systems of care that gender-diverse individuals must navigate through 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7" name="Google Shape;207;p25"/>
          <p:cNvGrpSpPr/>
          <p:nvPr/>
        </p:nvGrpSpPr>
        <p:grpSpPr>
          <a:xfrm>
            <a:off x="14890998" y="3713858"/>
            <a:ext cx="5816021" cy="3249382"/>
            <a:chOff x="3118097" y="2679619"/>
            <a:chExt cx="5816021" cy="3794234"/>
          </a:xfrm>
        </p:grpSpPr>
        <p:grpSp>
          <p:nvGrpSpPr>
            <p:cNvPr id="208" name="Google Shape;208;p25"/>
            <p:cNvGrpSpPr/>
            <p:nvPr/>
          </p:nvGrpSpPr>
          <p:grpSpPr>
            <a:xfrm>
              <a:off x="3118097" y="2679619"/>
              <a:ext cx="5816021" cy="3794234"/>
              <a:chOff x="1811019" y="0"/>
              <a:chExt cx="6436500" cy="4095234"/>
            </a:xfrm>
          </p:grpSpPr>
          <p:sp>
            <p:nvSpPr>
              <p:cNvPr id="209" name="Google Shape;209;p25"/>
              <p:cNvSpPr/>
              <p:nvPr/>
            </p:nvSpPr>
            <p:spPr>
              <a:xfrm>
                <a:off x="1811019" y="0"/>
                <a:ext cx="6436500" cy="4022700"/>
              </a:xfrm>
              <a:custGeom>
                <a:avLst/>
                <a:gdLst/>
                <a:ahLst/>
                <a:cxnLst/>
                <a:rect l="l" t="t" r="r" b="b"/>
                <a:pathLst>
                  <a:path w="120000" h="120000" extrusionOk="0">
                    <a:moveTo>
                      <a:pt x="0" y="120000"/>
                    </a:moveTo>
                    <a:quadBezTo>
                      <a:pt x="20000" y="40000"/>
                      <a:pt x="101251" y="15000"/>
                    </a:quadBezTo>
                    <a:lnTo>
                      <a:pt x="100194" y="0"/>
                    </a:lnTo>
                    <a:lnTo>
                      <a:pt x="120000" y="24000"/>
                    </a:lnTo>
                    <a:lnTo>
                      <a:pt x="104419" y="60000"/>
                    </a:lnTo>
                    <a:lnTo>
                      <a:pt x="103363" y="45000"/>
                    </a:lnTo>
                    <a:quadBezTo>
                      <a:pt x="30000" y="55000"/>
                      <a:pt x="0" y="120000"/>
                    </a:quadBezTo>
                    <a:close/>
                  </a:path>
                </a:pathLst>
              </a:custGeom>
              <a:solidFill>
                <a:srgbClr val="CBE2F5"/>
              </a:solidFill>
              <a:ln>
                <a:noFill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25"/>
              <p:cNvSpPr/>
              <p:nvPr/>
            </p:nvSpPr>
            <p:spPr>
              <a:xfrm>
                <a:off x="2445001" y="2991298"/>
                <a:ext cx="147900" cy="147900"/>
              </a:xfrm>
              <a:prstGeom prst="ellipse">
                <a:avLst/>
              </a:prstGeom>
              <a:solidFill>
                <a:srgbClr val="19ACE4"/>
              </a:solidFill>
              <a:ln w="158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25"/>
              <p:cNvSpPr/>
              <p:nvPr/>
            </p:nvSpPr>
            <p:spPr>
              <a:xfrm>
                <a:off x="2519019" y="3065316"/>
                <a:ext cx="1100700" cy="957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2" name="Google Shape;212;p25"/>
              <p:cNvSpPr txBox="1"/>
              <p:nvPr/>
            </p:nvSpPr>
            <p:spPr>
              <a:xfrm>
                <a:off x="2493087" y="3211734"/>
                <a:ext cx="1174800" cy="88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8825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Social transition</a:t>
                </a: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25"/>
              <p:cNvSpPr/>
              <p:nvPr/>
            </p:nvSpPr>
            <p:spPr>
              <a:xfrm>
                <a:off x="3490909" y="2055612"/>
                <a:ext cx="257400" cy="257400"/>
              </a:xfrm>
              <a:prstGeom prst="ellipse">
                <a:avLst/>
              </a:prstGeom>
              <a:solidFill>
                <a:srgbClr val="19ACE4"/>
              </a:solidFill>
              <a:ln w="158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Google Shape;214;p25"/>
              <p:cNvSpPr/>
              <p:nvPr/>
            </p:nvSpPr>
            <p:spPr>
              <a:xfrm>
                <a:off x="3619637" y="2184339"/>
                <a:ext cx="1351500" cy="18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Google Shape;215;p25"/>
              <p:cNvSpPr txBox="1"/>
              <p:nvPr/>
            </p:nvSpPr>
            <p:spPr>
              <a:xfrm>
                <a:off x="3476137" y="2548649"/>
                <a:ext cx="1780500" cy="1518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0230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Navigating psycho-social barriers to care</a:t>
                </a: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Google Shape;216;p25"/>
              <p:cNvSpPr/>
              <p:nvPr/>
            </p:nvSpPr>
            <p:spPr>
              <a:xfrm>
                <a:off x="4826454" y="1366117"/>
                <a:ext cx="341100" cy="341100"/>
              </a:xfrm>
              <a:prstGeom prst="ellipse">
                <a:avLst/>
              </a:prstGeom>
              <a:solidFill>
                <a:srgbClr val="19ACE4"/>
              </a:solidFill>
              <a:ln w="158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217;p25"/>
              <p:cNvSpPr/>
              <p:nvPr/>
            </p:nvSpPr>
            <p:spPr>
              <a:xfrm>
                <a:off x="4997018" y="1536680"/>
                <a:ext cx="1351500" cy="2486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218;p25"/>
              <p:cNvSpPr txBox="1"/>
              <p:nvPr/>
            </p:nvSpPr>
            <p:spPr>
              <a:xfrm>
                <a:off x="4877792" y="1998325"/>
                <a:ext cx="1551600" cy="206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35575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Navigating legal statuses and systems</a:t>
                </a: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25"/>
              <p:cNvSpPr/>
              <p:nvPr/>
            </p:nvSpPr>
            <p:spPr>
              <a:xfrm>
                <a:off x="6281072" y="909940"/>
                <a:ext cx="456900" cy="456900"/>
              </a:xfrm>
              <a:prstGeom prst="ellipse">
                <a:avLst/>
              </a:prstGeom>
              <a:solidFill>
                <a:srgbClr val="19ACE4"/>
              </a:solidFill>
              <a:ln w="158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p25"/>
              <p:cNvSpPr/>
              <p:nvPr/>
            </p:nvSpPr>
            <p:spPr>
              <a:xfrm>
                <a:off x="6509562" y="1138431"/>
                <a:ext cx="1351500" cy="288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68575" rIns="68575" bIns="685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p25"/>
              <p:cNvSpPr txBox="1"/>
              <p:nvPr/>
            </p:nvSpPr>
            <p:spPr>
              <a:xfrm>
                <a:off x="6509562" y="1138431"/>
                <a:ext cx="1351500" cy="2884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81600" tIns="0" rIns="0" bIns="0" anchor="t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7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2" name="Google Shape;222;p25"/>
            <p:cNvSpPr/>
            <p:nvPr/>
          </p:nvSpPr>
          <p:spPr>
            <a:xfrm>
              <a:off x="7258724" y="4202518"/>
              <a:ext cx="1221300" cy="67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Medical Transition</a:t>
              </a:r>
              <a:endPara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3" name="Google Shape;223;p25"/>
          <p:cNvSpPr txBox="1"/>
          <p:nvPr/>
        </p:nvSpPr>
        <p:spPr>
          <a:xfrm>
            <a:off x="9740390" y="14318863"/>
            <a:ext cx="10176600" cy="963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Students grouped into 6 teams for all live activities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Teams had at least 4 participants and at least 3 separate disciplines represented</a:t>
            </a: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224" name="Google Shape;224;p25"/>
          <p:cNvSpPr txBox="1"/>
          <p:nvPr/>
        </p:nvSpPr>
        <p:spPr>
          <a:xfrm>
            <a:off x="21155256" y="11517973"/>
            <a:ext cx="10668647" cy="53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Table 3. Student Understanding if They Apply IPE C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 Values</a:t>
            </a:r>
            <a:endParaRPr sz="2000" dirty="0">
              <a:solidFill>
                <a:schemeClr val="dk1"/>
              </a:solidFill>
            </a:endParaRPr>
          </a:p>
        </p:txBody>
      </p:sp>
      <p:sp>
        <p:nvSpPr>
          <p:cNvPr id="225" name="Google Shape;225;p25"/>
          <p:cNvSpPr txBox="1"/>
          <p:nvPr/>
        </p:nvSpPr>
        <p:spPr>
          <a:xfrm>
            <a:off x="30282940" y="10207415"/>
            <a:ext cx="6068842" cy="963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Knowledge of evidenced-based care improved overall in 7 to 27 % of students (Table 2)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5"/>
          <p:cNvSpPr txBox="1"/>
          <p:nvPr/>
        </p:nvSpPr>
        <p:spPr>
          <a:xfrm>
            <a:off x="31823905" y="12014203"/>
            <a:ext cx="4341095" cy="2909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Calibri"/>
              <a:buChar char="●"/>
            </a:pPr>
            <a:r>
              <a:rPr lang="en" sz="22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Rating their personal understanding of IPE values before starting the course and whether they felt they were better after the training, scores improved significantly in all areas (Table 3)</a:t>
            </a:r>
            <a:endParaRPr sz="22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150;p25">
            <a:extLst>
              <a:ext uri="{FF2B5EF4-FFF2-40B4-BE49-F238E27FC236}">
                <a16:creationId xmlns:a16="http://schemas.microsoft.com/office/drawing/2014/main" id="{41F7D7A8-8A98-42BC-B85C-DCEF24FAD93D}"/>
              </a:ext>
            </a:extLst>
          </p:cNvPr>
          <p:cNvSpPr/>
          <p:nvPr/>
        </p:nvSpPr>
        <p:spPr>
          <a:xfrm>
            <a:off x="175263" y="12052922"/>
            <a:ext cx="9144000" cy="503100"/>
          </a:xfrm>
          <a:prstGeom prst="bevel">
            <a:avLst>
              <a:gd name="adj" fmla="val 12500"/>
            </a:avLst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82700" tIns="41400" rIns="82700" bIns="4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Calibri"/>
              <a:buNone/>
            </a:pPr>
            <a:r>
              <a:rPr lang="en" sz="29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8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7EC2E42-3C57-407C-A774-53721CD27916}"/>
              </a:ext>
            </a:extLst>
          </p:cNvPr>
          <p:cNvSpPr txBox="1"/>
          <p:nvPr/>
        </p:nvSpPr>
        <p:spPr>
          <a:xfrm>
            <a:off x="21227741" y="11055910"/>
            <a:ext cx="5460461" cy="312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* p value was computed using Wilcoxon signed-rank test</a:t>
            </a:r>
          </a:p>
        </p:txBody>
      </p:sp>
      <p:graphicFrame>
        <p:nvGraphicFramePr>
          <p:cNvPr id="100" name="Chart 99">
            <a:extLst>
              <a:ext uri="{FF2B5EF4-FFF2-40B4-BE49-F238E27FC236}">
                <a16:creationId xmlns:a16="http://schemas.microsoft.com/office/drawing/2014/main" id="{852C622D-F75E-44E6-BC9D-24CD52E00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1244293"/>
              </p:ext>
            </p:extLst>
          </p:nvPr>
        </p:nvGraphicFramePr>
        <p:xfrm>
          <a:off x="30733056" y="5334261"/>
          <a:ext cx="5660896" cy="4721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2" name="TextBox 101">
            <a:extLst>
              <a:ext uri="{FF2B5EF4-FFF2-40B4-BE49-F238E27FC236}">
                <a16:creationId xmlns:a16="http://schemas.microsoft.com/office/drawing/2014/main" id="{4FBFB45A-D1B1-451F-A111-70C905EDDD14}"/>
              </a:ext>
            </a:extLst>
          </p:cNvPr>
          <p:cNvSpPr txBox="1"/>
          <p:nvPr/>
        </p:nvSpPr>
        <p:spPr>
          <a:xfrm>
            <a:off x="9880473" y="5256140"/>
            <a:ext cx="527397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Each discipline spoke to the unique role that they may play in providing support and affirmation to gender-diverse individuals seeking care and points of advocacy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str12dbl">
  <a:themeElements>
    <a:clrScheme name="Custom 1">
      <a:dk1>
        <a:srgbClr val="000000"/>
      </a:dk1>
      <a:lt1>
        <a:srgbClr val="FFFFFF"/>
      </a:lt1>
      <a:dk2>
        <a:srgbClr val="696A6D"/>
      </a:dk2>
      <a:lt2>
        <a:srgbClr val="95A0A9"/>
      </a:lt2>
      <a:accent1>
        <a:srgbClr val="C8102E"/>
      </a:accent1>
      <a:accent2>
        <a:srgbClr val="FFCD2E"/>
      </a:accent2>
      <a:accent3>
        <a:srgbClr val="007698"/>
      </a:accent3>
      <a:accent4>
        <a:srgbClr val="5D87A1"/>
      </a:accent4>
      <a:accent5>
        <a:srgbClr val="4BACC6"/>
      </a:accent5>
      <a:accent6>
        <a:srgbClr val="696A6D"/>
      </a:accent6>
      <a:hlink>
        <a:srgbClr val="C8102E"/>
      </a:hlink>
      <a:folHlink>
        <a:srgbClr val="FFCD2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1238</Words>
  <Application>Microsoft Office PowerPoint</Application>
  <PresentationFormat>Custom</PresentationFormat>
  <Paragraphs>178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Simple Light</vt:lpstr>
      <vt:lpstr>pstr12dbl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Kruger Howard, Amy</dc:creator>
  <cp:lastModifiedBy>Kruger Howard, Amy</cp:lastModifiedBy>
  <cp:revision>15</cp:revision>
  <dcterms:modified xsi:type="dcterms:W3CDTF">2022-05-12T18:18:57Z</dcterms:modified>
</cp:coreProperties>
</file>