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0"/>
  </p:notesMasterIdLst>
  <p:handoutMasterIdLst>
    <p:handoutMasterId r:id="rId51"/>
  </p:handoutMasterIdLst>
  <p:sldIdLst>
    <p:sldId id="315" r:id="rId2"/>
    <p:sldId id="257" r:id="rId3"/>
    <p:sldId id="258" r:id="rId4"/>
    <p:sldId id="259" r:id="rId5"/>
    <p:sldId id="260" r:id="rId6"/>
    <p:sldId id="261" r:id="rId7"/>
    <p:sldId id="262" r:id="rId8"/>
    <p:sldId id="263" r:id="rId9"/>
    <p:sldId id="310"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316" r:id="rId26"/>
    <p:sldId id="318" r:id="rId27"/>
    <p:sldId id="281" r:id="rId28"/>
    <p:sldId id="282" r:id="rId29"/>
    <p:sldId id="284" r:id="rId30"/>
    <p:sldId id="283" r:id="rId31"/>
    <p:sldId id="312" r:id="rId32"/>
    <p:sldId id="285" r:id="rId33"/>
    <p:sldId id="286" r:id="rId34"/>
    <p:sldId id="287" r:id="rId35"/>
    <p:sldId id="289" r:id="rId36"/>
    <p:sldId id="313" r:id="rId37"/>
    <p:sldId id="292" r:id="rId38"/>
    <p:sldId id="293" r:id="rId39"/>
    <p:sldId id="294" r:id="rId40"/>
    <p:sldId id="295" r:id="rId41"/>
    <p:sldId id="314" r:id="rId42"/>
    <p:sldId id="296" r:id="rId43"/>
    <p:sldId id="298" r:id="rId44"/>
    <p:sldId id="300" r:id="rId45"/>
    <p:sldId id="301" r:id="rId46"/>
    <p:sldId id="302" r:id="rId47"/>
    <p:sldId id="304" r:id="rId48"/>
    <p:sldId id="303" r:id="rId49"/>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94" d="100"/>
          <a:sy n="94" d="100"/>
        </p:scale>
        <p:origin x="-1284"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F33BF9E6-D063-4EF7-98EA-25139CA0692F}" type="datetimeFigureOut">
              <a:rPr lang="en-US" smtClean="0"/>
              <a:pPr/>
              <a:t>8/28/2013</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54FB18DE-E3C6-4BC7-A0F6-30619D83D1A0}" type="slidenum">
              <a:rPr lang="en-US" smtClean="0"/>
              <a:pPr/>
              <a:t>‹#›</a:t>
            </a:fld>
            <a:endParaRPr lang="en-US"/>
          </a:p>
        </p:txBody>
      </p:sp>
    </p:spTree>
    <p:extLst>
      <p:ext uri="{BB962C8B-B14F-4D97-AF65-F5344CB8AC3E}">
        <p14:creationId xmlns:p14="http://schemas.microsoft.com/office/powerpoint/2010/main" val="41012282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4FED5B51-C258-458E-A8E5-CA1A501F8B9A}" type="datetimeFigureOut">
              <a:rPr lang="en-US" smtClean="0"/>
              <a:pPr/>
              <a:t>8/28/2013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C1D37BD8-A4E6-4E37-B93B-7FBAB5A741F4}" type="slidenum">
              <a:rPr lang="en-US" smtClean="0"/>
              <a:pPr/>
              <a:t>‹#›</a:t>
            </a:fld>
            <a:endParaRPr lang="en-US"/>
          </a:p>
        </p:txBody>
      </p:sp>
    </p:spTree>
    <p:extLst>
      <p:ext uri="{BB962C8B-B14F-4D97-AF65-F5344CB8AC3E}">
        <p14:creationId xmlns:p14="http://schemas.microsoft.com/office/powerpoint/2010/main" val="11051022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p:spPr>
        <p:txBody>
          <a:bodyPr/>
          <a:lstStyle/>
          <a:p>
            <a:fld id="{74F2920D-0CFF-4587-9DFF-FC8C8B355255}" type="slidenum">
              <a:rPr lang="en-US" smtClean="0"/>
              <a:pPr/>
              <a:t>10</a:t>
            </a:fld>
            <a:endParaRPr lang="en-US" smtClean="0"/>
          </a:p>
        </p:txBody>
      </p:sp>
      <p:sp>
        <p:nvSpPr>
          <p:cNvPr id="125955" name="Rectangle 2"/>
          <p:cNvSpPr>
            <a:spLocks noGrp="1" noRot="1" noChangeAspect="1" noChangeArrowheads="1" noTextEdit="1"/>
          </p:cNvSpPr>
          <p:nvPr>
            <p:ph type="sldImg"/>
          </p:nvPr>
        </p:nvSpPr>
        <p:spPr>
          <a:ln/>
        </p:spPr>
      </p:sp>
      <p:sp>
        <p:nvSpPr>
          <p:cNvPr id="1259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708AC0-E6D0-4ECD-B36C-361FFD02797A}" type="slidenum">
              <a:rPr lang="en-US"/>
              <a:pPr/>
              <a:t>45</a:t>
            </a:fld>
            <a:endParaRPr lang="en-US"/>
          </a:p>
        </p:txBody>
      </p:sp>
      <p:sp>
        <p:nvSpPr>
          <p:cNvPr id="505858" name="Rectangle 2"/>
          <p:cNvSpPr>
            <a:spLocks noGrp="1" noRot="1" noChangeAspect="1" noChangeArrowheads="1" noTextEdit="1"/>
          </p:cNvSpPr>
          <p:nvPr>
            <p:ph type="sldImg"/>
          </p:nvPr>
        </p:nvSpPr>
        <p:spPr>
          <a:ln/>
        </p:spPr>
      </p:sp>
      <p:sp>
        <p:nvSpPr>
          <p:cNvPr id="505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57066" indent="-291179" eaLnBrk="0" hangingPunct="0">
              <a:defRPr>
                <a:solidFill>
                  <a:schemeClr val="tx1"/>
                </a:solidFill>
                <a:latin typeface="Arial" charset="0"/>
              </a:defRPr>
            </a:lvl2pPr>
            <a:lvl3pPr marL="1164717" indent="-232943" eaLnBrk="0" hangingPunct="0">
              <a:defRPr>
                <a:solidFill>
                  <a:schemeClr val="tx1"/>
                </a:solidFill>
                <a:latin typeface="Arial" charset="0"/>
              </a:defRPr>
            </a:lvl3pPr>
            <a:lvl4pPr marL="1630604" indent="-232943" eaLnBrk="0" hangingPunct="0">
              <a:defRPr>
                <a:solidFill>
                  <a:schemeClr val="tx1"/>
                </a:solidFill>
                <a:latin typeface="Arial" charset="0"/>
              </a:defRPr>
            </a:lvl4pPr>
            <a:lvl5pPr marL="2096491" indent="-232943" eaLnBrk="0" hangingPunct="0">
              <a:defRPr>
                <a:solidFill>
                  <a:schemeClr val="tx1"/>
                </a:solidFill>
                <a:latin typeface="Arial" charset="0"/>
              </a:defRPr>
            </a:lvl5pPr>
            <a:lvl6pPr marL="2562377" indent="-232943" eaLnBrk="0" fontAlgn="base" hangingPunct="0">
              <a:spcBef>
                <a:spcPct val="0"/>
              </a:spcBef>
              <a:spcAft>
                <a:spcPct val="0"/>
              </a:spcAft>
              <a:defRPr>
                <a:solidFill>
                  <a:schemeClr val="tx1"/>
                </a:solidFill>
                <a:latin typeface="Arial" charset="0"/>
              </a:defRPr>
            </a:lvl6pPr>
            <a:lvl7pPr marL="3028264" indent="-232943" eaLnBrk="0" fontAlgn="base" hangingPunct="0">
              <a:spcBef>
                <a:spcPct val="0"/>
              </a:spcBef>
              <a:spcAft>
                <a:spcPct val="0"/>
              </a:spcAft>
              <a:defRPr>
                <a:solidFill>
                  <a:schemeClr val="tx1"/>
                </a:solidFill>
                <a:latin typeface="Arial" charset="0"/>
              </a:defRPr>
            </a:lvl7pPr>
            <a:lvl8pPr marL="3494151" indent="-232943" eaLnBrk="0" fontAlgn="base" hangingPunct="0">
              <a:spcBef>
                <a:spcPct val="0"/>
              </a:spcBef>
              <a:spcAft>
                <a:spcPct val="0"/>
              </a:spcAft>
              <a:defRPr>
                <a:solidFill>
                  <a:schemeClr val="tx1"/>
                </a:solidFill>
                <a:latin typeface="Arial" charset="0"/>
              </a:defRPr>
            </a:lvl8pPr>
            <a:lvl9pPr marL="3960038" indent="-232943" eaLnBrk="0" fontAlgn="base" hangingPunct="0">
              <a:spcBef>
                <a:spcPct val="0"/>
              </a:spcBef>
              <a:spcAft>
                <a:spcPct val="0"/>
              </a:spcAft>
              <a:defRPr>
                <a:solidFill>
                  <a:schemeClr val="tx1"/>
                </a:solidFill>
                <a:latin typeface="Arial" charset="0"/>
              </a:defRPr>
            </a:lvl9pPr>
          </a:lstStyle>
          <a:p>
            <a:pPr eaLnBrk="1" hangingPunct="1"/>
            <a:fld id="{2695402F-9C81-42D5-961B-9E4AC1B9915B}" type="slidenum">
              <a:rPr lang="en-US" smtClean="0">
                <a:cs typeface="Arial" charset="0"/>
              </a:rPr>
              <a:pPr eaLnBrk="1" hangingPunct="1"/>
              <a:t>11</a:t>
            </a:fld>
            <a:endParaRPr lang="en-US" smtClean="0">
              <a:cs typeface="Arial" charset="0"/>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57066" indent="-291179" eaLnBrk="0" hangingPunct="0">
              <a:defRPr>
                <a:solidFill>
                  <a:schemeClr val="tx1"/>
                </a:solidFill>
                <a:latin typeface="Arial" pitchFamily="34" charset="0"/>
              </a:defRPr>
            </a:lvl2pPr>
            <a:lvl3pPr marL="1164717" indent="-232943" eaLnBrk="0" hangingPunct="0">
              <a:defRPr>
                <a:solidFill>
                  <a:schemeClr val="tx1"/>
                </a:solidFill>
                <a:latin typeface="Arial" pitchFamily="34" charset="0"/>
              </a:defRPr>
            </a:lvl3pPr>
            <a:lvl4pPr marL="1630604" indent="-232943" eaLnBrk="0" hangingPunct="0">
              <a:defRPr>
                <a:solidFill>
                  <a:schemeClr val="tx1"/>
                </a:solidFill>
                <a:latin typeface="Arial" pitchFamily="34" charset="0"/>
              </a:defRPr>
            </a:lvl4pPr>
            <a:lvl5pPr marL="2096491" indent="-232943" eaLnBrk="0" hangingPunct="0">
              <a:defRPr>
                <a:solidFill>
                  <a:schemeClr val="tx1"/>
                </a:solidFill>
                <a:latin typeface="Arial" pitchFamily="34" charset="0"/>
              </a:defRPr>
            </a:lvl5pPr>
            <a:lvl6pPr marL="2562377" indent="-232943" eaLnBrk="0" fontAlgn="base" hangingPunct="0">
              <a:spcBef>
                <a:spcPct val="0"/>
              </a:spcBef>
              <a:spcAft>
                <a:spcPct val="0"/>
              </a:spcAft>
              <a:defRPr>
                <a:solidFill>
                  <a:schemeClr val="tx1"/>
                </a:solidFill>
                <a:latin typeface="Arial" pitchFamily="34" charset="0"/>
              </a:defRPr>
            </a:lvl6pPr>
            <a:lvl7pPr marL="3028264" indent="-232943" eaLnBrk="0" fontAlgn="base" hangingPunct="0">
              <a:spcBef>
                <a:spcPct val="0"/>
              </a:spcBef>
              <a:spcAft>
                <a:spcPct val="0"/>
              </a:spcAft>
              <a:defRPr>
                <a:solidFill>
                  <a:schemeClr val="tx1"/>
                </a:solidFill>
                <a:latin typeface="Arial" pitchFamily="34" charset="0"/>
              </a:defRPr>
            </a:lvl7pPr>
            <a:lvl8pPr marL="3494151" indent="-232943" eaLnBrk="0" fontAlgn="base" hangingPunct="0">
              <a:spcBef>
                <a:spcPct val="0"/>
              </a:spcBef>
              <a:spcAft>
                <a:spcPct val="0"/>
              </a:spcAft>
              <a:defRPr>
                <a:solidFill>
                  <a:schemeClr val="tx1"/>
                </a:solidFill>
                <a:latin typeface="Arial" pitchFamily="34" charset="0"/>
              </a:defRPr>
            </a:lvl8pPr>
            <a:lvl9pPr marL="3960038" indent="-232943" eaLnBrk="0" fontAlgn="base" hangingPunct="0">
              <a:spcBef>
                <a:spcPct val="0"/>
              </a:spcBef>
              <a:spcAft>
                <a:spcPct val="0"/>
              </a:spcAft>
              <a:defRPr>
                <a:solidFill>
                  <a:schemeClr val="tx1"/>
                </a:solidFill>
                <a:latin typeface="Arial" pitchFamily="34" charset="0"/>
              </a:defRPr>
            </a:lvl9pPr>
          </a:lstStyle>
          <a:p>
            <a:pPr eaLnBrk="1" hangingPunct="1"/>
            <a:fld id="{90500A6F-71B0-49D5-95D9-AF183B6D7F1A}" type="slidenum">
              <a:rPr lang="en-US" smtClean="0">
                <a:cs typeface="Arial" pitchFamily="34" charset="0"/>
              </a:rPr>
              <a:pPr eaLnBrk="1" hangingPunct="1"/>
              <a:t>20</a:t>
            </a:fld>
            <a:endParaRPr lang="en-US" smtClean="0">
              <a:cs typeface="Arial" pitchFamily="34" charset="0"/>
            </a:endParaRPr>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57066" indent="-291179" eaLnBrk="0" hangingPunct="0">
              <a:defRPr>
                <a:solidFill>
                  <a:schemeClr val="tx1"/>
                </a:solidFill>
                <a:latin typeface="Arial" pitchFamily="34" charset="0"/>
              </a:defRPr>
            </a:lvl2pPr>
            <a:lvl3pPr marL="1164717" indent="-232943" eaLnBrk="0" hangingPunct="0">
              <a:defRPr>
                <a:solidFill>
                  <a:schemeClr val="tx1"/>
                </a:solidFill>
                <a:latin typeface="Arial" pitchFamily="34" charset="0"/>
              </a:defRPr>
            </a:lvl3pPr>
            <a:lvl4pPr marL="1630604" indent="-232943" eaLnBrk="0" hangingPunct="0">
              <a:defRPr>
                <a:solidFill>
                  <a:schemeClr val="tx1"/>
                </a:solidFill>
                <a:latin typeface="Arial" pitchFamily="34" charset="0"/>
              </a:defRPr>
            </a:lvl4pPr>
            <a:lvl5pPr marL="2096491" indent="-232943" eaLnBrk="0" hangingPunct="0">
              <a:defRPr>
                <a:solidFill>
                  <a:schemeClr val="tx1"/>
                </a:solidFill>
                <a:latin typeface="Arial" pitchFamily="34" charset="0"/>
              </a:defRPr>
            </a:lvl5pPr>
            <a:lvl6pPr marL="2562377" indent="-232943" eaLnBrk="0" fontAlgn="base" hangingPunct="0">
              <a:spcBef>
                <a:spcPct val="0"/>
              </a:spcBef>
              <a:spcAft>
                <a:spcPct val="0"/>
              </a:spcAft>
              <a:defRPr>
                <a:solidFill>
                  <a:schemeClr val="tx1"/>
                </a:solidFill>
                <a:latin typeface="Arial" pitchFamily="34" charset="0"/>
              </a:defRPr>
            </a:lvl6pPr>
            <a:lvl7pPr marL="3028264" indent="-232943" eaLnBrk="0" fontAlgn="base" hangingPunct="0">
              <a:spcBef>
                <a:spcPct val="0"/>
              </a:spcBef>
              <a:spcAft>
                <a:spcPct val="0"/>
              </a:spcAft>
              <a:defRPr>
                <a:solidFill>
                  <a:schemeClr val="tx1"/>
                </a:solidFill>
                <a:latin typeface="Arial" pitchFamily="34" charset="0"/>
              </a:defRPr>
            </a:lvl7pPr>
            <a:lvl8pPr marL="3494151" indent="-232943" eaLnBrk="0" fontAlgn="base" hangingPunct="0">
              <a:spcBef>
                <a:spcPct val="0"/>
              </a:spcBef>
              <a:spcAft>
                <a:spcPct val="0"/>
              </a:spcAft>
              <a:defRPr>
                <a:solidFill>
                  <a:schemeClr val="tx1"/>
                </a:solidFill>
                <a:latin typeface="Arial" pitchFamily="34" charset="0"/>
              </a:defRPr>
            </a:lvl8pPr>
            <a:lvl9pPr marL="3960038" indent="-232943" eaLnBrk="0" fontAlgn="base" hangingPunct="0">
              <a:spcBef>
                <a:spcPct val="0"/>
              </a:spcBef>
              <a:spcAft>
                <a:spcPct val="0"/>
              </a:spcAft>
              <a:defRPr>
                <a:solidFill>
                  <a:schemeClr val="tx1"/>
                </a:solidFill>
                <a:latin typeface="Arial" pitchFamily="34" charset="0"/>
              </a:defRPr>
            </a:lvl9pPr>
          </a:lstStyle>
          <a:p>
            <a:pPr eaLnBrk="1" hangingPunct="1"/>
            <a:fld id="{E7C9C2D4-FC3D-4B55-96FF-D941F5900442}" type="slidenum">
              <a:rPr lang="en-US" smtClean="0">
                <a:cs typeface="Arial" pitchFamily="34" charset="0"/>
              </a:rPr>
              <a:pPr eaLnBrk="1" hangingPunct="1"/>
              <a:t>22</a:t>
            </a:fld>
            <a:endParaRPr lang="en-US" smtClean="0">
              <a:cs typeface="Arial" pitchFamily="34" charset="0"/>
            </a:endParaRPr>
          </a:p>
        </p:txBody>
      </p:sp>
      <p:sp>
        <p:nvSpPr>
          <p:cNvPr id="119811" name="Rectangle 2"/>
          <p:cNvSpPr>
            <a:spLocks noGrp="1" noRot="1" noChangeAspect="1" noChangeArrowheads="1" noTextEdit="1"/>
          </p:cNvSpPr>
          <p:nvPr>
            <p:ph type="sldImg"/>
          </p:nvPr>
        </p:nvSpPr>
        <p:spPr>
          <a:ln/>
        </p:spPr>
      </p:sp>
      <p:sp>
        <p:nvSpPr>
          <p:cNvPr id="1198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57066" indent="-291179" eaLnBrk="0" hangingPunct="0">
              <a:defRPr>
                <a:solidFill>
                  <a:schemeClr val="tx1"/>
                </a:solidFill>
                <a:latin typeface="Arial" pitchFamily="34" charset="0"/>
              </a:defRPr>
            </a:lvl2pPr>
            <a:lvl3pPr marL="1164717" indent="-232943" eaLnBrk="0" hangingPunct="0">
              <a:defRPr>
                <a:solidFill>
                  <a:schemeClr val="tx1"/>
                </a:solidFill>
                <a:latin typeface="Arial" pitchFamily="34" charset="0"/>
              </a:defRPr>
            </a:lvl3pPr>
            <a:lvl4pPr marL="1630604" indent="-232943" eaLnBrk="0" hangingPunct="0">
              <a:defRPr>
                <a:solidFill>
                  <a:schemeClr val="tx1"/>
                </a:solidFill>
                <a:latin typeface="Arial" pitchFamily="34" charset="0"/>
              </a:defRPr>
            </a:lvl4pPr>
            <a:lvl5pPr marL="2096491" indent="-232943" eaLnBrk="0" hangingPunct="0">
              <a:defRPr>
                <a:solidFill>
                  <a:schemeClr val="tx1"/>
                </a:solidFill>
                <a:latin typeface="Arial" pitchFamily="34" charset="0"/>
              </a:defRPr>
            </a:lvl5pPr>
            <a:lvl6pPr marL="2562377" indent="-232943" eaLnBrk="0" fontAlgn="base" hangingPunct="0">
              <a:spcBef>
                <a:spcPct val="0"/>
              </a:spcBef>
              <a:spcAft>
                <a:spcPct val="0"/>
              </a:spcAft>
              <a:defRPr>
                <a:solidFill>
                  <a:schemeClr val="tx1"/>
                </a:solidFill>
                <a:latin typeface="Arial" pitchFamily="34" charset="0"/>
              </a:defRPr>
            </a:lvl6pPr>
            <a:lvl7pPr marL="3028264" indent="-232943" eaLnBrk="0" fontAlgn="base" hangingPunct="0">
              <a:spcBef>
                <a:spcPct val="0"/>
              </a:spcBef>
              <a:spcAft>
                <a:spcPct val="0"/>
              </a:spcAft>
              <a:defRPr>
                <a:solidFill>
                  <a:schemeClr val="tx1"/>
                </a:solidFill>
                <a:latin typeface="Arial" pitchFamily="34" charset="0"/>
              </a:defRPr>
            </a:lvl7pPr>
            <a:lvl8pPr marL="3494151" indent="-232943" eaLnBrk="0" fontAlgn="base" hangingPunct="0">
              <a:spcBef>
                <a:spcPct val="0"/>
              </a:spcBef>
              <a:spcAft>
                <a:spcPct val="0"/>
              </a:spcAft>
              <a:defRPr>
                <a:solidFill>
                  <a:schemeClr val="tx1"/>
                </a:solidFill>
                <a:latin typeface="Arial" pitchFamily="34" charset="0"/>
              </a:defRPr>
            </a:lvl8pPr>
            <a:lvl9pPr marL="3960038" indent="-232943" eaLnBrk="0" fontAlgn="base" hangingPunct="0">
              <a:spcBef>
                <a:spcPct val="0"/>
              </a:spcBef>
              <a:spcAft>
                <a:spcPct val="0"/>
              </a:spcAft>
              <a:defRPr>
                <a:solidFill>
                  <a:schemeClr val="tx1"/>
                </a:solidFill>
                <a:latin typeface="Arial" pitchFamily="34" charset="0"/>
              </a:defRPr>
            </a:lvl9pPr>
          </a:lstStyle>
          <a:p>
            <a:pPr eaLnBrk="1" hangingPunct="1"/>
            <a:fld id="{1289592D-1E1F-44F2-A518-37A997D7DB6F}" type="slidenum">
              <a:rPr lang="en-US" smtClean="0">
                <a:cs typeface="Arial" pitchFamily="34" charset="0"/>
              </a:rPr>
              <a:pPr eaLnBrk="1" hangingPunct="1"/>
              <a:t>23</a:t>
            </a:fld>
            <a:endParaRPr lang="en-US" smtClean="0">
              <a:cs typeface="Arial" pitchFamily="34" charset="0"/>
            </a:endParaRPr>
          </a:p>
        </p:txBody>
      </p:sp>
      <p:sp>
        <p:nvSpPr>
          <p:cNvPr id="120835" name="Rectangle 2"/>
          <p:cNvSpPr>
            <a:spLocks noGrp="1" noRot="1" noChangeAspect="1" noChangeArrowheads="1" noTextEdit="1"/>
          </p:cNvSpPr>
          <p:nvPr>
            <p:ph type="sldImg"/>
          </p:nvPr>
        </p:nvSpPr>
        <p:spPr>
          <a:ln/>
        </p:spPr>
      </p:sp>
      <p:sp>
        <p:nvSpPr>
          <p:cNvPr id="1208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a:ln/>
        </p:spPr>
        <p:txBody>
          <a:bodyPr/>
          <a:lstStyle/>
          <a:p>
            <a:endParaRPr lang="en-US" smtClean="0"/>
          </a:p>
        </p:txBody>
      </p:sp>
      <p:sp>
        <p:nvSpPr>
          <p:cNvPr id="100356" name="Slide Number Placeholder 3"/>
          <p:cNvSpPr>
            <a:spLocks noGrp="1"/>
          </p:cNvSpPr>
          <p:nvPr>
            <p:ph type="sldNum" sz="quarter" idx="5"/>
          </p:nvPr>
        </p:nvSpPr>
        <p:spPr>
          <a:noFill/>
        </p:spPr>
        <p:txBody>
          <a:bodyPr/>
          <a:lstStyle/>
          <a:p>
            <a:fld id="{3DACE695-D6D3-42D4-84A0-2F9A6CAB95A4}" type="slidenum">
              <a:rPr lang="en-US" smtClean="0"/>
              <a:pPr/>
              <a:t>42</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a:ln/>
        </p:spPr>
      </p:sp>
      <p:sp>
        <p:nvSpPr>
          <p:cNvPr id="101379" name="Notes Placeholder 2"/>
          <p:cNvSpPr>
            <a:spLocks noGrp="1"/>
          </p:cNvSpPr>
          <p:nvPr>
            <p:ph type="body" idx="1"/>
          </p:nvPr>
        </p:nvSpPr>
        <p:spPr>
          <a:noFill/>
          <a:ln/>
        </p:spPr>
        <p:txBody>
          <a:bodyPr/>
          <a:lstStyle/>
          <a:p>
            <a:endParaRPr lang="en-US" smtClean="0"/>
          </a:p>
        </p:txBody>
      </p:sp>
      <p:sp>
        <p:nvSpPr>
          <p:cNvPr id="101380" name="Slide Number Placeholder 3"/>
          <p:cNvSpPr>
            <a:spLocks noGrp="1"/>
          </p:cNvSpPr>
          <p:nvPr>
            <p:ph type="sldNum" sz="quarter" idx="5"/>
          </p:nvPr>
        </p:nvSpPr>
        <p:spPr>
          <a:noFill/>
        </p:spPr>
        <p:txBody>
          <a:bodyPr/>
          <a:lstStyle/>
          <a:p>
            <a:fld id="{5617BB26-C790-4E69-8FD1-1104EF3A4FAC}" type="slidenum">
              <a:rPr lang="en-US" smtClean="0"/>
              <a:pPr/>
              <a:t>43</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43715CD-92C4-42D2-AD5F-54A4CF1D1D31}" type="slidenum">
              <a:rPr lang="en-US" smtClean="0"/>
              <a:pPr>
                <a:defRPr/>
              </a:pPr>
              <a:t>44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887592"/>
            <a:ext cx="8229600" cy="1143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2030592"/>
            <a:ext cx="8229600" cy="409557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944C8F-3F50-421D-8986-DC2F0B8A3BE4}" type="datetimeFigureOut">
              <a:rPr lang="en-US" smtClean="0"/>
              <a:pPr/>
              <a:t>8/28/2013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E0568C-8B20-4CD3-9534-5E8546BA57C2}" type="slidenum">
              <a:rPr lang="en-US" smtClean="0"/>
              <a:pPr/>
              <a:t>‹#›</a:t>
            </a:fld>
            <a:endParaRPr lang="en-US"/>
          </a:p>
        </p:txBody>
      </p:sp>
    </p:spTree>
    <p:extLst>
      <p:ext uri="{BB962C8B-B14F-4D97-AF65-F5344CB8AC3E}">
        <p14:creationId xmlns:p14="http://schemas.microsoft.com/office/powerpoint/2010/main" val="7145107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1944C8F-3F50-421D-8986-DC2F0B8A3BE4}" type="datetimeFigureOut">
              <a:rPr lang="en-US" smtClean="0"/>
              <a:pPr/>
              <a:t>8/28/2013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E0568C-8B20-4CD3-9534-5E8546BA57C2}" type="slidenum">
              <a:rPr lang="en-US" smtClean="0"/>
              <a:pPr/>
              <a:t>‹#›</a:t>
            </a:fld>
            <a:endParaRPr lang="en-US"/>
          </a:p>
        </p:txBody>
      </p:sp>
    </p:spTree>
    <p:extLst>
      <p:ext uri="{BB962C8B-B14F-4D97-AF65-F5344CB8AC3E}">
        <p14:creationId xmlns:p14="http://schemas.microsoft.com/office/powerpoint/2010/main" val="2392910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71600"/>
            <a:ext cx="40386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371600"/>
            <a:ext cx="4038600" cy="213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657600"/>
            <a:ext cx="4038600" cy="213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5"/>
          <p:cNvSpPr>
            <a:spLocks noGrp="1" noChangeArrowheads="1"/>
          </p:cNvSpPr>
          <p:nvPr>
            <p:ph type="sldNum" sz="quarter" idx="10"/>
          </p:nvPr>
        </p:nvSpPr>
        <p:spPr/>
        <p:txBody>
          <a:bodyPr/>
          <a:lstStyle>
            <a:lvl1pPr>
              <a:defRPr/>
            </a:lvl1pPr>
          </a:lstStyle>
          <a:p>
            <a:pPr>
              <a:defRPr/>
            </a:pPr>
            <a:fld id="{CCF608D5-6CF8-421E-B1DB-717D5CCC86A6}" type="slidenum">
              <a:rPr lang="en-US"/>
              <a:pPr>
                <a:defRPr/>
              </a:pPr>
              <a:t>‹#›</a:t>
            </a:fld>
            <a:endParaRPr lang="en-US"/>
          </a:p>
        </p:txBody>
      </p:sp>
    </p:spTree>
    <p:extLst>
      <p:ext uri="{BB962C8B-B14F-4D97-AF65-F5344CB8AC3E}">
        <p14:creationId xmlns:p14="http://schemas.microsoft.com/office/powerpoint/2010/main" val="3731146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1944C8F-3F50-421D-8986-DC2F0B8A3BE4}" type="datetimeFigureOut">
              <a:rPr lang="en-US" smtClean="0"/>
              <a:pPr/>
              <a:t>8/28/2013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E0568C-8B20-4CD3-9534-5E8546BA57C2}" type="slidenum">
              <a:rPr lang="en-US" smtClean="0"/>
              <a:pPr/>
              <a:t>‹#›</a:t>
            </a:fld>
            <a:endParaRPr lang="en-US"/>
          </a:p>
        </p:txBody>
      </p:sp>
    </p:spTree>
    <p:extLst>
      <p:ext uri="{BB962C8B-B14F-4D97-AF65-F5344CB8AC3E}">
        <p14:creationId xmlns:p14="http://schemas.microsoft.com/office/powerpoint/2010/main" val="30031374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944C8F-3F50-421D-8986-DC2F0B8A3BE4}" type="datetimeFigureOut">
              <a:rPr lang="en-US" smtClean="0"/>
              <a:pPr/>
              <a:t>8/28/2013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E0568C-8B20-4CD3-9534-5E8546BA57C2}" type="slidenum">
              <a:rPr lang="en-US" smtClean="0"/>
              <a:pPr/>
              <a:t>‹#›</a:t>
            </a:fld>
            <a:endParaRPr lang="en-US"/>
          </a:p>
        </p:txBody>
      </p:sp>
    </p:spTree>
    <p:extLst>
      <p:ext uri="{BB962C8B-B14F-4D97-AF65-F5344CB8AC3E}">
        <p14:creationId xmlns:p14="http://schemas.microsoft.com/office/powerpoint/2010/main" val="32440080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0"/>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19382D-C057-4147-A25D-F8E4C2F5F78E}" type="datetimeFigureOut">
              <a:rPr lang="en-US" smtClean="0"/>
              <a:pPr/>
              <a:t>8/28/2013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C5C88E-DD74-3749-A6CB-A855C5DAE8D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2.wmf"/><Relationship Id="rId4" Type="http://schemas.openxmlformats.org/officeDocument/2006/relationships/image" Target="../media/image11.wmf"/></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5.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Microsoft_Excel_97-2003_Worksheet2.xls"/><Relationship Id="rId5" Type="http://schemas.openxmlformats.org/officeDocument/2006/relationships/image" Target="../media/image14.emf"/><Relationship Id="rId4" Type="http://schemas.openxmlformats.org/officeDocument/2006/relationships/oleObject" Target="../embeddings/Microsoft_Excel_97-2003_Worksheet1.xls"/></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www.ncbi.nlm.nih.gov/pmc/articles/PMC2528798/"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25.wmf"/><Relationship Id="rId4" Type="http://schemas.openxmlformats.org/officeDocument/2006/relationships/oleObject" Target="../embeddings/oleObject1.bin"/></Relationships>
</file>

<file path=ppt/slides/_rels/slide46.xml.rels><?xml version="1.0" encoding="UTF-8" standalone="yes"?>
<Relationships xmlns="http://schemas.openxmlformats.org/package/2006/relationships"><Relationship Id="rId2" Type="http://schemas.openxmlformats.org/officeDocument/2006/relationships/hyperlink" Target="http://www.aecf.org/"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www.aecf.or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914400" y="1405820"/>
            <a:ext cx="7772400" cy="1470025"/>
          </a:xfrm>
        </p:spPr>
        <p:txBody>
          <a:bodyPr>
            <a:normAutofit fontScale="90000"/>
          </a:bodyPr>
          <a:lstStyle/>
          <a:p>
            <a:r>
              <a:rPr lang="en-US" sz="3600" dirty="0" smtClean="0"/>
              <a:t/>
            </a:r>
            <a:br>
              <a:rPr lang="en-US" sz="3600" dirty="0" smtClean="0"/>
            </a:br>
            <a:r>
              <a:rPr lang="en-US" sz="3600" dirty="0" smtClean="0"/>
              <a:t>Implementing School and Evidence-Based Interventions for Children from </a:t>
            </a:r>
            <a:br>
              <a:rPr lang="en-US" sz="3600" dirty="0" smtClean="0"/>
            </a:br>
            <a:r>
              <a:rPr lang="en-US" sz="3600" dirty="0" smtClean="0"/>
              <a:t>Families that are Poor</a:t>
            </a:r>
            <a:r>
              <a:rPr lang="en-US" dirty="0" smtClean="0"/>
              <a:t/>
            </a:r>
            <a:br>
              <a:rPr lang="en-US" dirty="0" smtClean="0"/>
            </a:br>
            <a:endParaRPr lang="en-US" dirty="0"/>
          </a:p>
        </p:txBody>
      </p:sp>
      <p:sp>
        <p:nvSpPr>
          <p:cNvPr id="3" name="Subtitle 2"/>
          <p:cNvSpPr>
            <a:spLocks noGrp="1"/>
          </p:cNvSpPr>
          <p:nvPr>
            <p:ph type="subTitle" idx="1"/>
          </p:nvPr>
        </p:nvSpPr>
        <p:spPr>
          <a:xfrm>
            <a:off x="1638300" y="3250821"/>
            <a:ext cx="6400800" cy="2444044"/>
          </a:xfrm>
        </p:spPr>
        <p:txBody>
          <a:bodyPr>
            <a:normAutofit/>
          </a:bodyPr>
          <a:lstStyle/>
          <a:p>
            <a:r>
              <a:rPr lang="en-US" sz="4000" dirty="0" smtClean="0"/>
              <a:t>Richard P. Barth</a:t>
            </a:r>
          </a:p>
          <a:p>
            <a:r>
              <a:rPr lang="en-US" sz="2400" dirty="0" smtClean="0"/>
              <a:t>Promise Heights Interns</a:t>
            </a:r>
          </a:p>
          <a:p>
            <a:r>
              <a:rPr lang="en-US" sz="2400" smtClean="0"/>
              <a:t>September 3, </a:t>
            </a:r>
            <a:r>
              <a:rPr lang="en-US" sz="2400" dirty="0" smtClean="0"/>
              <a:t>2013</a:t>
            </a:r>
          </a:p>
          <a:p>
            <a:endParaRPr lang="en-US" dirty="0"/>
          </a:p>
        </p:txBody>
      </p:sp>
      <p:sp>
        <p:nvSpPr>
          <p:cNvPr id="2" name="TextBox 1"/>
          <p:cNvSpPr txBox="1"/>
          <p:nvPr/>
        </p:nvSpPr>
        <p:spPr>
          <a:xfrm>
            <a:off x="2743200" y="5714620"/>
            <a:ext cx="4191000" cy="369332"/>
          </a:xfrm>
          <a:prstGeom prst="rect">
            <a:avLst/>
          </a:prstGeom>
          <a:noFill/>
        </p:spPr>
        <p:txBody>
          <a:bodyPr wrap="square" rtlCol="0">
            <a:spAutoFit/>
          </a:bodyPr>
          <a:lstStyle/>
          <a:p>
            <a:pPr algn="ctr"/>
            <a:r>
              <a:rPr lang="en-US" dirty="0" smtClean="0"/>
              <a:t>rbarth@ssw.umaryland.edu</a:t>
            </a:r>
            <a:endParaRPr lang="en-US" dirty="0"/>
          </a:p>
        </p:txBody>
      </p:sp>
    </p:spTree>
    <p:extLst>
      <p:ext uri="{BB962C8B-B14F-4D97-AF65-F5344CB8AC3E}">
        <p14:creationId xmlns:p14="http://schemas.microsoft.com/office/powerpoint/2010/main" val="26179873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2"/>
          <p:cNvSpPr>
            <a:spLocks noGrp="1" noChangeArrowheads="1"/>
          </p:cNvSpPr>
          <p:nvPr>
            <p:ph type="title"/>
          </p:nvPr>
        </p:nvSpPr>
        <p:spPr>
          <a:xfrm>
            <a:off x="169333" y="152400"/>
            <a:ext cx="8822267" cy="1143000"/>
          </a:xfrm>
        </p:spPr>
        <p:txBody>
          <a:bodyPr>
            <a:normAutofit fontScale="90000"/>
          </a:bodyPr>
          <a:lstStyle/>
          <a:p>
            <a:pPr eaLnBrk="1" hangingPunct="1"/>
            <a:r>
              <a:rPr lang="en-US" dirty="0" smtClean="0"/>
              <a:t>CAPTA Early Intervention Study: Summary</a:t>
            </a:r>
          </a:p>
        </p:txBody>
      </p:sp>
      <p:sp>
        <p:nvSpPr>
          <p:cNvPr id="59396" name="Rectangle 3"/>
          <p:cNvSpPr>
            <a:spLocks noGrp="1" noChangeArrowheads="1"/>
          </p:cNvSpPr>
          <p:nvPr>
            <p:ph idx="1"/>
          </p:nvPr>
        </p:nvSpPr>
        <p:spPr>
          <a:xfrm>
            <a:off x="304800" y="1600200"/>
            <a:ext cx="8686800" cy="5029200"/>
          </a:xfrm>
        </p:spPr>
        <p:txBody>
          <a:bodyPr/>
          <a:lstStyle/>
          <a:p>
            <a:pPr eaLnBrk="1" hangingPunct="1">
              <a:lnSpc>
                <a:spcPct val="80000"/>
              </a:lnSpc>
            </a:pPr>
            <a:r>
              <a:rPr lang="en-US" sz="2800" dirty="0" smtClean="0"/>
              <a:t>Based on Measured Delay and/or High Risk, 79% of CWS investigated children were identified as having a measured delay or high risk status</a:t>
            </a:r>
          </a:p>
          <a:p>
            <a:pPr eaLnBrk="1" hangingPunct="1">
              <a:lnSpc>
                <a:spcPct val="80000"/>
              </a:lnSpc>
            </a:pPr>
            <a:endParaRPr lang="en-US" sz="2800" dirty="0" smtClean="0"/>
          </a:p>
          <a:p>
            <a:pPr eaLnBrk="1" hangingPunct="1">
              <a:lnSpc>
                <a:spcPct val="80000"/>
              </a:lnSpc>
            </a:pPr>
            <a:endParaRPr lang="en-US" sz="2800" dirty="0" smtClean="0"/>
          </a:p>
          <a:p>
            <a:pPr lvl="1" eaLnBrk="1" hangingPunct="1">
              <a:lnSpc>
                <a:spcPct val="80000"/>
              </a:lnSpc>
            </a:pPr>
            <a:r>
              <a:rPr lang="en-US" dirty="0" smtClean="0"/>
              <a:t>Children with more than 5 recognized risk factors at baseline re almost certain to develop measured delays that remain at 36 months</a:t>
            </a:r>
          </a:p>
        </p:txBody>
      </p:sp>
      <p:sp>
        <p:nvSpPr>
          <p:cNvPr id="59394" name="Slide Number Placeholder 3"/>
          <p:cNvSpPr>
            <a:spLocks noGrp="1"/>
          </p:cNvSpPr>
          <p:nvPr>
            <p:ph type="sldNum" sz="quarter" idx="4294967295"/>
          </p:nvPr>
        </p:nvSpPr>
        <p:spPr>
          <a:xfrm>
            <a:off x="6553200" y="6356350"/>
            <a:ext cx="2133600" cy="365125"/>
          </a:xfrm>
          <a:prstGeom prst="rect">
            <a:avLst/>
          </a:prstGeom>
          <a:noFill/>
        </p:spPr>
        <p:txBody>
          <a:bodyPr/>
          <a:lstStyle/>
          <a:p>
            <a:fld id="{9D6E85A7-057F-441A-A950-EDCD589B9D43}" type="slidenum">
              <a:rPr lang="en-US" smtClean="0"/>
              <a:pPr/>
              <a:t>10</a:t>
            </a:fld>
            <a:endParaRPr lang="en-US" smtClean="0"/>
          </a:p>
        </p:txBody>
      </p:sp>
    </p:spTree>
    <p:extLst>
      <p:ext uri="{BB962C8B-B14F-4D97-AF65-F5344CB8AC3E}">
        <p14:creationId xmlns:p14="http://schemas.microsoft.com/office/powerpoint/2010/main" val="37260220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6"/>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304800" y="457200"/>
            <a:ext cx="8458200" cy="6107113"/>
          </a:xfrm>
          <a:noFill/>
        </p:spPr>
      </p:pic>
    </p:spTree>
    <p:extLst>
      <p:ext uri="{BB962C8B-B14F-4D97-AF65-F5344CB8AC3E}">
        <p14:creationId xmlns:p14="http://schemas.microsoft.com/office/powerpoint/2010/main" val="4747482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4290" y="1285240"/>
            <a:ext cx="8077200" cy="4801314"/>
          </a:xfrm>
          <a:prstGeom prst="rect">
            <a:avLst/>
          </a:prstGeom>
        </p:spPr>
        <p:txBody>
          <a:bodyPr wrap="square">
            <a:spAutoFit/>
          </a:bodyPr>
          <a:lstStyle/>
          <a:p>
            <a:r>
              <a:rPr lang="en-US" dirty="0" smtClean="0"/>
              <a:t>Prevalence </a:t>
            </a:r>
            <a:r>
              <a:rPr lang="en-US" dirty="0"/>
              <a:t>of </a:t>
            </a:r>
            <a:r>
              <a:rPr lang="en-US" dirty="0" smtClean="0"/>
              <a:t>individual </a:t>
            </a:r>
            <a:r>
              <a:rPr lang="en-US" dirty="0"/>
              <a:t>and cumulative </a:t>
            </a:r>
            <a:r>
              <a:rPr lang="en-US" dirty="0" smtClean="0"/>
              <a:t>risk, Percentage of the Total Sample, and Significant relationship to key outcomes (N= 10,738)                                                                           </a:t>
            </a:r>
            <a:endParaRPr lang="en-US" dirty="0"/>
          </a:p>
          <a:p>
            <a:endParaRPr lang="en-US" dirty="0"/>
          </a:p>
          <a:p>
            <a:r>
              <a:rPr lang="en-US" b="1" dirty="0"/>
              <a:t>Risk </a:t>
            </a:r>
            <a:r>
              <a:rPr lang="en-US" b="1" dirty="0" smtClean="0"/>
              <a:t>factors				 %      Academic   	Truancy &amp; </a:t>
            </a:r>
            <a:r>
              <a:rPr lang="en-US" b="1" dirty="0" err="1" smtClean="0"/>
              <a:t>Beh</a:t>
            </a:r>
            <a:r>
              <a:rPr lang="en-US" b="1" dirty="0" smtClean="0"/>
              <a:t> </a:t>
            </a:r>
          </a:p>
          <a:p>
            <a:r>
              <a:rPr lang="en-US" dirty="0" smtClean="0"/>
              <a:t>Inadequate </a:t>
            </a:r>
            <a:r>
              <a:rPr lang="en-US" dirty="0"/>
              <a:t>prenatal care                                 </a:t>
            </a:r>
            <a:r>
              <a:rPr lang="en-US" dirty="0" smtClean="0"/>
              <a:t>	34.4 	(R,M)	</a:t>
            </a:r>
            <a:endParaRPr lang="en-US" dirty="0"/>
          </a:p>
          <a:p>
            <a:r>
              <a:rPr lang="en-US" dirty="0"/>
              <a:t>Preterm/low birth weight                                 </a:t>
            </a:r>
            <a:r>
              <a:rPr lang="en-US" dirty="0" smtClean="0"/>
              <a:t>	20.9 	(R,M)</a:t>
            </a:r>
            <a:endParaRPr lang="en-US" dirty="0"/>
          </a:p>
          <a:p>
            <a:r>
              <a:rPr lang="en-US" dirty="0"/>
              <a:t>High lead exposure                                          </a:t>
            </a:r>
            <a:r>
              <a:rPr lang="en-US" dirty="0" smtClean="0"/>
              <a:t>	21.3 	(R,M)</a:t>
            </a:r>
            <a:endParaRPr lang="en-US" dirty="0"/>
          </a:p>
          <a:p>
            <a:r>
              <a:rPr lang="en-US" dirty="0"/>
              <a:t>Teen mother                                                     </a:t>
            </a:r>
            <a:r>
              <a:rPr lang="en-US" dirty="0" smtClean="0"/>
              <a:t>	24.7		(T,C,S)</a:t>
            </a:r>
            <a:endParaRPr lang="en-US" dirty="0"/>
          </a:p>
          <a:p>
            <a:r>
              <a:rPr lang="en-US" dirty="0"/>
              <a:t>Low maternal education                                  </a:t>
            </a:r>
            <a:r>
              <a:rPr lang="en-US" dirty="0" smtClean="0"/>
              <a:t>	26.2 	(R,M)	(T,C,S)</a:t>
            </a:r>
            <a:endParaRPr lang="en-US" dirty="0"/>
          </a:p>
          <a:p>
            <a:r>
              <a:rPr lang="en-US" dirty="0"/>
              <a:t>Homelessness                                                     </a:t>
            </a:r>
            <a:r>
              <a:rPr lang="en-US" dirty="0" smtClean="0"/>
              <a:t>	  9.2  	(M)		(C,S)</a:t>
            </a:r>
            <a:endParaRPr lang="en-US" dirty="0"/>
          </a:p>
          <a:p>
            <a:r>
              <a:rPr lang="en-US" dirty="0"/>
              <a:t>Child maltreatment                                          </a:t>
            </a:r>
            <a:r>
              <a:rPr lang="en-US" dirty="0" smtClean="0"/>
              <a:t>	10.9 	(R,M)	(T,C)</a:t>
            </a:r>
            <a:endParaRPr lang="en-US" dirty="0"/>
          </a:p>
          <a:p>
            <a:endParaRPr lang="en-US" b="1" dirty="0" smtClean="0"/>
          </a:p>
          <a:p>
            <a:r>
              <a:rPr lang="en-US" b="1" dirty="0" smtClean="0"/>
              <a:t>Cumulative </a:t>
            </a:r>
            <a:r>
              <a:rPr lang="en-US" b="1" dirty="0"/>
              <a:t>risk (not including poverty)</a:t>
            </a:r>
          </a:p>
          <a:p>
            <a:r>
              <a:rPr lang="en-US" dirty="0"/>
              <a:t>No risk                                                             </a:t>
            </a:r>
            <a:r>
              <a:rPr lang="en-US" dirty="0" smtClean="0"/>
              <a:t>	1        </a:t>
            </a:r>
            <a:endParaRPr lang="en-US" dirty="0"/>
          </a:p>
          <a:p>
            <a:r>
              <a:rPr lang="en-US" dirty="0"/>
              <a:t>One risk                                                          </a:t>
            </a:r>
            <a:r>
              <a:rPr lang="en-US" dirty="0" smtClean="0"/>
              <a:t>	1.3X*	1.8X*</a:t>
            </a:r>
            <a:endParaRPr lang="en-US" dirty="0"/>
          </a:p>
          <a:p>
            <a:r>
              <a:rPr lang="en-US" dirty="0"/>
              <a:t>Two risks                                                         </a:t>
            </a:r>
            <a:r>
              <a:rPr lang="en-US" dirty="0" smtClean="0"/>
              <a:t>	1.6X*	2.0X*</a:t>
            </a:r>
            <a:endParaRPr lang="en-US" dirty="0"/>
          </a:p>
          <a:p>
            <a:r>
              <a:rPr lang="en-US" dirty="0"/>
              <a:t>Three or more risks                                         </a:t>
            </a:r>
            <a:r>
              <a:rPr lang="en-US" dirty="0" smtClean="0"/>
              <a:t>	1.9X&amp;	2.5X*</a:t>
            </a:r>
            <a:endParaRPr lang="en-US" dirty="0"/>
          </a:p>
        </p:txBody>
      </p:sp>
      <p:sp>
        <p:nvSpPr>
          <p:cNvPr id="5" name="Title 4"/>
          <p:cNvSpPr>
            <a:spLocks noGrp="1"/>
          </p:cNvSpPr>
          <p:nvPr>
            <p:ph type="title"/>
          </p:nvPr>
        </p:nvSpPr>
        <p:spPr>
          <a:xfrm>
            <a:off x="0" y="152400"/>
            <a:ext cx="9067800" cy="1143000"/>
          </a:xfrm>
        </p:spPr>
        <p:txBody>
          <a:bodyPr>
            <a:noAutofit/>
          </a:bodyPr>
          <a:lstStyle/>
          <a:p>
            <a:r>
              <a:rPr lang="en-US" sz="3200" dirty="0" smtClean="0"/>
              <a:t>Cumulative Risk &amp; Effects on 3</a:t>
            </a:r>
            <a:r>
              <a:rPr lang="en-US" sz="3200" baseline="30000" dirty="0" smtClean="0"/>
              <a:t>rd</a:t>
            </a:r>
            <a:r>
              <a:rPr lang="en-US" sz="3200" dirty="0" smtClean="0"/>
              <a:t> Grade Reading </a:t>
            </a:r>
            <a:r>
              <a:rPr lang="en-US" sz="2400" dirty="0" smtClean="0"/>
              <a:t>(R) </a:t>
            </a:r>
            <a:r>
              <a:rPr lang="en-US" sz="3200" dirty="0" smtClean="0"/>
              <a:t>&amp; Math </a:t>
            </a:r>
            <a:r>
              <a:rPr lang="en-US" sz="2400" dirty="0" smtClean="0"/>
              <a:t>(M), </a:t>
            </a:r>
            <a:r>
              <a:rPr lang="en-US" sz="3200" dirty="0" smtClean="0"/>
              <a:t>Truancy </a:t>
            </a:r>
            <a:r>
              <a:rPr lang="en-US" sz="2400" dirty="0" smtClean="0"/>
              <a:t>(T), </a:t>
            </a:r>
            <a:r>
              <a:rPr lang="en-US" sz="3200" dirty="0" smtClean="0"/>
              <a:t>Conduct </a:t>
            </a:r>
            <a:r>
              <a:rPr lang="en-US" sz="2400" dirty="0" smtClean="0"/>
              <a:t>(C) </a:t>
            </a:r>
            <a:r>
              <a:rPr lang="en-US" sz="3200" dirty="0" smtClean="0"/>
              <a:t>&amp; &gt;1 Suspension </a:t>
            </a:r>
            <a:r>
              <a:rPr lang="en-US" sz="2400" dirty="0" smtClean="0"/>
              <a:t>(S)</a:t>
            </a:r>
            <a:endParaRPr lang="en-US" sz="2400" dirty="0"/>
          </a:p>
        </p:txBody>
      </p:sp>
      <p:sp>
        <p:nvSpPr>
          <p:cNvPr id="7" name="TextBox 6"/>
          <p:cNvSpPr txBox="1"/>
          <p:nvPr/>
        </p:nvSpPr>
        <p:spPr>
          <a:xfrm>
            <a:off x="351890" y="6105990"/>
            <a:ext cx="8639710" cy="369332"/>
          </a:xfrm>
          <a:prstGeom prst="rect">
            <a:avLst/>
          </a:prstGeom>
          <a:noFill/>
          <a:ln>
            <a:solidFill>
              <a:schemeClr val="tx1"/>
            </a:solidFill>
          </a:ln>
        </p:spPr>
        <p:txBody>
          <a:bodyPr wrap="square" rtlCol="0">
            <a:spAutoFit/>
          </a:bodyPr>
          <a:lstStyle/>
          <a:p>
            <a:r>
              <a:rPr lang="en-US" dirty="0" smtClean="0"/>
              <a:t>Source: Rouse, </a:t>
            </a:r>
            <a:r>
              <a:rPr lang="en-US" dirty="0" err="1" smtClean="0"/>
              <a:t>Fantuzzo</a:t>
            </a:r>
            <a:r>
              <a:rPr lang="en-US" dirty="0" smtClean="0"/>
              <a:t>, &amp; </a:t>
            </a:r>
            <a:r>
              <a:rPr lang="en-US" dirty="0" err="1" smtClean="0"/>
              <a:t>LeBoeuf</a:t>
            </a:r>
            <a:r>
              <a:rPr lang="en-US" dirty="0" smtClean="0"/>
              <a:t>, 2011; * indicates that these are average (R+M) ORs</a:t>
            </a:r>
            <a:endParaRPr lang="en-US" dirty="0"/>
          </a:p>
        </p:txBody>
      </p:sp>
    </p:spTree>
    <p:extLst>
      <p:ext uri="{BB962C8B-B14F-4D97-AF65-F5344CB8AC3E}">
        <p14:creationId xmlns:p14="http://schemas.microsoft.com/office/powerpoint/2010/main" val="33813145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Content Placeholder 4"/>
          <p:cNvSpPr>
            <a:spLocks noGrp="1"/>
          </p:cNvSpPr>
          <p:nvPr>
            <p:ph type="body" idx="1"/>
          </p:nvPr>
        </p:nvSpPr>
        <p:spPr>
          <a:xfrm>
            <a:off x="5576834" y="595592"/>
            <a:ext cx="3229377" cy="5634386"/>
          </a:xfrm>
        </p:spPr>
        <p:txBody>
          <a:bodyPr>
            <a:noAutofit/>
          </a:bodyPr>
          <a:lstStyle/>
          <a:p>
            <a:pPr marL="0" indent="0">
              <a:buNone/>
            </a:pPr>
            <a:r>
              <a:rPr lang="en-US" sz="2800" dirty="0" smtClean="0"/>
              <a:t>Although noxious and under-stimulating environments may worsen odds for children, the impact of </a:t>
            </a:r>
            <a:r>
              <a:rPr lang="en-US" sz="2800" dirty="0" err="1" smtClean="0"/>
              <a:t>allostatic</a:t>
            </a:r>
            <a:r>
              <a:rPr lang="en-US" sz="2800" dirty="0" smtClean="0"/>
              <a:t> load and other factors impairing </a:t>
            </a:r>
            <a:r>
              <a:rPr lang="en-US" sz="2800" b="1" dirty="0" smtClean="0"/>
              <a:t>executive functioning </a:t>
            </a:r>
            <a:r>
              <a:rPr lang="en-US" sz="2800" dirty="0" smtClean="0"/>
              <a:t>most affects the achievement of poor children!</a:t>
            </a:r>
            <a:endParaRPr lang="en-US" sz="28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0662" y="0"/>
            <a:ext cx="4953000" cy="662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25337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304800" y="228600"/>
            <a:ext cx="8686800" cy="1524000"/>
          </a:xfrm>
        </p:spPr>
        <p:txBody>
          <a:bodyPr>
            <a:normAutofit/>
          </a:bodyPr>
          <a:lstStyle/>
          <a:p>
            <a:r>
              <a:rPr lang="en-US" sz="3200" dirty="0" smtClean="0"/>
              <a:t>Early Adversity is a Better Predictor of Behavior Problems than Prenatal Drug Exposure</a:t>
            </a:r>
          </a:p>
        </p:txBody>
      </p:sp>
      <p:sp>
        <p:nvSpPr>
          <p:cNvPr id="3" name="Content Placeholder 2"/>
          <p:cNvSpPr>
            <a:spLocks noGrp="1"/>
          </p:cNvSpPr>
          <p:nvPr>
            <p:ph idx="1"/>
          </p:nvPr>
        </p:nvSpPr>
        <p:spPr>
          <a:xfrm>
            <a:off x="457200" y="1828800"/>
            <a:ext cx="8229600" cy="4525963"/>
          </a:xfrm>
        </p:spPr>
        <p:txBody>
          <a:bodyPr/>
          <a:lstStyle/>
          <a:p>
            <a:pPr>
              <a:defRPr/>
            </a:pPr>
            <a:r>
              <a:rPr lang="en-US" dirty="0" smtClean="0"/>
              <a:t>What are the effects on behavior of children?</a:t>
            </a:r>
          </a:p>
          <a:p>
            <a:pPr>
              <a:defRPr/>
            </a:pPr>
            <a:r>
              <a:rPr lang="en-US" dirty="0" smtClean="0"/>
              <a:t>What are the effects on executive functioning of children</a:t>
            </a:r>
          </a:p>
          <a:p>
            <a:pPr lvl="1">
              <a:defRPr/>
            </a:pPr>
            <a:r>
              <a:rPr lang="en-US" dirty="0" smtClean="0"/>
              <a:t>Direct, indirect, interactive</a:t>
            </a:r>
          </a:p>
          <a:p>
            <a:pPr>
              <a:defRPr/>
            </a:pPr>
            <a:r>
              <a:rPr lang="en-US" dirty="0" smtClean="0"/>
              <a:t>Early Adversity (EA): 10 Risk Factors</a:t>
            </a:r>
          </a:p>
          <a:p>
            <a:pPr lvl="1">
              <a:defRPr/>
            </a:pPr>
            <a:r>
              <a:rPr lang="en-US" dirty="0" smtClean="0"/>
              <a:t>Parental MH/SA, community violence, HOME, abuse, income, …</a:t>
            </a:r>
          </a:p>
          <a:p>
            <a:pPr marL="457200" lvl="1" indent="0">
              <a:buFontTx/>
              <a:buNone/>
              <a:defRPr/>
            </a:pPr>
            <a:endParaRPr lang="en-US" dirty="0"/>
          </a:p>
        </p:txBody>
      </p:sp>
    </p:spTree>
    <p:extLst>
      <p:ext uri="{BB962C8B-B14F-4D97-AF65-F5344CB8AC3E}">
        <p14:creationId xmlns:p14="http://schemas.microsoft.com/office/powerpoint/2010/main" val="31654028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76200" y="274638"/>
            <a:ext cx="8991600" cy="1096962"/>
          </a:xfrm>
        </p:spPr>
        <p:txBody>
          <a:bodyPr>
            <a:normAutofit/>
          </a:bodyPr>
          <a:lstStyle/>
          <a:p>
            <a:r>
              <a:rPr lang="en-US" sz="2800" dirty="0" smtClean="0">
                <a:solidFill>
                  <a:schemeClr val="accent3">
                    <a:lumMod val="50000"/>
                  </a:schemeClr>
                </a:solidFill>
              </a:rPr>
              <a:t>Prenatal Drug Exposure to Behavioral </a:t>
            </a:r>
            <a:r>
              <a:rPr lang="en-US" sz="2800" dirty="0" err="1" smtClean="0">
                <a:solidFill>
                  <a:schemeClr val="accent3">
                    <a:lumMod val="50000"/>
                  </a:schemeClr>
                </a:solidFill>
              </a:rPr>
              <a:t>Dysregulation</a:t>
            </a:r>
            <a:r>
              <a:rPr lang="en-US" sz="2800" dirty="0" smtClean="0">
                <a:solidFill>
                  <a:schemeClr val="accent3">
                    <a:lumMod val="50000"/>
                  </a:schemeClr>
                </a:solidFill>
              </a:rPr>
              <a:t> or Executive Functioning Difficulties</a:t>
            </a:r>
          </a:p>
        </p:txBody>
      </p:sp>
      <p:pic>
        <p:nvPicPr>
          <p:cNvPr id="512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399" y="1433435"/>
            <a:ext cx="8202613" cy="4697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Flowchart: Display 8"/>
          <p:cNvSpPr/>
          <p:nvPr/>
        </p:nvSpPr>
        <p:spPr>
          <a:xfrm rot="19180531" flipV="1">
            <a:off x="3509381" y="2851512"/>
            <a:ext cx="555625" cy="452438"/>
          </a:xfrm>
          <a:prstGeom prst="flowChartDisplay">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Flowchart: Display 5"/>
          <p:cNvSpPr/>
          <p:nvPr/>
        </p:nvSpPr>
        <p:spPr>
          <a:xfrm rot="19180531" flipV="1">
            <a:off x="6557380" y="3556002"/>
            <a:ext cx="555625" cy="452438"/>
          </a:xfrm>
          <a:prstGeom prst="flowChartDisplay">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123" name="TextBox 3"/>
          <p:cNvSpPr txBox="1">
            <a:spLocks noChangeArrowheads="1"/>
          </p:cNvSpPr>
          <p:nvPr/>
        </p:nvSpPr>
        <p:spPr bwMode="auto">
          <a:xfrm>
            <a:off x="167640" y="5882640"/>
            <a:ext cx="4343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Model explains about 15% of variance in behavior and Executive functioning</a:t>
            </a:r>
          </a:p>
        </p:txBody>
      </p:sp>
    </p:spTree>
    <p:extLst>
      <p:ext uri="{BB962C8B-B14F-4D97-AF65-F5344CB8AC3E}">
        <p14:creationId xmlns:p14="http://schemas.microsoft.com/office/powerpoint/2010/main" val="40179635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161925"/>
            <a:ext cx="8229600" cy="944563"/>
          </a:xfrm>
        </p:spPr>
        <p:txBody>
          <a:bodyPr/>
          <a:lstStyle/>
          <a:p>
            <a:pPr eaLnBrk="1" hangingPunct="1"/>
            <a:r>
              <a:rPr lang="en-US" sz="3200" dirty="0" smtClean="0">
                <a:solidFill>
                  <a:schemeClr val="accent3">
                    <a:lumMod val="50000"/>
                  </a:schemeClr>
                </a:solidFill>
              </a:rPr>
              <a:t>Model with Early Adversity Added</a:t>
            </a:r>
          </a:p>
        </p:txBody>
      </p:sp>
      <p:sp>
        <p:nvSpPr>
          <p:cNvPr id="6147" name="TextBox 3"/>
          <p:cNvSpPr txBox="1">
            <a:spLocks noChangeArrowheads="1"/>
          </p:cNvSpPr>
          <p:nvPr/>
        </p:nvSpPr>
        <p:spPr bwMode="auto">
          <a:xfrm>
            <a:off x="147638" y="5932227"/>
            <a:ext cx="8153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200" dirty="0"/>
              <a:t>Fisher, P. A., Lester, B. M., </a:t>
            </a:r>
            <a:r>
              <a:rPr lang="en-US" sz="1200" dirty="0" err="1"/>
              <a:t>DeGarmo</a:t>
            </a:r>
            <a:r>
              <a:rPr lang="en-US" sz="1200" dirty="0"/>
              <a:t>, D. S., Lagasse, L. L., Lin, H., </a:t>
            </a:r>
            <a:r>
              <a:rPr lang="en-US" sz="1200" dirty="0" err="1"/>
              <a:t>Shankaran</a:t>
            </a:r>
            <a:r>
              <a:rPr lang="en-US" sz="1200" dirty="0"/>
              <a:t>, S., . . . Higgins, R. (2011). The combined effects of prenatal drug exposure and early adversity on neurobehavioral </a:t>
            </a:r>
            <a:r>
              <a:rPr lang="en-US" sz="1200" dirty="0" err="1"/>
              <a:t>disinhibition</a:t>
            </a:r>
            <a:r>
              <a:rPr lang="en-US" sz="1200" dirty="0"/>
              <a:t> in childhood and adolescence. [Article]. </a:t>
            </a:r>
            <a:r>
              <a:rPr lang="en-US" sz="1200" i="1" dirty="0"/>
              <a:t>Development and Psychopathology, 23(3), 777-788. doi: 10.1017/s0954579411000290</a:t>
            </a:r>
          </a:p>
        </p:txBody>
      </p:sp>
      <p:pic>
        <p:nvPicPr>
          <p:cNvPr id="614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449" y="926522"/>
            <a:ext cx="7826375" cy="447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1524000" y="4038600"/>
            <a:ext cx="1143000" cy="4572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tx1"/>
                </a:solidFill>
              </a:rPr>
              <a:t>Early Adversity</a:t>
            </a:r>
          </a:p>
        </p:txBody>
      </p:sp>
      <p:cxnSp>
        <p:nvCxnSpPr>
          <p:cNvPr id="4" name="Straight Arrow Connector 3"/>
          <p:cNvCxnSpPr/>
          <p:nvPr/>
        </p:nvCxnSpPr>
        <p:spPr>
          <a:xfrm>
            <a:off x="1676400" y="3527425"/>
            <a:ext cx="609600" cy="511175"/>
          </a:xfrm>
          <a:prstGeom prst="straightConnector1">
            <a:avLst/>
          </a:prstGeom>
          <a:ln w="1905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2743200" y="4347283"/>
            <a:ext cx="1905000" cy="14851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2743200" y="2590800"/>
            <a:ext cx="2057400" cy="1447800"/>
          </a:xfrm>
          <a:prstGeom prst="straightConnector1">
            <a:avLst/>
          </a:prstGeom>
          <a:ln w="1905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2667000" y="2590800"/>
            <a:ext cx="4267200" cy="14732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154" name="TextBox 9"/>
          <p:cNvSpPr txBox="1">
            <a:spLocks noChangeArrowheads="1"/>
          </p:cNvSpPr>
          <p:nvPr/>
        </p:nvSpPr>
        <p:spPr bwMode="auto">
          <a:xfrm rot="-2657342">
            <a:off x="3705648" y="3427658"/>
            <a:ext cx="8858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600" dirty="0"/>
              <a:t>35***</a:t>
            </a:r>
          </a:p>
        </p:txBody>
      </p:sp>
      <p:sp>
        <p:nvSpPr>
          <p:cNvPr id="6157" name="TextBox 21"/>
          <p:cNvSpPr txBox="1">
            <a:spLocks noChangeArrowheads="1"/>
          </p:cNvSpPr>
          <p:nvPr/>
        </p:nvSpPr>
        <p:spPr bwMode="auto">
          <a:xfrm rot="-1127129">
            <a:off x="3184525" y="2310577"/>
            <a:ext cx="687388" cy="400110"/>
          </a:xfrm>
          <a:prstGeom prst="rect">
            <a:avLst/>
          </a:prstGeom>
          <a:solidFill>
            <a:schemeClr val="bg1">
              <a:lumMod val="95000"/>
            </a:schemeClr>
          </a:solid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000" dirty="0"/>
              <a:t>.</a:t>
            </a:r>
            <a:r>
              <a:rPr lang="en-US" sz="1400" dirty="0"/>
              <a:t>00***</a:t>
            </a:r>
          </a:p>
        </p:txBody>
      </p:sp>
      <p:sp>
        <p:nvSpPr>
          <p:cNvPr id="12" name="Flowchart: Display 11"/>
          <p:cNvSpPr/>
          <p:nvPr/>
        </p:nvSpPr>
        <p:spPr>
          <a:xfrm rot="19180531">
            <a:off x="3639816" y="3405131"/>
            <a:ext cx="742720" cy="457200"/>
          </a:xfrm>
          <a:prstGeom prst="flowChartDisplay">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159" name="TextBox 23"/>
          <p:cNvSpPr txBox="1">
            <a:spLocks noChangeArrowheads="1"/>
          </p:cNvSpPr>
          <p:nvPr/>
        </p:nvSpPr>
        <p:spPr bwMode="auto">
          <a:xfrm rot="2441235">
            <a:off x="2974264" y="4589030"/>
            <a:ext cx="885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smtClean="0">
                <a:solidFill>
                  <a:schemeClr val="bg1"/>
                </a:solidFill>
              </a:rPr>
              <a:t>. </a:t>
            </a:r>
            <a:r>
              <a:rPr lang="en-US" sz="1400" dirty="0" smtClean="0"/>
              <a:t>39</a:t>
            </a:r>
            <a:r>
              <a:rPr lang="en-US" sz="1400" dirty="0"/>
              <a:t>***</a:t>
            </a:r>
          </a:p>
        </p:txBody>
      </p:sp>
      <p:sp>
        <p:nvSpPr>
          <p:cNvPr id="25" name="Flowchart: Display 24"/>
          <p:cNvSpPr/>
          <p:nvPr/>
        </p:nvSpPr>
        <p:spPr>
          <a:xfrm rot="2647930">
            <a:off x="3152965" y="4476203"/>
            <a:ext cx="555625" cy="457200"/>
          </a:xfrm>
          <a:prstGeom prst="flowChartDisplay">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Flowchart: Display 25"/>
          <p:cNvSpPr/>
          <p:nvPr/>
        </p:nvSpPr>
        <p:spPr>
          <a:xfrm rot="308953">
            <a:off x="6143625" y="2957513"/>
            <a:ext cx="555625" cy="458787"/>
          </a:xfrm>
          <a:prstGeom prst="flowChartDisplay">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 name="Flowchart: Display 27"/>
          <p:cNvSpPr/>
          <p:nvPr/>
        </p:nvSpPr>
        <p:spPr>
          <a:xfrm rot="20084426">
            <a:off x="3224213" y="2314575"/>
            <a:ext cx="557212" cy="457200"/>
          </a:xfrm>
          <a:prstGeom prst="flowChartDisplay">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163" name="TextBox 29"/>
          <p:cNvSpPr txBox="1">
            <a:spLocks noChangeArrowheads="1"/>
          </p:cNvSpPr>
          <p:nvPr/>
        </p:nvSpPr>
        <p:spPr bwMode="auto">
          <a:xfrm>
            <a:off x="185738" y="5547360"/>
            <a:ext cx="6235700" cy="307975"/>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400" dirty="0"/>
              <a:t>Model explains about 25% of variance in behavior and executive functioning</a:t>
            </a:r>
          </a:p>
        </p:txBody>
      </p:sp>
    </p:spTree>
    <p:extLst>
      <p:ext uri="{BB962C8B-B14F-4D97-AF65-F5344CB8AC3E}">
        <p14:creationId xmlns:p14="http://schemas.microsoft.com/office/powerpoint/2010/main" val="41496404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381000" y="152400"/>
            <a:ext cx="8229600" cy="1143000"/>
          </a:xfrm>
        </p:spPr>
        <p:txBody>
          <a:bodyPr/>
          <a:lstStyle/>
          <a:p>
            <a:r>
              <a:rPr lang="en-US" dirty="0" smtClean="0"/>
              <a:t>What?</a:t>
            </a:r>
          </a:p>
        </p:txBody>
      </p:sp>
      <p:sp>
        <p:nvSpPr>
          <p:cNvPr id="7171" name="Content Placeholder 2"/>
          <p:cNvSpPr>
            <a:spLocks noGrp="1"/>
          </p:cNvSpPr>
          <p:nvPr>
            <p:ph idx="1"/>
          </p:nvPr>
        </p:nvSpPr>
        <p:spPr>
          <a:xfrm>
            <a:off x="381000" y="1371600"/>
            <a:ext cx="8229600" cy="4495800"/>
          </a:xfrm>
        </p:spPr>
        <p:txBody>
          <a:bodyPr>
            <a:normAutofit lnSpcReduction="10000"/>
          </a:bodyPr>
          <a:lstStyle/>
          <a:p>
            <a:r>
              <a:rPr lang="en-US" sz="2800" dirty="0" smtClean="0"/>
              <a:t>Being prenatally drug exposed is a challenge for children but </a:t>
            </a:r>
            <a:r>
              <a:rPr lang="en-US" sz="2800" b="1" dirty="0" smtClean="0"/>
              <a:t>almost all </a:t>
            </a:r>
            <a:r>
              <a:rPr lang="en-US" sz="2800" dirty="0" smtClean="0"/>
              <a:t>of that challenge results from the adverse developmental environment that children experience.</a:t>
            </a:r>
          </a:p>
          <a:p>
            <a:r>
              <a:rPr lang="en-US" sz="2800" dirty="0" smtClean="0"/>
              <a:t>Behavioral dysfunction stabilized but executive functioning got worse over time (primarily as a result of drug exposure and early adversity although both PDE and EA contribute)</a:t>
            </a:r>
          </a:p>
          <a:p>
            <a:r>
              <a:rPr lang="en-US" sz="2800" b="1" dirty="0" smtClean="0"/>
              <a:t>Post Natal Environments Matter as Much as Pre-Natal Environments, so the impact of PDE is not fixed!</a:t>
            </a:r>
          </a:p>
        </p:txBody>
      </p:sp>
    </p:spTree>
    <p:extLst>
      <p:ext uri="{BB962C8B-B14F-4D97-AF65-F5344CB8AC3E}">
        <p14:creationId xmlns:p14="http://schemas.microsoft.com/office/powerpoint/2010/main" val="33459431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5368"/>
            <a:ext cx="8229600" cy="1143000"/>
          </a:xfrm>
        </p:spPr>
        <p:txBody>
          <a:bodyPr/>
          <a:lstStyle/>
          <a:p>
            <a:r>
              <a:rPr lang="en-US" dirty="0" smtClean="0"/>
              <a:t>Early Adversity is Not Irreversible</a:t>
            </a:r>
            <a:endParaRPr lang="en-US" dirty="0"/>
          </a:p>
        </p:txBody>
      </p:sp>
      <p:sp>
        <p:nvSpPr>
          <p:cNvPr id="3" name="Content Placeholder 2"/>
          <p:cNvSpPr>
            <a:spLocks noGrp="1"/>
          </p:cNvSpPr>
          <p:nvPr>
            <p:ph idx="1"/>
          </p:nvPr>
        </p:nvSpPr>
        <p:spPr>
          <a:xfrm>
            <a:off x="457200" y="1659468"/>
            <a:ext cx="8229600" cy="4466696"/>
          </a:xfrm>
        </p:spPr>
        <p:txBody>
          <a:bodyPr>
            <a:normAutofit fontScale="92500"/>
          </a:bodyPr>
          <a:lstStyle/>
          <a:p>
            <a:r>
              <a:rPr lang="en-US" dirty="0" smtClean="0"/>
              <a:t>At least parenting can be taught to be safer</a:t>
            </a:r>
          </a:p>
          <a:p>
            <a:pPr lvl="1"/>
            <a:r>
              <a:rPr lang="en-US" dirty="0" smtClean="0"/>
              <a:t>Safe Care (now being tested with Parents as Teachers)</a:t>
            </a:r>
          </a:p>
          <a:p>
            <a:pPr lvl="1"/>
            <a:r>
              <a:rPr lang="en-US" dirty="0" smtClean="0"/>
              <a:t>Parent Child Interaction Therapy</a:t>
            </a:r>
          </a:p>
          <a:p>
            <a:pPr lvl="1"/>
            <a:r>
              <a:rPr lang="en-US" dirty="0" smtClean="0"/>
              <a:t>The Incredible Years (also includes Teacher and child interventions)</a:t>
            </a:r>
          </a:p>
          <a:p>
            <a:pPr lvl="1"/>
            <a:r>
              <a:rPr lang="en-US" dirty="0" smtClean="0"/>
              <a:t>Multi-dimensional Treatment Foster Care</a:t>
            </a:r>
          </a:p>
          <a:p>
            <a:pPr lvl="1"/>
            <a:endParaRPr lang="en-US" dirty="0"/>
          </a:p>
          <a:p>
            <a:pPr lvl="1"/>
            <a:r>
              <a:rPr lang="en-US" dirty="0" smtClean="0"/>
              <a:t>ALL HAVE SHOWN SUCCESS WORKING WITH VERY TROUBLED ABUSIVE FAMILIES AND ABUSED CHILDREN</a:t>
            </a:r>
            <a:endParaRPr lang="en-US" dirty="0"/>
          </a:p>
        </p:txBody>
      </p:sp>
    </p:spTree>
    <p:extLst>
      <p:ext uri="{BB962C8B-B14F-4D97-AF65-F5344CB8AC3E}">
        <p14:creationId xmlns:p14="http://schemas.microsoft.com/office/powerpoint/2010/main" val="3074584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5467" y="560214"/>
            <a:ext cx="8715022" cy="1143000"/>
          </a:xfrm>
        </p:spPr>
        <p:txBody>
          <a:bodyPr>
            <a:normAutofit fontScale="90000"/>
          </a:bodyPr>
          <a:lstStyle/>
          <a:p>
            <a:r>
              <a:rPr lang="en-US" dirty="0" smtClean="0"/>
              <a:t>Poverty &amp; Trauma’s Effects on Executive Functioning are Not Irreversible</a:t>
            </a:r>
            <a:endParaRPr lang="en-US" dirty="0"/>
          </a:p>
        </p:txBody>
      </p:sp>
      <p:sp>
        <p:nvSpPr>
          <p:cNvPr id="6" name="Content Placeholder 5"/>
          <p:cNvSpPr>
            <a:spLocks noGrp="1"/>
          </p:cNvSpPr>
          <p:nvPr>
            <p:ph idx="1"/>
          </p:nvPr>
        </p:nvSpPr>
        <p:spPr/>
        <p:txBody>
          <a:bodyPr>
            <a:normAutofit fontScale="92500" lnSpcReduction="20000"/>
          </a:bodyPr>
          <a:lstStyle/>
          <a:p>
            <a:r>
              <a:rPr lang="en-US" dirty="0" smtClean="0"/>
              <a:t>Children who get responsive predictable parenting and are taught how to be more effective in making decisions and sustaining self-regulation are going to be the successes (Paul Tough)! (Tuesday October 30</a:t>
            </a:r>
            <a:r>
              <a:rPr lang="en-US" baseline="30000" dirty="0" smtClean="0"/>
              <a:t>th</a:t>
            </a:r>
            <a:r>
              <a:rPr lang="en-US" dirty="0" smtClean="0"/>
              <a:t>, 9AM, SSW.)</a:t>
            </a:r>
          </a:p>
          <a:p>
            <a:endParaRPr lang="en-US" dirty="0"/>
          </a:p>
          <a:p>
            <a:r>
              <a:rPr lang="en-US" dirty="0" smtClean="0"/>
              <a:t>Phil Fisher has shown that the brains of young children in foster care change as a result of contingent responsive parenting when compared to other foster children.</a:t>
            </a:r>
          </a:p>
        </p:txBody>
      </p:sp>
    </p:spTree>
    <p:extLst>
      <p:ext uri="{BB962C8B-B14F-4D97-AF65-F5344CB8AC3E}">
        <p14:creationId xmlns:p14="http://schemas.microsoft.com/office/powerpoint/2010/main" val="34270838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683" y="316092"/>
            <a:ext cx="8229600" cy="1143000"/>
          </a:xfrm>
        </p:spPr>
        <p:txBody>
          <a:bodyPr/>
          <a:lstStyle/>
          <a:p>
            <a:r>
              <a:rPr lang="en-US" dirty="0" smtClean="0"/>
              <a:t>Overview of Keynote</a:t>
            </a:r>
            <a:endParaRPr lang="en-US" dirty="0"/>
          </a:p>
        </p:txBody>
      </p:sp>
      <p:sp>
        <p:nvSpPr>
          <p:cNvPr id="3" name="Content Placeholder 2"/>
          <p:cNvSpPr>
            <a:spLocks noGrp="1"/>
          </p:cNvSpPr>
          <p:nvPr>
            <p:ph idx="1"/>
          </p:nvPr>
        </p:nvSpPr>
        <p:spPr>
          <a:xfrm>
            <a:off x="381000" y="1371600"/>
            <a:ext cx="8305800" cy="5105400"/>
          </a:xfrm>
        </p:spPr>
        <p:txBody>
          <a:bodyPr>
            <a:normAutofit fontScale="85000" lnSpcReduction="20000"/>
          </a:bodyPr>
          <a:lstStyle/>
          <a:p>
            <a:r>
              <a:rPr lang="en-US" dirty="0" smtClean="0"/>
              <a:t>SUMMARY: What I think I’m going to tell you</a:t>
            </a:r>
            <a:endParaRPr lang="en-US" dirty="0"/>
          </a:p>
          <a:p>
            <a:r>
              <a:rPr lang="en-US" dirty="0" smtClean="0"/>
              <a:t>Grand Challenge of Poverty and Poverty’s Impact on children, families, teachers, other school personnel, schools, and communities</a:t>
            </a:r>
          </a:p>
          <a:p>
            <a:r>
              <a:rPr lang="en-US" dirty="0" smtClean="0"/>
              <a:t>INTERVENTIONS</a:t>
            </a:r>
          </a:p>
          <a:p>
            <a:pPr lvl="1"/>
            <a:r>
              <a:rPr lang="en-US" dirty="0" smtClean="0"/>
              <a:t>All community interventions</a:t>
            </a:r>
          </a:p>
          <a:p>
            <a:pPr lvl="1"/>
            <a:r>
              <a:rPr lang="en-US" dirty="0" smtClean="0"/>
              <a:t>All-school interventions</a:t>
            </a:r>
          </a:p>
          <a:p>
            <a:pPr lvl="1"/>
            <a:r>
              <a:rPr lang="en-US" dirty="0" smtClean="0"/>
              <a:t>Family interventions</a:t>
            </a:r>
          </a:p>
          <a:p>
            <a:pPr lvl="2"/>
            <a:r>
              <a:rPr lang="en-US" dirty="0" smtClean="0"/>
              <a:t>The Incredible Years</a:t>
            </a:r>
          </a:p>
          <a:p>
            <a:pPr lvl="2"/>
            <a:r>
              <a:rPr lang="en-US" dirty="0" smtClean="0"/>
              <a:t>Attendance</a:t>
            </a:r>
          </a:p>
          <a:p>
            <a:pPr lvl="2"/>
            <a:r>
              <a:rPr lang="en-US" dirty="0" smtClean="0"/>
              <a:t>Nurse Home </a:t>
            </a:r>
            <a:r>
              <a:rPr lang="en-US" dirty="0"/>
              <a:t>V</a:t>
            </a:r>
            <a:r>
              <a:rPr lang="en-US" dirty="0" smtClean="0"/>
              <a:t>isiting</a:t>
            </a:r>
          </a:p>
          <a:p>
            <a:pPr lvl="2"/>
            <a:r>
              <a:rPr lang="en-US" dirty="0" smtClean="0"/>
              <a:t>Family Check Up</a:t>
            </a:r>
          </a:p>
          <a:p>
            <a:r>
              <a:rPr lang="en-US" dirty="0" smtClean="0"/>
              <a:t>SUMMARY (if I have time): What I hope I told you!</a:t>
            </a:r>
          </a:p>
          <a:p>
            <a:r>
              <a:rPr lang="en-US" dirty="0" smtClean="0"/>
              <a:t>References</a:t>
            </a:r>
          </a:p>
        </p:txBody>
      </p:sp>
    </p:spTree>
    <p:extLst>
      <p:ext uri="{BB962C8B-B14F-4D97-AF65-F5344CB8AC3E}">
        <p14:creationId xmlns:p14="http://schemas.microsoft.com/office/powerpoint/2010/main" val="25468410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51188" y="2047875"/>
            <a:ext cx="2814637" cy="334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7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1981200"/>
            <a:ext cx="2816225" cy="334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7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200" y="2070100"/>
            <a:ext cx="2817813" cy="334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7" name="Rectangle 5"/>
          <p:cNvSpPr>
            <a:spLocks noGrp="1" noChangeArrowheads="1"/>
          </p:cNvSpPr>
          <p:nvPr>
            <p:ph type="title"/>
          </p:nvPr>
        </p:nvSpPr>
        <p:spPr>
          <a:xfrm>
            <a:off x="457200" y="475609"/>
            <a:ext cx="8229600" cy="1143000"/>
          </a:xfrm>
          <a:noFill/>
        </p:spPr>
        <p:txBody>
          <a:bodyPr>
            <a:noAutofit/>
          </a:bodyPr>
          <a:lstStyle/>
          <a:p>
            <a:pPr eaLnBrk="1" hangingPunct="1"/>
            <a:r>
              <a:rPr lang="en-US" sz="3600" dirty="0" smtClean="0"/>
              <a:t>Morning Cortisol Levels By Group, </a:t>
            </a:r>
            <a:br>
              <a:rPr lang="en-US" sz="3600" dirty="0" smtClean="0"/>
            </a:br>
            <a:r>
              <a:rPr lang="en-US" sz="3600" dirty="0" smtClean="0"/>
              <a:t>Baseline To 15 Months</a:t>
            </a:r>
          </a:p>
        </p:txBody>
      </p:sp>
      <p:sp>
        <p:nvSpPr>
          <p:cNvPr id="54278" name="Text Box 6"/>
          <p:cNvSpPr txBox="1">
            <a:spLocks noChangeArrowheads="1"/>
          </p:cNvSpPr>
          <p:nvPr/>
        </p:nvSpPr>
        <p:spPr bwMode="auto">
          <a:xfrm>
            <a:off x="4558506" y="6156960"/>
            <a:ext cx="42799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spcBef>
                <a:spcPct val="50000"/>
              </a:spcBef>
            </a:pPr>
            <a:r>
              <a:rPr lang="en-US" sz="1600" dirty="0">
                <a:latin typeface="Garamond" pitchFamily="18" charset="0"/>
                <a:cs typeface="Times New Roman" pitchFamily="18" charset="0"/>
              </a:rPr>
              <a:t>Fisher, </a:t>
            </a:r>
            <a:r>
              <a:rPr lang="en-US" sz="1600" dirty="0" err="1">
                <a:latin typeface="Garamond" pitchFamily="18" charset="0"/>
                <a:cs typeface="Times New Roman" pitchFamily="18" charset="0"/>
              </a:rPr>
              <a:t>Stoolmiller</a:t>
            </a:r>
            <a:r>
              <a:rPr lang="en-US" sz="1600" dirty="0">
                <a:latin typeface="Garamond" pitchFamily="18" charset="0"/>
                <a:cs typeface="Times New Roman" pitchFamily="18" charset="0"/>
              </a:rPr>
              <a:t>, Levine, &amp; Gunnar (in prep)</a:t>
            </a:r>
          </a:p>
        </p:txBody>
      </p:sp>
      <p:sp>
        <p:nvSpPr>
          <p:cNvPr id="54279" name="Text Box 7"/>
          <p:cNvSpPr txBox="1">
            <a:spLocks noChangeArrowheads="1"/>
          </p:cNvSpPr>
          <p:nvPr/>
        </p:nvSpPr>
        <p:spPr bwMode="auto">
          <a:xfrm>
            <a:off x="381000" y="5562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a:latin typeface="Times New Roman" pitchFamily="18" charset="0"/>
                <a:cs typeface="Times New Roman" pitchFamily="18" charset="0"/>
              </a:rPr>
              <a:t>Community</a:t>
            </a:r>
          </a:p>
        </p:txBody>
      </p:sp>
      <p:sp>
        <p:nvSpPr>
          <p:cNvPr id="54280" name="Text Box 8"/>
          <p:cNvSpPr txBox="1">
            <a:spLocks noChangeArrowheads="1"/>
          </p:cNvSpPr>
          <p:nvPr/>
        </p:nvSpPr>
        <p:spPr bwMode="auto">
          <a:xfrm>
            <a:off x="3429000" y="5562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a:latin typeface="Times New Roman" pitchFamily="18" charset="0"/>
                <a:cs typeface="Times New Roman" pitchFamily="18" charset="0"/>
              </a:rPr>
              <a:t>TFC-P</a:t>
            </a:r>
          </a:p>
        </p:txBody>
      </p:sp>
      <p:sp>
        <p:nvSpPr>
          <p:cNvPr id="54281" name="Text Box 9"/>
          <p:cNvSpPr txBox="1">
            <a:spLocks noChangeArrowheads="1"/>
          </p:cNvSpPr>
          <p:nvPr/>
        </p:nvSpPr>
        <p:spPr bwMode="auto">
          <a:xfrm>
            <a:off x="6248400" y="5562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a:latin typeface="Times New Roman" pitchFamily="18" charset="0"/>
                <a:cs typeface="Times New Roman" pitchFamily="18" charset="0"/>
              </a:rPr>
              <a:t>Regular FC</a:t>
            </a:r>
          </a:p>
        </p:txBody>
      </p:sp>
    </p:spTree>
    <p:extLst>
      <p:ext uri="{BB962C8B-B14F-4D97-AF65-F5344CB8AC3E}">
        <p14:creationId xmlns:p14="http://schemas.microsoft.com/office/powerpoint/2010/main" val="3161190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296988"/>
            <a:ext cx="7515225" cy="55610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5299" name="Text Box 4"/>
          <p:cNvSpPr txBox="1">
            <a:spLocks noChangeArrowheads="1"/>
          </p:cNvSpPr>
          <p:nvPr/>
        </p:nvSpPr>
        <p:spPr bwMode="auto">
          <a:xfrm>
            <a:off x="6007100" y="1371600"/>
            <a:ext cx="1155700" cy="307975"/>
          </a:xfrm>
          <a:prstGeom prst="rect">
            <a:avLst/>
          </a:prstGeom>
          <a:solidFill>
            <a:schemeClr val="bg1"/>
          </a:solidFill>
          <a:ln w="9525">
            <a:solidFill>
              <a:schemeClr val="tx1"/>
            </a:solidFill>
            <a:miter lim="800000"/>
            <a:headEnd/>
            <a:tailEnd/>
          </a:ln>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1400" b="1">
                <a:latin typeface="Verdana" pitchFamily="34" charset="0"/>
              </a:rPr>
              <a:t>MTFC-Pre</a:t>
            </a:r>
          </a:p>
        </p:txBody>
      </p:sp>
      <p:sp>
        <p:nvSpPr>
          <p:cNvPr id="55300" name="Text Box 5"/>
          <p:cNvSpPr txBox="1">
            <a:spLocks noChangeArrowheads="1"/>
          </p:cNvSpPr>
          <p:nvPr/>
        </p:nvSpPr>
        <p:spPr bwMode="auto">
          <a:xfrm>
            <a:off x="2743200" y="1371600"/>
            <a:ext cx="1295400" cy="523875"/>
          </a:xfrm>
          <a:prstGeom prst="rect">
            <a:avLst/>
          </a:prstGeom>
          <a:solidFill>
            <a:schemeClr val="bg1"/>
          </a:solidFill>
          <a:ln w="9525">
            <a:solidFill>
              <a:schemeClr val="tx1"/>
            </a:solidFill>
            <a:miter lim="800000"/>
            <a:headEnd/>
            <a:tailEnd/>
          </a:ln>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n-US" sz="1400" b="1">
                <a:latin typeface="Verdana" pitchFamily="34" charset="0"/>
              </a:rPr>
              <a:t>Regular foster care</a:t>
            </a:r>
          </a:p>
        </p:txBody>
      </p:sp>
      <p:sp>
        <p:nvSpPr>
          <p:cNvPr id="55301" name="Text Box 6"/>
          <p:cNvSpPr txBox="1">
            <a:spLocks noChangeArrowheads="1"/>
          </p:cNvSpPr>
          <p:nvPr/>
        </p:nvSpPr>
        <p:spPr bwMode="auto">
          <a:xfrm>
            <a:off x="2590800" y="4076700"/>
            <a:ext cx="1409700" cy="523875"/>
          </a:xfrm>
          <a:prstGeom prst="rect">
            <a:avLst/>
          </a:prstGeom>
          <a:solidFill>
            <a:schemeClr val="bg1"/>
          </a:solidFill>
          <a:ln w="9525">
            <a:solidFill>
              <a:schemeClr val="tx1"/>
            </a:solidFill>
            <a:miter lim="800000"/>
            <a:headEnd/>
            <a:tailEnd/>
          </a:ln>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n-US" sz="1400" b="1">
                <a:latin typeface="Verdana" pitchFamily="34" charset="0"/>
              </a:rPr>
              <a:t>Community Comp</a:t>
            </a:r>
          </a:p>
        </p:txBody>
      </p:sp>
      <p:sp>
        <p:nvSpPr>
          <p:cNvPr id="55302" name="Text Box 8"/>
          <p:cNvSpPr txBox="1">
            <a:spLocks noChangeArrowheads="1"/>
          </p:cNvSpPr>
          <p:nvPr/>
        </p:nvSpPr>
        <p:spPr bwMode="auto">
          <a:xfrm rot="5400000">
            <a:off x="6338093" y="3720307"/>
            <a:ext cx="53070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400"/>
              <a:t>Fisher, Stoolmiller, &amp; Gunnar (2007), </a:t>
            </a:r>
            <a:r>
              <a:rPr lang="en-US" sz="1400" i="1"/>
              <a:t>Psychoneuroendocrinology </a:t>
            </a:r>
            <a:endParaRPr lang="en-US" sz="1400"/>
          </a:p>
        </p:txBody>
      </p:sp>
      <p:sp>
        <p:nvSpPr>
          <p:cNvPr id="9" name="Rectangle 5"/>
          <p:cNvSpPr txBox="1">
            <a:spLocks noChangeArrowheads="1"/>
          </p:cNvSpPr>
          <p:nvPr/>
        </p:nvSpPr>
        <p:spPr bwMode="auto">
          <a:xfrm>
            <a:off x="371789" y="338208"/>
            <a:ext cx="8467409" cy="990600"/>
          </a:xfrm>
          <a:prstGeom prst="rect">
            <a:avLst/>
          </a:prstGeom>
          <a:noFill/>
          <a:ln w="9525">
            <a:noFill/>
            <a:miter lim="800000"/>
            <a:headEnd/>
            <a:tailEnd/>
          </a:ln>
          <a:effectLst/>
        </p:spPr>
        <p:txBody>
          <a:bodyPr anchor="ctr"/>
          <a:lstStyle/>
          <a:p>
            <a:pPr algn="ctr">
              <a:defRPr/>
            </a:pPr>
            <a:r>
              <a:rPr lang="en-US" sz="3600" kern="0" dirty="0" smtClean="0">
                <a:latin typeface="+mj-lt"/>
                <a:ea typeface="+mj-ea"/>
                <a:cs typeface="+mj-cs"/>
              </a:rPr>
              <a:t>Positive Morning </a:t>
            </a:r>
            <a:r>
              <a:rPr lang="en-US" sz="3600" kern="0" dirty="0">
                <a:latin typeface="+mj-lt"/>
                <a:ea typeface="+mj-ea"/>
                <a:cs typeface="+mj-cs"/>
              </a:rPr>
              <a:t>Cortisol Levels By Group, </a:t>
            </a:r>
            <a:br>
              <a:rPr lang="en-US" sz="3600" kern="0" dirty="0">
                <a:latin typeface="+mj-lt"/>
                <a:ea typeface="+mj-ea"/>
                <a:cs typeface="+mj-cs"/>
              </a:rPr>
            </a:br>
            <a:r>
              <a:rPr lang="en-US" sz="3600" kern="0" dirty="0">
                <a:latin typeface="+mj-lt"/>
                <a:ea typeface="+mj-ea"/>
                <a:cs typeface="+mj-cs"/>
              </a:rPr>
              <a:t>Baseline To 15 Months</a:t>
            </a:r>
          </a:p>
        </p:txBody>
      </p:sp>
    </p:spTree>
    <p:extLst>
      <p:ext uri="{BB962C8B-B14F-4D97-AF65-F5344CB8AC3E}">
        <p14:creationId xmlns:p14="http://schemas.microsoft.com/office/powerpoint/2010/main" val="3609090241"/>
      </p:ext>
    </p:extLst>
  </p:cSld>
  <p:clrMapOvr>
    <a:masterClrMapping/>
  </p:clrMapOvr>
  <p:transition>
    <p:cove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2"/>
          <p:cNvSpPr>
            <a:spLocks noChangeArrowheads="1"/>
          </p:cNvSpPr>
          <p:nvPr/>
        </p:nvSpPr>
        <p:spPr bwMode="auto">
          <a:xfrm>
            <a:off x="4346575" y="3883025"/>
            <a:ext cx="4714875" cy="2962275"/>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125" name="Rectangle 3"/>
          <p:cNvSpPr>
            <a:spLocks noRot="1" noChangeArrowheads="1"/>
          </p:cNvSpPr>
          <p:nvPr/>
        </p:nvSpPr>
        <p:spPr bwMode="auto">
          <a:xfrm>
            <a:off x="12700" y="156639"/>
            <a:ext cx="9144000" cy="744538"/>
          </a:xfrm>
          <a:prstGeom prst="rect">
            <a:avLst/>
          </a:prstGeom>
          <a:noFill/>
          <a:ln>
            <a:noFill/>
          </a:ln>
          <a:extLst/>
        </p:spPr>
        <p:txBody>
          <a:bodyPr anchor="ctr"/>
          <a:lstStyle/>
          <a:p>
            <a:pPr algn="ctr"/>
            <a:r>
              <a:rPr lang="en-US" sz="3200" dirty="0"/>
              <a:t>Intervention Effects On Executive </a:t>
            </a:r>
            <a:r>
              <a:rPr lang="en-US" sz="3200" dirty="0" smtClean="0"/>
              <a:t>Functioning</a:t>
            </a:r>
            <a:endParaRPr lang="en-US" sz="2000" dirty="0"/>
          </a:p>
        </p:txBody>
      </p:sp>
      <p:grpSp>
        <p:nvGrpSpPr>
          <p:cNvPr id="1097" name="Group 4"/>
          <p:cNvGrpSpPr>
            <a:grpSpLocks/>
          </p:cNvGrpSpPr>
          <p:nvPr/>
        </p:nvGrpSpPr>
        <p:grpSpPr bwMode="auto">
          <a:xfrm>
            <a:off x="12700" y="911225"/>
            <a:ext cx="4300538" cy="2946400"/>
            <a:chOff x="8" y="358"/>
            <a:chExt cx="2709" cy="2072"/>
          </a:xfrm>
          <a:noFill/>
        </p:grpSpPr>
        <p:graphicFrame>
          <p:nvGraphicFramePr>
            <p:cNvPr id="5123" name="Object 3"/>
            <p:cNvGraphicFramePr>
              <a:graphicFrameLocks noChangeAspect="1"/>
            </p:cNvGraphicFramePr>
            <p:nvPr/>
          </p:nvGraphicFramePr>
          <p:xfrm>
            <a:off x="8" y="358"/>
            <a:ext cx="2709" cy="2072"/>
          </p:xfrm>
          <a:graphic>
            <a:graphicData uri="http://schemas.openxmlformats.org/presentationml/2006/ole">
              <mc:AlternateContent xmlns:mc="http://schemas.openxmlformats.org/markup-compatibility/2006">
                <mc:Choice xmlns:v="urn:schemas-microsoft-com:vml" Requires="v">
                  <p:oleObj spid="_x0000_s1064" name="Worksheet" r:id="rId4" imgW="8677351" imgH="5934151" progId="Excel.Sheet.8">
                    <p:embed/>
                  </p:oleObj>
                </mc:Choice>
                <mc:Fallback>
                  <p:oleObj name="Worksheet" r:id="rId4" imgW="8677351" imgH="5934151" progId="Excel.Sheet.8">
                    <p:embed/>
                    <p:pic>
                      <p:nvPicPr>
                        <p:cNvPr id="0"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 y="358"/>
                          <a:ext cx="2709" cy="2072"/>
                        </a:xfrm>
                        <a:prstGeom prst="rect">
                          <a:avLst/>
                        </a:prstGeom>
                        <a:solidFill>
                          <a:srgbClr val="0000FF"/>
                        </a:solidFill>
                        <a:ln>
                          <a:noFill/>
                        </a:ln>
                        <a:effectLst/>
                        <a:extLs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5843" name="Text Box 6"/>
            <p:cNvSpPr txBox="1">
              <a:spLocks noChangeArrowheads="1"/>
            </p:cNvSpPr>
            <p:nvPr/>
          </p:nvSpPr>
          <p:spPr bwMode="auto">
            <a:xfrm>
              <a:off x="201" y="399"/>
              <a:ext cx="328" cy="301"/>
            </a:xfrm>
            <a:prstGeom prst="rect">
              <a:avLst/>
            </a:prstGeom>
            <a:grpFill/>
            <a:ln w="9525">
              <a:noFill/>
              <a:miter lim="800000"/>
              <a:headEnd/>
              <a:tailEnd/>
            </a:ln>
          </p:spPr>
          <p:txBody>
            <a:bodyPr wrap="none">
              <a:spAutoFit/>
            </a:bodyPr>
            <a:lstStyle/>
            <a:p>
              <a:pPr eaLnBrk="0" hangingPunct="0">
                <a:defRPr/>
              </a:pPr>
              <a:r>
                <a:rPr lang="en-US" sz="2200">
                  <a:latin typeface="Comic Sans MS" pitchFamily="66" charset="0"/>
                </a:rPr>
                <a:t>CC</a:t>
              </a:r>
            </a:p>
          </p:txBody>
        </p:sp>
        <p:grpSp>
          <p:nvGrpSpPr>
            <p:cNvPr id="3" name="Group 7"/>
            <p:cNvGrpSpPr>
              <a:grpSpLocks/>
            </p:cNvGrpSpPr>
            <p:nvPr/>
          </p:nvGrpSpPr>
          <p:grpSpPr bwMode="auto">
            <a:xfrm>
              <a:off x="1569" y="399"/>
              <a:ext cx="1123" cy="536"/>
              <a:chOff x="2064" y="912"/>
              <a:chExt cx="1152" cy="558"/>
            </a:xfrm>
            <a:grpFill/>
          </p:grpSpPr>
          <p:sp>
            <p:nvSpPr>
              <p:cNvPr id="75846" name="Text Box 8"/>
              <p:cNvSpPr txBox="1">
                <a:spLocks noChangeArrowheads="1"/>
              </p:cNvSpPr>
              <p:nvPr/>
            </p:nvSpPr>
            <p:spPr bwMode="auto">
              <a:xfrm>
                <a:off x="2208" y="912"/>
                <a:ext cx="1008" cy="558"/>
              </a:xfrm>
              <a:prstGeom prst="rect">
                <a:avLst/>
              </a:prstGeom>
              <a:grpFill/>
              <a:ln w="9525">
                <a:noFill/>
                <a:miter lim="800000"/>
                <a:headEnd/>
                <a:tailEnd/>
              </a:ln>
            </p:spPr>
            <p:txBody>
              <a:bodyPr>
                <a:spAutoFit/>
              </a:bodyPr>
              <a:lstStyle/>
              <a:p>
                <a:pPr>
                  <a:defRPr/>
                </a:pPr>
                <a:r>
                  <a:rPr lang="en-US" sz="2200" dirty="0">
                    <a:latin typeface="Comic Sans MS" pitchFamily="66" charset="0"/>
                  </a:rPr>
                  <a:t>Correct</a:t>
                </a:r>
              </a:p>
              <a:p>
                <a:pPr>
                  <a:defRPr/>
                </a:pPr>
                <a:r>
                  <a:rPr lang="en-US" sz="2200" dirty="0">
                    <a:latin typeface="Comic Sans MS" pitchFamily="66" charset="0"/>
                  </a:rPr>
                  <a:t>Incorrect</a:t>
                </a:r>
              </a:p>
            </p:txBody>
          </p:sp>
          <p:sp>
            <p:nvSpPr>
              <p:cNvPr id="75847" name="Line 9"/>
              <p:cNvSpPr>
                <a:spLocks noChangeShapeType="1"/>
              </p:cNvSpPr>
              <p:nvPr/>
            </p:nvSpPr>
            <p:spPr bwMode="auto">
              <a:xfrm>
                <a:off x="2064" y="1268"/>
                <a:ext cx="185" cy="1"/>
              </a:xfrm>
              <a:prstGeom prst="line">
                <a:avLst/>
              </a:prstGeom>
              <a:grpFill/>
              <a:ln w="38100">
                <a:noFill/>
                <a:round/>
                <a:headEnd/>
                <a:tailEnd/>
              </a:ln>
            </p:spPr>
            <p:txBody>
              <a:bodyPr/>
              <a:lstStyle/>
              <a:p>
                <a:pPr>
                  <a:defRPr/>
                </a:pPr>
                <a:endParaRPr lang="en-US"/>
              </a:p>
            </p:txBody>
          </p:sp>
          <p:sp>
            <p:nvSpPr>
              <p:cNvPr id="75848" name="Line 10"/>
              <p:cNvSpPr>
                <a:spLocks noChangeShapeType="1"/>
              </p:cNvSpPr>
              <p:nvPr/>
            </p:nvSpPr>
            <p:spPr bwMode="auto">
              <a:xfrm>
                <a:off x="2064" y="1028"/>
                <a:ext cx="185" cy="1"/>
              </a:xfrm>
              <a:prstGeom prst="line">
                <a:avLst/>
              </a:prstGeom>
              <a:grpFill/>
              <a:ln w="38100">
                <a:noFill/>
                <a:round/>
                <a:headEnd/>
                <a:tailEnd/>
              </a:ln>
            </p:spPr>
            <p:txBody>
              <a:bodyPr/>
              <a:lstStyle/>
              <a:p>
                <a:pPr>
                  <a:defRPr/>
                </a:pPr>
                <a:endParaRPr lang="en-US"/>
              </a:p>
            </p:txBody>
          </p:sp>
        </p:grpSp>
        <p:sp>
          <p:nvSpPr>
            <p:cNvPr id="75845" name="Line 11"/>
            <p:cNvSpPr>
              <a:spLocks noChangeShapeType="1"/>
            </p:cNvSpPr>
            <p:nvPr/>
          </p:nvSpPr>
          <p:spPr bwMode="auto">
            <a:xfrm rot="10800000">
              <a:off x="1529" y="2078"/>
              <a:ext cx="1" cy="184"/>
            </a:xfrm>
            <a:prstGeom prst="line">
              <a:avLst/>
            </a:prstGeom>
            <a:grpFill/>
            <a:ln w="38100">
              <a:noFill/>
              <a:round/>
              <a:headEnd/>
              <a:tailEnd type="triangle" w="med" len="med"/>
            </a:ln>
          </p:spPr>
          <p:txBody>
            <a:bodyPr/>
            <a:lstStyle/>
            <a:p>
              <a:pPr>
                <a:defRPr/>
              </a:pPr>
              <a:endParaRPr lang="en-US"/>
            </a:p>
          </p:txBody>
        </p:sp>
      </p:grpSp>
      <p:sp>
        <p:nvSpPr>
          <p:cNvPr id="5127" name="Text Box 12"/>
          <p:cNvSpPr txBox="1">
            <a:spLocks noChangeArrowheads="1"/>
          </p:cNvSpPr>
          <p:nvPr/>
        </p:nvSpPr>
        <p:spPr bwMode="auto">
          <a:xfrm>
            <a:off x="4572000" y="3911600"/>
            <a:ext cx="6985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2200">
                <a:latin typeface="Comic Sans MS" pitchFamily="66" charset="0"/>
              </a:rPr>
              <a:t>RFC</a:t>
            </a:r>
          </a:p>
        </p:txBody>
      </p:sp>
      <p:sp>
        <p:nvSpPr>
          <p:cNvPr id="5128" name="Line 13"/>
          <p:cNvSpPr>
            <a:spLocks noChangeShapeType="1"/>
          </p:cNvSpPr>
          <p:nvPr/>
        </p:nvSpPr>
        <p:spPr bwMode="auto">
          <a:xfrm rot="10800000">
            <a:off x="7086600" y="6121400"/>
            <a:ext cx="0" cy="3048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129" name="Group 14"/>
          <p:cNvGrpSpPr>
            <a:grpSpLocks/>
          </p:cNvGrpSpPr>
          <p:nvPr/>
        </p:nvGrpSpPr>
        <p:grpSpPr bwMode="auto">
          <a:xfrm>
            <a:off x="7162800" y="3911600"/>
            <a:ext cx="1828800" cy="762000"/>
            <a:chOff x="2064" y="912"/>
            <a:chExt cx="1152" cy="480"/>
          </a:xfrm>
        </p:grpSpPr>
        <p:sp>
          <p:nvSpPr>
            <p:cNvPr id="56384" name="Text Box 15"/>
            <p:cNvSpPr txBox="1">
              <a:spLocks noChangeArrowheads="1"/>
            </p:cNvSpPr>
            <p:nvPr/>
          </p:nvSpPr>
          <p:spPr bwMode="auto">
            <a:xfrm>
              <a:off x="2208" y="912"/>
              <a:ext cx="1008"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200">
                  <a:latin typeface="Comic Sans MS" pitchFamily="66" charset="0"/>
                </a:rPr>
                <a:t>Correct</a:t>
              </a:r>
            </a:p>
            <a:p>
              <a:pPr eaLnBrk="1" hangingPunct="1"/>
              <a:r>
                <a:rPr lang="en-US" sz="2200">
                  <a:latin typeface="Comic Sans MS" pitchFamily="66" charset="0"/>
                </a:rPr>
                <a:t>Incorrect</a:t>
              </a:r>
            </a:p>
          </p:txBody>
        </p:sp>
        <p:sp>
          <p:nvSpPr>
            <p:cNvPr id="56385" name="Line 16"/>
            <p:cNvSpPr>
              <a:spLocks noChangeShapeType="1"/>
            </p:cNvSpPr>
            <p:nvPr/>
          </p:nvSpPr>
          <p:spPr bwMode="auto">
            <a:xfrm>
              <a:off x="2064" y="1268"/>
              <a:ext cx="185" cy="1"/>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86" name="Line 17"/>
            <p:cNvSpPr>
              <a:spLocks noChangeShapeType="1"/>
            </p:cNvSpPr>
            <p:nvPr/>
          </p:nvSpPr>
          <p:spPr bwMode="auto">
            <a:xfrm>
              <a:off x="2064" y="1028"/>
              <a:ext cx="185" cy="1"/>
            </a:xfrm>
            <a:prstGeom prst="line">
              <a:avLst/>
            </a:prstGeom>
            <a:noFill/>
            <a:ln w="38100">
              <a:solidFill>
                <a:srgbClr val="00CCF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130" name="Oval 19"/>
          <p:cNvSpPr>
            <a:spLocks noChangeArrowheads="1"/>
          </p:cNvSpPr>
          <p:nvPr/>
        </p:nvSpPr>
        <p:spPr bwMode="auto">
          <a:xfrm>
            <a:off x="2066925" y="1576388"/>
            <a:ext cx="676275" cy="2517775"/>
          </a:xfrm>
          <a:prstGeom prst="ellipse">
            <a:avLst/>
          </a:prstGeom>
          <a:noFill/>
          <a:ln w="38100">
            <a:solidFill>
              <a:srgbClr val="66FF33"/>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31" name="Oval 20"/>
          <p:cNvSpPr>
            <a:spLocks noChangeArrowheads="1"/>
          </p:cNvSpPr>
          <p:nvPr/>
        </p:nvSpPr>
        <p:spPr bwMode="auto">
          <a:xfrm>
            <a:off x="6697663" y="4327525"/>
            <a:ext cx="676275" cy="2517775"/>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32" name="Text Box 21"/>
          <p:cNvSpPr txBox="1">
            <a:spLocks noChangeArrowheads="1"/>
          </p:cNvSpPr>
          <p:nvPr/>
        </p:nvSpPr>
        <p:spPr bwMode="auto">
          <a:xfrm>
            <a:off x="228600" y="6340475"/>
            <a:ext cx="37719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1400"/>
              <a:t>Bruce, Martin-McDermott, Fisher, &amp; Fox </a:t>
            </a:r>
            <a:r>
              <a:rPr lang="en-US" sz="1400" i="1"/>
              <a:t>(under review)</a:t>
            </a:r>
          </a:p>
        </p:txBody>
      </p:sp>
      <p:sp>
        <p:nvSpPr>
          <p:cNvPr id="5133" name="Line 22"/>
          <p:cNvSpPr>
            <a:spLocks noChangeShapeType="1"/>
          </p:cNvSpPr>
          <p:nvPr/>
        </p:nvSpPr>
        <p:spPr bwMode="auto">
          <a:xfrm flipV="1">
            <a:off x="2438400" y="3289300"/>
            <a:ext cx="0" cy="3683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grpSp>
        <p:nvGrpSpPr>
          <p:cNvPr id="5134" name="Group 23"/>
          <p:cNvGrpSpPr>
            <a:grpSpLocks/>
          </p:cNvGrpSpPr>
          <p:nvPr/>
        </p:nvGrpSpPr>
        <p:grpSpPr bwMode="auto">
          <a:xfrm>
            <a:off x="4914900" y="3989388"/>
            <a:ext cx="3808413" cy="2784475"/>
            <a:chOff x="3096" y="2513"/>
            <a:chExt cx="2399" cy="1754"/>
          </a:xfrm>
        </p:grpSpPr>
        <p:sp>
          <p:nvSpPr>
            <p:cNvPr id="6008" name="Line 24"/>
            <p:cNvSpPr>
              <a:spLocks noChangeShapeType="1"/>
            </p:cNvSpPr>
            <p:nvPr/>
          </p:nvSpPr>
          <p:spPr bwMode="auto">
            <a:xfrm>
              <a:off x="3576" y="2513"/>
              <a:ext cx="0" cy="1754"/>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09" name="Line 25"/>
            <p:cNvSpPr>
              <a:spLocks noChangeShapeType="1"/>
            </p:cNvSpPr>
            <p:nvPr/>
          </p:nvSpPr>
          <p:spPr bwMode="auto">
            <a:xfrm>
              <a:off x="3554" y="4267"/>
              <a:ext cx="22" cy="0"/>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10" name="Line 26"/>
            <p:cNvSpPr>
              <a:spLocks noChangeShapeType="1"/>
            </p:cNvSpPr>
            <p:nvPr/>
          </p:nvSpPr>
          <p:spPr bwMode="auto">
            <a:xfrm>
              <a:off x="3554" y="4141"/>
              <a:ext cx="22" cy="0"/>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11" name="Line 27"/>
            <p:cNvSpPr>
              <a:spLocks noChangeShapeType="1"/>
            </p:cNvSpPr>
            <p:nvPr/>
          </p:nvSpPr>
          <p:spPr bwMode="auto">
            <a:xfrm>
              <a:off x="3554" y="4017"/>
              <a:ext cx="22" cy="0"/>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12" name="Line 28"/>
            <p:cNvSpPr>
              <a:spLocks noChangeShapeType="1"/>
            </p:cNvSpPr>
            <p:nvPr/>
          </p:nvSpPr>
          <p:spPr bwMode="auto">
            <a:xfrm>
              <a:off x="3554" y="3891"/>
              <a:ext cx="22" cy="0"/>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13" name="Line 29"/>
            <p:cNvSpPr>
              <a:spLocks noChangeShapeType="1"/>
            </p:cNvSpPr>
            <p:nvPr/>
          </p:nvSpPr>
          <p:spPr bwMode="auto">
            <a:xfrm>
              <a:off x="3554" y="3765"/>
              <a:ext cx="22" cy="0"/>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14" name="Line 30"/>
            <p:cNvSpPr>
              <a:spLocks noChangeShapeType="1"/>
            </p:cNvSpPr>
            <p:nvPr/>
          </p:nvSpPr>
          <p:spPr bwMode="auto">
            <a:xfrm>
              <a:off x="3554" y="3641"/>
              <a:ext cx="22" cy="0"/>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15" name="Line 31"/>
            <p:cNvSpPr>
              <a:spLocks noChangeShapeType="1"/>
            </p:cNvSpPr>
            <p:nvPr/>
          </p:nvSpPr>
          <p:spPr bwMode="auto">
            <a:xfrm>
              <a:off x="3554" y="3515"/>
              <a:ext cx="22" cy="0"/>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16" name="Line 32"/>
            <p:cNvSpPr>
              <a:spLocks noChangeShapeType="1"/>
            </p:cNvSpPr>
            <p:nvPr/>
          </p:nvSpPr>
          <p:spPr bwMode="auto">
            <a:xfrm>
              <a:off x="3554" y="3392"/>
              <a:ext cx="22" cy="0"/>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17" name="Line 33"/>
            <p:cNvSpPr>
              <a:spLocks noChangeShapeType="1"/>
            </p:cNvSpPr>
            <p:nvPr/>
          </p:nvSpPr>
          <p:spPr bwMode="auto">
            <a:xfrm>
              <a:off x="3554" y="3265"/>
              <a:ext cx="22" cy="0"/>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18" name="Line 34"/>
            <p:cNvSpPr>
              <a:spLocks noChangeShapeType="1"/>
            </p:cNvSpPr>
            <p:nvPr/>
          </p:nvSpPr>
          <p:spPr bwMode="auto">
            <a:xfrm>
              <a:off x="3554" y="3139"/>
              <a:ext cx="22" cy="0"/>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19" name="Line 35"/>
            <p:cNvSpPr>
              <a:spLocks noChangeShapeType="1"/>
            </p:cNvSpPr>
            <p:nvPr/>
          </p:nvSpPr>
          <p:spPr bwMode="auto">
            <a:xfrm>
              <a:off x="3554" y="3016"/>
              <a:ext cx="22" cy="0"/>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20" name="Line 36"/>
            <p:cNvSpPr>
              <a:spLocks noChangeShapeType="1"/>
            </p:cNvSpPr>
            <p:nvPr/>
          </p:nvSpPr>
          <p:spPr bwMode="auto">
            <a:xfrm>
              <a:off x="3554" y="2889"/>
              <a:ext cx="22" cy="0"/>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21" name="Line 37"/>
            <p:cNvSpPr>
              <a:spLocks noChangeShapeType="1"/>
            </p:cNvSpPr>
            <p:nvPr/>
          </p:nvSpPr>
          <p:spPr bwMode="auto">
            <a:xfrm>
              <a:off x="3554" y="2763"/>
              <a:ext cx="22" cy="0"/>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22" name="Line 38"/>
            <p:cNvSpPr>
              <a:spLocks noChangeShapeType="1"/>
            </p:cNvSpPr>
            <p:nvPr/>
          </p:nvSpPr>
          <p:spPr bwMode="auto">
            <a:xfrm>
              <a:off x="3554" y="2640"/>
              <a:ext cx="22" cy="0"/>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23" name="Line 39"/>
            <p:cNvSpPr>
              <a:spLocks noChangeShapeType="1"/>
            </p:cNvSpPr>
            <p:nvPr/>
          </p:nvSpPr>
          <p:spPr bwMode="auto">
            <a:xfrm>
              <a:off x="3554" y="2513"/>
              <a:ext cx="22" cy="0"/>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24" name="Line 40"/>
            <p:cNvSpPr>
              <a:spLocks noChangeShapeType="1"/>
            </p:cNvSpPr>
            <p:nvPr/>
          </p:nvSpPr>
          <p:spPr bwMode="auto">
            <a:xfrm>
              <a:off x="3096" y="3515"/>
              <a:ext cx="2399" cy="0"/>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25" name="Line 41"/>
            <p:cNvSpPr>
              <a:spLocks noChangeShapeType="1"/>
            </p:cNvSpPr>
            <p:nvPr/>
          </p:nvSpPr>
          <p:spPr bwMode="auto">
            <a:xfrm flipV="1">
              <a:off x="3096" y="3515"/>
              <a:ext cx="0" cy="19"/>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26" name="Line 42"/>
            <p:cNvSpPr>
              <a:spLocks noChangeShapeType="1"/>
            </p:cNvSpPr>
            <p:nvPr/>
          </p:nvSpPr>
          <p:spPr bwMode="auto">
            <a:xfrm flipV="1">
              <a:off x="3338" y="3515"/>
              <a:ext cx="0" cy="19"/>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27" name="Line 43"/>
            <p:cNvSpPr>
              <a:spLocks noChangeShapeType="1"/>
            </p:cNvSpPr>
            <p:nvPr/>
          </p:nvSpPr>
          <p:spPr bwMode="auto">
            <a:xfrm flipV="1">
              <a:off x="3576" y="3515"/>
              <a:ext cx="0" cy="19"/>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28" name="Line 44"/>
            <p:cNvSpPr>
              <a:spLocks noChangeShapeType="1"/>
            </p:cNvSpPr>
            <p:nvPr/>
          </p:nvSpPr>
          <p:spPr bwMode="auto">
            <a:xfrm flipV="1">
              <a:off x="3817" y="3515"/>
              <a:ext cx="0" cy="19"/>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29" name="Line 45"/>
            <p:cNvSpPr>
              <a:spLocks noChangeShapeType="1"/>
            </p:cNvSpPr>
            <p:nvPr/>
          </p:nvSpPr>
          <p:spPr bwMode="auto">
            <a:xfrm flipV="1">
              <a:off x="4055" y="3515"/>
              <a:ext cx="0" cy="19"/>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30" name="Line 46"/>
            <p:cNvSpPr>
              <a:spLocks noChangeShapeType="1"/>
            </p:cNvSpPr>
            <p:nvPr/>
          </p:nvSpPr>
          <p:spPr bwMode="auto">
            <a:xfrm flipV="1">
              <a:off x="4297" y="3515"/>
              <a:ext cx="0" cy="19"/>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31" name="Line 47"/>
            <p:cNvSpPr>
              <a:spLocks noChangeShapeType="1"/>
            </p:cNvSpPr>
            <p:nvPr/>
          </p:nvSpPr>
          <p:spPr bwMode="auto">
            <a:xfrm flipV="1">
              <a:off x="4535" y="3515"/>
              <a:ext cx="0" cy="19"/>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32" name="Line 48"/>
            <p:cNvSpPr>
              <a:spLocks noChangeShapeType="1"/>
            </p:cNvSpPr>
            <p:nvPr/>
          </p:nvSpPr>
          <p:spPr bwMode="auto">
            <a:xfrm flipV="1">
              <a:off x="4777" y="3515"/>
              <a:ext cx="0" cy="19"/>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33" name="Line 49"/>
            <p:cNvSpPr>
              <a:spLocks noChangeShapeType="1"/>
            </p:cNvSpPr>
            <p:nvPr/>
          </p:nvSpPr>
          <p:spPr bwMode="auto">
            <a:xfrm flipV="1">
              <a:off x="5015" y="3515"/>
              <a:ext cx="0" cy="19"/>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34" name="Line 50"/>
            <p:cNvSpPr>
              <a:spLocks noChangeShapeType="1"/>
            </p:cNvSpPr>
            <p:nvPr/>
          </p:nvSpPr>
          <p:spPr bwMode="auto">
            <a:xfrm flipV="1">
              <a:off x="5256" y="3515"/>
              <a:ext cx="0" cy="19"/>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35" name="Line 51"/>
            <p:cNvSpPr>
              <a:spLocks noChangeShapeType="1"/>
            </p:cNvSpPr>
            <p:nvPr/>
          </p:nvSpPr>
          <p:spPr bwMode="auto">
            <a:xfrm flipV="1">
              <a:off x="5495" y="3515"/>
              <a:ext cx="0" cy="19"/>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36" name="Line 52"/>
            <p:cNvSpPr>
              <a:spLocks noChangeShapeType="1"/>
            </p:cNvSpPr>
            <p:nvPr/>
          </p:nvSpPr>
          <p:spPr bwMode="auto">
            <a:xfrm>
              <a:off x="3107" y="3479"/>
              <a:ext cx="3"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37" name="Freeform 53"/>
            <p:cNvSpPr>
              <a:spLocks/>
            </p:cNvSpPr>
            <p:nvPr/>
          </p:nvSpPr>
          <p:spPr bwMode="auto">
            <a:xfrm>
              <a:off x="3110" y="3479"/>
              <a:ext cx="15" cy="7"/>
            </a:xfrm>
            <a:custGeom>
              <a:avLst/>
              <a:gdLst>
                <a:gd name="T0" fmla="*/ 0 w 15"/>
                <a:gd name="T1" fmla="*/ 0 h 7"/>
                <a:gd name="T2" fmla="*/ 8 w 15"/>
                <a:gd name="T3" fmla="*/ 3 h 7"/>
                <a:gd name="T4" fmla="*/ 15 w 15"/>
                <a:gd name="T5" fmla="*/ 7 h 7"/>
                <a:gd name="T6" fmla="*/ 0 60000 65536"/>
                <a:gd name="T7" fmla="*/ 0 60000 65536"/>
                <a:gd name="T8" fmla="*/ 0 60000 65536"/>
                <a:gd name="T9" fmla="*/ 0 w 15"/>
                <a:gd name="T10" fmla="*/ 0 h 7"/>
                <a:gd name="T11" fmla="*/ 15 w 15"/>
                <a:gd name="T12" fmla="*/ 7 h 7"/>
              </a:gdLst>
              <a:ahLst/>
              <a:cxnLst>
                <a:cxn ang="T6">
                  <a:pos x="T0" y="T1"/>
                </a:cxn>
                <a:cxn ang="T7">
                  <a:pos x="T2" y="T3"/>
                </a:cxn>
                <a:cxn ang="T8">
                  <a:pos x="T4" y="T5"/>
                </a:cxn>
              </a:cxnLst>
              <a:rect l="T9" t="T10" r="T11" b="T12"/>
              <a:pathLst>
                <a:path w="15" h="7">
                  <a:moveTo>
                    <a:pt x="0" y="0"/>
                  </a:moveTo>
                  <a:lnTo>
                    <a:pt x="8" y="3"/>
                  </a:lnTo>
                  <a:lnTo>
                    <a:pt x="15" y="7"/>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38" name="Freeform 54"/>
            <p:cNvSpPr>
              <a:spLocks/>
            </p:cNvSpPr>
            <p:nvPr/>
          </p:nvSpPr>
          <p:spPr bwMode="auto">
            <a:xfrm>
              <a:off x="3125" y="3486"/>
              <a:ext cx="3" cy="3"/>
            </a:xfrm>
            <a:custGeom>
              <a:avLst/>
              <a:gdLst>
                <a:gd name="T0" fmla="*/ 0 w 3"/>
                <a:gd name="T1" fmla="*/ 0 h 3"/>
                <a:gd name="T2" fmla="*/ 3 w 3"/>
                <a:gd name="T3" fmla="*/ 3 h 3"/>
                <a:gd name="T4" fmla="*/ 3 w 3"/>
                <a:gd name="T5" fmla="*/ 3 h 3"/>
                <a:gd name="T6" fmla="*/ 0 60000 65536"/>
                <a:gd name="T7" fmla="*/ 0 60000 65536"/>
                <a:gd name="T8" fmla="*/ 0 60000 65536"/>
                <a:gd name="T9" fmla="*/ 0 w 3"/>
                <a:gd name="T10" fmla="*/ 0 h 3"/>
                <a:gd name="T11" fmla="*/ 3 w 3"/>
                <a:gd name="T12" fmla="*/ 3 h 3"/>
              </a:gdLst>
              <a:ahLst/>
              <a:cxnLst>
                <a:cxn ang="T6">
                  <a:pos x="T0" y="T1"/>
                </a:cxn>
                <a:cxn ang="T7">
                  <a:pos x="T2" y="T3"/>
                </a:cxn>
                <a:cxn ang="T8">
                  <a:pos x="T4" y="T5"/>
                </a:cxn>
              </a:cxnLst>
              <a:rect l="T9" t="T10" r="T11" b="T12"/>
              <a:pathLst>
                <a:path w="3" h="3">
                  <a:moveTo>
                    <a:pt x="0" y="0"/>
                  </a:moveTo>
                  <a:lnTo>
                    <a:pt x="3" y="3"/>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39" name="Line 55"/>
            <p:cNvSpPr>
              <a:spLocks noChangeShapeType="1"/>
            </p:cNvSpPr>
            <p:nvPr/>
          </p:nvSpPr>
          <p:spPr bwMode="auto">
            <a:xfrm>
              <a:off x="3128" y="3489"/>
              <a:ext cx="8"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40" name="Line 56"/>
            <p:cNvSpPr>
              <a:spLocks noChangeShapeType="1"/>
            </p:cNvSpPr>
            <p:nvPr/>
          </p:nvSpPr>
          <p:spPr bwMode="auto">
            <a:xfrm>
              <a:off x="3136" y="3489"/>
              <a:ext cx="3" cy="3"/>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41" name="Line 57"/>
            <p:cNvSpPr>
              <a:spLocks noChangeShapeType="1"/>
            </p:cNvSpPr>
            <p:nvPr/>
          </p:nvSpPr>
          <p:spPr bwMode="auto">
            <a:xfrm>
              <a:off x="3139" y="3492"/>
              <a:ext cx="7" cy="3"/>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42" name="Freeform 58"/>
            <p:cNvSpPr>
              <a:spLocks/>
            </p:cNvSpPr>
            <p:nvPr/>
          </p:nvSpPr>
          <p:spPr bwMode="auto">
            <a:xfrm>
              <a:off x="3146" y="3495"/>
              <a:ext cx="11" cy="7"/>
            </a:xfrm>
            <a:custGeom>
              <a:avLst/>
              <a:gdLst>
                <a:gd name="T0" fmla="*/ 0 w 11"/>
                <a:gd name="T1" fmla="*/ 0 h 7"/>
                <a:gd name="T2" fmla="*/ 8 w 11"/>
                <a:gd name="T3" fmla="*/ 4 h 7"/>
                <a:gd name="T4" fmla="*/ 11 w 11"/>
                <a:gd name="T5" fmla="*/ 7 h 7"/>
                <a:gd name="T6" fmla="*/ 0 60000 65536"/>
                <a:gd name="T7" fmla="*/ 0 60000 65536"/>
                <a:gd name="T8" fmla="*/ 0 60000 65536"/>
                <a:gd name="T9" fmla="*/ 0 w 11"/>
                <a:gd name="T10" fmla="*/ 0 h 7"/>
                <a:gd name="T11" fmla="*/ 11 w 11"/>
                <a:gd name="T12" fmla="*/ 7 h 7"/>
              </a:gdLst>
              <a:ahLst/>
              <a:cxnLst>
                <a:cxn ang="T6">
                  <a:pos x="T0" y="T1"/>
                </a:cxn>
                <a:cxn ang="T7">
                  <a:pos x="T2" y="T3"/>
                </a:cxn>
                <a:cxn ang="T8">
                  <a:pos x="T4" y="T5"/>
                </a:cxn>
              </a:cxnLst>
              <a:rect l="T9" t="T10" r="T11" b="T12"/>
              <a:pathLst>
                <a:path w="11" h="7">
                  <a:moveTo>
                    <a:pt x="0" y="0"/>
                  </a:moveTo>
                  <a:lnTo>
                    <a:pt x="8" y="4"/>
                  </a:lnTo>
                  <a:lnTo>
                    <a:pt x="11" y="7"/>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43" name="Freeform 59"/>
            <p:cNvSpPr>
              <a:spLocks/>
            </p:cNvSpPr>
            <p:nvPr/>
          </p:nvSpPr>
          <p:spPr bwMode="auto">
            <a:xfrm>
              <a:off x="3157" y="3502"/>
              <a:ext cx="4" cy="0"/>
            </a:xfrm>
            <a:custGeom>
              <a:avLst/>
              <a:gdLst>
                <a:gd name="T0" fmla="*/ 0 w 4"/>
                <a:gd name="T1" fmla="*/ 0 w 4"/>
                <a:gd name="T2" fmla="*/ 4 w 4"/>
                <a:gd name="T3" fmla="*/ 0 60000 65536"/>
                <a:gd name="T4" fmla="*/ 0 60000 65536"/>
                <a:gd name="T5" fmla="*/ 0 60000 65536"/>
                <a:gd name="T6" fmla="*/ 0 w 4"/>
                <a:gd name="T7" fmla="*/ 4 w 4"/>
              </a:gdLst>
              <a:ahLst/>
              <a:cxnLst>
                <a:cxn ang="T3">
                  <a:pos x="T0" y="0"/>
                </a:cxn>
                <a:cxn ang="T4">
                  <a:pos x="T1" y="0"/>
                </a:cxn>
                <a:cxn ang="T5">
                  <a:pos x="T2" y="0"/>
                </a:cxn>
              </a:cxnLst>
              <a:rect l="T6" t="0" r="T7" b="0"/>
              <a:pathLst>
                <a:path w="4">
                  <a:moveTo>
                    <a:pt x="0" y="0"/>
                  </a:moveTo>
                  <a:lnTo>
                    <a:pt x="0" y="0"/>
                  </a:lnTo>
                  <a:lnTo>
                    <a:pt x="4"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44" name="Freeform 60"/>
            <p:cNvSpPr>
              <a:spLocks/>
            </p:cNvSpPr>
            <p:nvPr/>
          </p:nvSpPr>
          <p:spPr bwMode="auto">
            <a:xfrm>
              <a:off x="3161" y="3502"/>
              <a:ext cx="11" cy="6"/>
            </a:xfrm>
            <a:custGeom>
              <a:avLst/>
              <a:gdLst>
                <a:gd name="T0" fmla="*/ 0 w 11"/>
                <a:gd name="T1" fmla="*/ 0 h 6"/>
                <a:gd name="T2" fmla="*/ 3 w 11"/>
                <a:gd name="T3" fmla="*/ 3 h 6"/>
                <a:gd name="T4" fmla="*/ 11 w 11"/>
                <a:gd name="T5" fmla="*/ 6 h 6"/>
                <a:gd name="T6" fmla="*/ 0 60000 65536"/>
                <a:gd name="T7" fmla="*/ 0 60000 65536"/>
                <a:gd name="T8" fmla="*/ 0 60000 65536"/>
                <a:gd name="T9" fmla="*/ 0 w 11"/>
                <a:gd name="T10" fmla="*/ 0 h 6"/>
                <a:gd name="T11" fmla="*/ 11 w 11"/>
                <a:gd name="T12" fmla="*/ 6 h 6"/>
              </a:gdLst>
              <a:ahLst/>
              <a:cxnLst>
                <a:cxn ang="T6">
                  <a:pos x="T0" y="T1"/>
                </a:cxn>
                <a:cxn ang="T7">
                  <a:pos x="T2" y="T3"/>
                </a:cxn>
                <a:cxn ang="T8">
                  <a:pos x="T4" y="T5"/>
                </a:cxn>
              </a:cxnLst>
              <a:rect l="T9" t="T10" r="T11" b="T12"/>
              <a:pathLst>
                <a:path w="11" h="6">
                  <a:moveTo>
                    <a:pt x="0" y="0"/>
                  </a:moveTo>
                  <a:lnTo>
                    <a:pt x="3" y="3"/>
                  </a:lnTo>
                  <a:lnTo>
                    <a:pt x="11" y="6"/>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45" name="Freeform 61"/>
            <p:cNvSpPr>
              <a:spLocks/>
            </p:cNvSpPr>
            <p:nvPr/>
          </p:nvSpPr>
          <p:spPr bwMode="auto">
            <a:xfrm>
              <a:off x="3172" y="3508"/>
              <a:ext cx="14" cy="7"/>
            </a:xfrm>
            <a:custGeom>
              <a:avLst/>
              <a:gdLst>
                <a:gd name="T0" fmla="*/ 0 w 14"/>
                <a:gd name="T1" fmla="*/ 0 h 7"/>
                <a:gd name="T2" fmla="*/ 7 w 14"/>
                <a:gd name="T3" fmla="*/ 4 h 7"/>
                <a:gd name="T4" fmla="*/ 14 w 14"/>
                <a:gd name="T5" fmla="*/ 7 h 7"/>
                <a:gd name="T6" fmla="*/ 0 60000 65536"/>
                <a:gd name="T7" fmla="*/ 0 60000 65536"/>
                <a:gd name="T8" fmla="*/ 0 60000 65536"/>
                <a:gd name="T9" fmla="*/ 0 w 14"/>
                <a:gd name="T10" fmla="*/ 0 h 7"/>
                <a:gd name="T11" fmla="*/ 14 w 14"/>
                <a:gd name="T12" fmla="*/ 7 h 7"/>
              </a:gdLst>
              <a:ahLst/>
              <a:cxnLst>
                <a:cxn ang="T6">
                  <a:pos x="T0" y="T1"/>
                </a:cxn>
                <a:cxn ang="T7">
                  <a:pos x="T2" y="T3"/>
                </a:cxn>
                <a:cxn ang="T8">
                  <a:pos x="T4" y="T5"/>
                </a:cxn>
              </a:cxnLst>
              <a:rect l="T9" t="T10" r="T11" b="T12"/>
              <a:pathLst>
                <a:path w="14" h="7">
                  <a:moveTo>
                    <a:pt x="0" y="0"/>
                  </a:moveTo>
                  <a:lnTo>
                    <a:pt x="7" y="4"/>
                  </a:lnTo>
                  <a:lnTo>
                    <a:pt x="14" y="7"/>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46" name="Freeform 62"/>
            <p:cNvSpPr>
              <a:spLocks/>
            </p:cNvSpPr>
            <p:nvPr/>
          </p:nvSpPr>
          <p:spPr bwMode="auto">
            <a:xfrm>
              <a:off x="3186" y="3515"/>
              <a:ext cx="4" cy="3"/>
            </a:xfrm>
            <a:custGeom>
              <a:avLst/>
              <a:gdLst>
                <a:gd name="T0" fmla="*/ 0 w 4"/>
                <a:gd name="T1" fmla="*/ 0 h 3"/>
                <a:gd name="T2" fmla="*/ 4 w 4"/>
                <a:gd name="T3" fmla="*/ 3 h 3"/>
                <a:gd name="T4" fmla="*/ 4 w 4"/>
                <a:gd name="T5" fmla="*/ 3 h 3"/>
                <a:gd name="T6" fmla="*/ 0 60000 65536"/>
                <a:gd name="T7" fmla="*/ 0 60000 65536"/>
                <a:gd name="T8" fmla="*/ 0 60000 65536"/>
                <a:gd name="T9" fmla="*/ 0 w 4"/>
                <a:gd name="T10" fmla="*/ 0 h 3"/>
                <a:gd name="T11" fmla="*/ 4 w 4"/>
                <a:gd name="T12" fmla="*/ 3 h 3"/>
              </a:gdLst>
              <a:ahLst/>
              <a:cxnLst>
                <a:cxn ang="T6">
                  <a:pos x="T0" y="T1"/>
                </a:cxn>
                <a:cxn ang="T7">
                  <a:pos x="T2" y="T3"/>
                </a:cxn>
                <a:cxn ang="T8">
                  <a:pos x="T4" y="T5"/>
                </a:cxn>
              </a:cxnLst>
              <a:rect l="T9" t="T10" r="T11" b="T12"/>
              <a:pathLst>
                <a:path w="4" h="3">
                  <a:moveTo>
                    <a:pt x="0" y="0"/>
                  </a:moveTo>
                  <a:lnTo>
                    <a:pt x="4" y="3"/>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47" name="Freeform 63"/>
            <p:cNvSpPr>
              <a:spLocks/>
            </p:cNvSpPr>
            <p:nvPr/>
          </p:nvSpPr>
          <p:spPr bwMode="auto">
            <a:xfrm>
              <a:off x="3190" y="3518"/>
              <a:ext cx="10" cy="3"/>
            </a:xfrm>
            <a:custGeom>
              <a:avLst/>
              <a:gdLst>
                <a:gd name="T0" fmla="*/ 0 w 10"/>
                <a:gd name="T1" fmla="*/ 0 h 3"/>
                <a:gd name="T2" fmla="*/ 3 w 10"/>
                <a:gd name="T3" fmla="*/ 0 h 3"/>
                <a:gd name="T4" fmla="*/ 10 w 10"/>
                <a:gd name="T5" fmla="*/ 3 h 3"/>
                <a:gd name="T6" fmla="*/ 0 60000 65536"/>
                <a:gd name="T7" fmla="*/ 0 60000 65536"/>
                <a:gd name="T8" fmla="*/ 0 60000 65536"/>
                <a:gd name="T9" fmla="*/ 0 w 10"/>
                <a:gd name="T10" fmla="*/ 0 h 3"/>
                <a:gd name="T11" fmla="*/ 10 w 10"/>
                <a:gd name="T12" fmla="*/ 3 h 3"/>
              </a:gdLst>
              <a:ahLst/>
              <a:cxnLst>
                <a:cxn ang="T6">
                  <a:pos x="T0" y="T1"/>
                </a:cxn>
                <a:cxn ang="T7">
                  <a:pos x="T2" y="T3"/>
                </a:cxn>
                <a:cxn ang="T8">
                  <a:pos x="T4" y="T5"/>
                </a:cxn>
              </a:cxnLst>
              <a:rect l="T9" t="T10" r="T11" b="T12"/>
              <a:pathLst>
                <a:path w="10" h="3">
                  <a:moveTo>
                    <a:pt x="0" y="0"/>
                  </a:moveTo>
                  <a:lnTo>
                    <a:pt x="3" y="0"/>
                  </a:lnTo>
                  <a:lnTo>
                    <a:pt x="10" y="3"/>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48" name="Freeform 64"/>
            <p:cNvSpPr>
              <a:spLocks/>
            </p:cNvSpPr>
            <p:nvPr/>
          </p:nvSpPr>
          <p:spPr bwMode="auto">
            <a:xfrm>
              <a:off x="3200" y="3521"/>
              <a:ext cx="4" cy="4"/>
            </a:xfrm>
            <a:custGeom>
              <a:avLst/>
              <a:gdLst>
                <a:gd name="T0" fmla="*/ 0 w 4"/>
                <a:gd name="T1" fmla="*/ 0 h 4"/>
                <a:gd name="T2" fmla="*/ 0 w 4"/>
                <a:gd name="T3" fmla="*/ 0 h 4"/>
                <a:gd name="T4" fmla="*/ 4 w 4"/>
                <a:gd name="T5" fmla="*/ 4 h 4"/>
                <a:gd name="T6" fmla="*/ 0 60000 65536"/>
                <a:gd name="T7" fmla="*/ 0 60000 65536"/>
                <a:gd name="T8" fmla="*/ 0 60000 65536"/>
                <a:gd name="T9" fmla="*/ 0 w 4"/>
                <a:gd name="T10" fmla="*/ 0 h 4"/>
                <a:gd name="T11" fmla="*/ 4 w 4"/>
                <a:gd name="T12" fmla="*/ 4 h 4"/>
              </a:gdLst>
              <a:ahLst/>
              <a:cxnLst>
                <a:cxn ang="T6">
                  <a:pos x="T0" y="T1"/>
                </a:cxn>
                <a:cxn ang="T7">
                  <a:pos x="T2" y="T3"/>
                </a:cxn>
                <a:cxn ang="T8">
                  <a:pos x="T4" y="T5"/>
                </a:cxn>
              </a:cxnLst>
              <a:rect l="T9" t="T10" r="T11" b="T12"/>
              <a:pathLst>
                <a:path w="4" h="4">
                  <a:moveTo>
                    <a:pt x="0" y="0"/>
                  </a:moveTo>
                  <a:lnTo>
                    <a:pt x="0" y="0"/>
                  </a:lnTo>
                  <a:lnTo>
                    <a:pt x="4" y="4"/>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49" name="Freeform 65"/>
            <p:cNvSpPr>
              <a:spLocks/>
            </p:cNvSpPr>
            <p:nvPr/>
          </p:nvSpPr>
          <p:spPr bwMode="auto">
            <a:xfrm>
              <a:off x="3204" y="3525"/>
              <a:ext cx="11" cy="3"/>
            </a:xfrm>
            <a:custGeom>
              <a:avLst/>
              <a:gdLst>
                <a:gd name="T0" fmla="*/ 0 w 11"/>
                <a:gd name="T1" fmla="*/ 0 h 3"/>
                <a:gd name="T2" fmla="*/ 4 w 11"/>
                <a:gd name="T3" fmla="*/ 0 h 3"/>
                <a:gd name="T4" fmla="*/ 11 w 11"/>
                <a:gd name="T5" fmla="*/ 3 h 3"/>
                <a:gd name="T6" fmla="*/ 0 60000 65536"/>
                <a:gd name="T7" fmla="*/ 0 60000 65536"/>
                <a:gd name="T8" fmla="*/ 0 60000 65536"/>
                <a:gd name="T9" fmla="*/ 0 w 11"/>
                <a:gd name="T10" fmla="*/ 0 h 3"/>
                <a:gd name="T11" fmla="*/ 11 w 11"/>
                <a:gd name="T12" fmla="*/ 3 h 3"/>
              </a:gdLst>
              <a:ahLst/>
              <a:cxnLst>
                <a:cxn ang="T6">
                  <a:pos x="T0" y="T1"/>
                </a:cxn>
                <a:cxn ang="T7">
                  <a:pos x="T2" y="T3"/>
                </a:cxn>
                <a:cxn ang="T8">
                  <a:pos x="T4" y="T5"/>
                </a:cxn>
              </a:cxnLst>
              <a:rect l="T9" t="T10" r="T11" b="T12"/>
              <a:pathLst>
                <a:path w="11" h="3">
                  <a:moveTo>
                    <a:pt x="0" y="0"/>
                  </a:moveTo>
                  <a:lnTo>
                    <a:pt x="4" y="0"/>
                  </a:lnTo>
                  <a:lnTo>
                    <a:pt x="11" y="3"/>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50" name="Freeform 66"/>
            <p:cNvSpPr>
              <a:spLocks/>
            </p:cNvSpPr>
            <p:nvPr/>
          </p:nvSpPr>
          <p:spPr bwMode="auto">
            <a:xfrm>
              <a:off x="3215" y="3528"/>
              <a:ext cx="29" cy="16"/>
            </a:xfrm>
            <a:custGeom>
              <a:avLst/>
              <a:gdLst>
                <a:gd name="T0" fmla="*/ 0 w 29"/>
                <a:gd name="T1" fmla="*/ 0 h 16"/>
                <a:gd name="T2" fmla="*/ 7 w 29"/>
                <a:gd name="T3" fmla="*/ 3 h 16"/>
                <a:gd name="T4" fmla="*/ 14 w 29"/>
                <a:gd name="T5" fmla="*/ 6 h 16"/>
                <a:gd name="T6" fmla="*/ 22 w 29"/>
                <a:gd name="T7" fmla="*/ 13 h 16"/>
                <a:gd name="T8" fmla="*/ 29 w 29"/>
                <a:gd name="T9" fmla="*/ 16 h 16"/>
                <a:gd name="T10" fmla="*/ 0 60000 65536"/>
                <a:gd name="T11" fmla="*/ 0 60000 65536"/>
                <a:gd name="T12" fmla="*/ 0 60000 65536"/>
                <a:gd name="T13" fmla="*/ 0 60000 65536"/>
                <a:gd name="T14" fmla="*/ 0 60000 65536"/>
                <a:gd name="T15" fmla="*/ 0 w 29"/>
                <a:gd name="T16" fmla="*/ 0 h 16"/>
                <a:gd name="T17" fmla="*/ 29 w 29"/>
                <a:gd name="T18" fmla="*/ 16 h 16"/>
              </a:gdLst>
              <a:ahLst/>
              <a:cxnLst>
                <a:cxn ang="T10">
                  <a:pos x="T0" y="T1"/>
                </a:cxn>
                <a:cxn ang="T11">
                  <a:pos x="T2" y="T3"/>
                </a:cxn>
                <a:cxn ang="T12">
                  <a:pos x="T4" y="T5"/>
                </a:cxn>
                <a:cxn ang="T13">
                  <a:pos x="T6" y="T7"/>
                </a:cxn>
                <a:cxn ang="T14">
                  <a:pos x="T8" y="T9"/>
                </a:cxn>
              </a:cxnLst>
              <a:rect l="T15" t="T16" r="T17" b="T18"/>
              <a:pathLst>
                <a:path w="29" h="16">
                  <a:moveTo>
                    <a:pt x="0" y="0"/>
                  </a:moveTo>
                  <a:lnTo>
                    <a:pt x="7" y="3"/>
                  </a:lnTo>
                  <a:lnTo>
                    <a:pt x="14" y="6"/>
                  </a:lnTo>
                  <a:lnTo>
                    <a:pt x="22" y="13"/>
                  </a:lnTo>
                  <a:lnTo>
                    <a:pt x="29" y="16"/>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51" name="Freeform 67"/>
            <p:cNvSpPr>
              <a:spLocks/>
            </p:cNvSpPr>
            <p:nvPr/>
          </p:nvSpPr>
          <p:spPr bwMode="auto">
            <a:xfrm>
              <a:off x="3244" y="3544"/>
              <a:ext cx="3" cy="3"/>
            </a:xfrm>
            <a:custGeom>
              <a:avLst/>
              <a:gdLst>
                <a:gd name="T0" fmla="*/ 0 w 3"/>
                <a:gd name="T1" fmla="*/ 0 h 3"/>
                <a:gd name="T2" fmla="*/ 3 w 3"/>
                <a:gd name="T3" fmla="*/ 3 h 3"/>
                <a:gd name="T4" fmla="*/ 3 w 3"/>
                <a:gd name="T5" fmla="*/ 3 h 3"/>
                <a:gd name="T6" fmla="*/ 0 60000 65536"/>
                <a:gd name="T7" fmla="*/ 0 60000 65536"/>
                <a:gd name="T8" fmla="*/ 0 60000 65536"/>
                <a:gd name="T9" fmla="*/ 0 w 3"/>
                <a:gd name="T10" fmla="*/ 0 h 3"/>
                <a:gd name="T11" fmla="*/ 3 w 3"/>
                <a:gd name="T12" fmla="*/ 3 h 3"/>
              </a:gdLst>
              <a:ahLst/>
              <a:cxnLst>
                <a:cxn ang="T6">
                  <a:pos x="T0" y="T1"/>
                </a:cxn>
                <a:cxn ang="T7">
                  <a:pos x="T2" y="T3"/>
                </a:cxn>
                <a:cxn ang="T8">
                  <a:pos x="T4" y="T5"/>
                </a:cxn>
              </a:cxnLst>
              <a:rect l="T9" t="T10" r="T11" b="T12"/>
              <a:pathLst>
                <a:path w="3" h="3">
                  <a:moveTo>
                    <a:pt x="0" y="0"/>
                  </a:moveTo>
                  <a:lnTo>
                    <a:pt x="3" y="3"/>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52" name="Freeform 68"/>
            <p:cNvSpPr>
              <a:spLocks/>
            </p:cNvSpPr>
            <p:nvPr/>
          </p:nvSpPr>
          <p:spPr bwMode="auto">
            <a:xfrm>
              <a:off x="3247" y="3547"/>
              <a:ext cx="22" cy="7"/>
            </a:xfrm>
            <a:custGeom>
              <a:avLst/>
              <a:gdLst>
                <a:gd name="T0" fmla="*/ 0 w 22"/>
                <a:gd name="T1" fmla="*/ 0 h 7"/>
                <a:gd name="T2" fmla="*/ 4 w 22"/>
                <a:gd name="T3" fmla="*/ 0 h 7"/>
                <a:gd name="T4" fmla="*/ 11 w 22"/>
                <a:gd name="T5" fmla="*/ 4 h 7"/>
                <a:gd name="T6" fmla="*/ 18 w 22"/>
                <a:gd name="T7" fmla="*/ 7 h 7"/>
                <a:gd name="T8" fmla="*/ 22 w 22"/>
                <a:gd name="T9" fmla="*/ 7 h 7"/>
                <a:gd name="T10" fmla="*/ 0 60000 65536"/>
                <a:gd name="T11" fmla="*/ 0 60000 65536"/>
                <a:gd name="T12" fmla="*/ 0 60000 65536"/>
                <a:gd name="T13" fmla="*/ 0 60000 65536"/>
                <a:gd name="T14" fmla="*/ 0 60000 65536"/>
                <a:gd name="T15" fmla="*/ 0 w 22"/>
                <a:gd name="T16" fmla="*/ 0 h 7"/>
                <a:gd name="T17" fmla="*/ 22 w 22"/>
                <a:gd name="T18" fmla="*/ 7 h 7"/>
              </a:gdLst>
              <a:ahLst/>
              <a:cxnLst>
                <a:cxn ang="T10">
                  <a:pos x="T0" y="T1"/>
                </a:cxn>
                <a:cxn ang="T11">
                  <a:pos x="T2" y="T3"/>
                </a:cxn>
                <a:cxn ang="T12">
                  <a:pos x="T4" y="T5"/>
                </a:cxn>
                <a:cxn ang="T13">
                  <a:pos x="T6" y="T7"/>
                </a:cxn>
                <a:cxn ang="T14">
                  <a:pos x="T8" y="T9"/>
                </a:cxn>
              </a:cxnLst>
              <a:rect l="T15" t="T16" r="T17" b="T18"/>
              <a:pathLst>
                <a:path w="22" h="7">
                  <a:moveTo>
                    <a:pt x="0" y="0"/>
                  </a:moveTo>
                  <a:lnTo>
                    <a:pt x="4" y="0"/>
                  </a:lnTo>
                  <a:lnTo>
                    <a:pt x="11" y="4"/>
                  </a:lnTo>
                  <a:lnTo>
                    <a:pt x="18" y="7"/>
                  </a:lnTo>
                  <a:lnTo>
                    <a:pt x="22" y="7"/>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53" name="Freeform 69"/>
            <p:cNvSpPr>
              <a:spLocks/>
            </p:cNvSpPr>
            <p:nvPr/>
          </p:nvSpPr>
          <p:spPr bwMode="auto">
            <a:xfrm>
              <a:off x="3269" y="3554"/>
              <a:ext cx="4" cy="3"/>
            </a:xfrm>
            <a:custGeom>
              <a:avLst/>
              <a:gdLst>
                <a:gd name="T0" fmla="*/ 0 w 4"/>
                <a:gd name="T1" fmla="*/ 0 h 3"/>
                <a:gd name="T2" fmla="*/ 4 w 4"/>
                <a:gd name="T3" fmla="*/ 3 h 3"/>
                <a:gd name="T4" fmla="*/ 4 w 4"/>
                <a:gd name="T5" fmla="*/ 3 h 3"/>
                <a:gd name="T6" fmla="*/ 0 60000 65536"/>
                <a:gd name="T7" fmla="*/ 0 60000 65536"/>
                <a:gd name="T8" fmla="*/ 0 60000 65536"/>
                <a:gd name="T9" fmla="*/ 0 w 4"/>
                <a:gd name="T10" fmla="*/ 0 h 3"/>
                <a:gd name="T11" fmla="*/ 4 w 4"/>
                <a:gd name="T12" fmla="*/ 3 h 3"/>
              </a:gdLst>
              <a:ahLst/>
              <a:cxnLst>
                <a:cxn ang="T6">
                  <a:pos x="T0" y="T1"/>
                </a:cxn>
                <a:cxn ang="T7">
                  <a:pos x="T2" y="T3"/>
                </a:cxn>
                <a:cxn ang="T8">
                  <a:pos x="T4" y="T5"/>
                </a:cxn>
              </a:cxnLst>
              <a:rect l="T9" t="T10" r="T11" b="T12"/>
              <a:pathLst>
                <a:path w="4" h="3">
                  <a:moveTo>
                    <a:pt x="0" y="0"/>
                  </a:moveTo>
                  <a:lnTo>
                    <a:pt x="4" y="3"/>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54" name="Freeform 70"/>
            <p:cNvSpPr>
              <a:spLocks/>
            </p:cNvSpPr>
            <p:nvPr/>
          </p:nvSpPr>
          <p:spPr bwMode="auto">
            <a:xfrm>
              <a:off x="3273" y="3557"/>
              <a:ext cx="14" cy="3"/>
            </a:xfrm>
            <a:custGeom>
              <a:avLst/>
              <a:gdLst>
                <a:gd name="T0" fmla="*/ 0 w 14"/>
                <a:gd name="T1" fmla="*/ 0 h 3"/>
                <a:gd name="T2" fmla="*/ 7 w 14"/>
                <a:gd name="T3" fmla="*/ 3 h 3"/>
                <a:gd name="T4" fmla="*/ 14 w 14"/>
                <a:gd name="T5" fmla="*/ 3 h 3"/>
                <a:gd name="T6" fmla="*/ 0 60000 65536"/>
                <a:gd name="T7" fmla="*/ 0 60000 65536"/>
                <a:gd name="T8" fmla="*/ 0 60000 65536"/>
                <a:gd name="T9" fmla="*/ 0 w 14"/>
                <a:gd name="T10" fmla="*/ 0 h 3"/>
                <a:gd name="T11" fmla="*/ 14 w 14"/>
                <a:gd name="T12" fmla="*/ 3 h 3"/>
              </a:gdLst>
              <a:ahLst/>
              <a:cxnLst>
                <a:cxn ang="T6">
                  <a:pos x="T0" y="T1"/>
                </a:cxn>
                <a:cxn ang="T7">
                  <a:pos x="T2" y="T3"/>
                </a:cxn>
                <a:cxn ang="T8">
                  <a:pos x="T4" y="T5"/>
                </a:cxn>
              </a:cxnLst>
              <a:rect l="T9" t="T10" r="T11" b="T12"/>
              <a:pathLst>
                <a:path w="14" h="3">
                  <a:moveTo>
                    <a:pt x="0" y="0"/>
                  </a:moveTo>
                  <a:lnTo>
                    <a:pt x="7" y="3"/>
                  </a:lnTo>
                  <a:lnTo>
                    <a:pt x="14" y="3"/>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55" name="Freeform 71"/>
            <p:cNvSpPr>
              <a:spLocks/>
            </p:cNvSpPr>
            <p:nvPr/>
          </p:nvSpPr>
          <p:spPr bwMode="auto">
            <a:xfrm>
              <a:off x="3287" y="3560"/>
              <a:ext cx="14" cy="0"/>
            </a:xfrm>
            <a:custGeom>
              <a:avLst/>
              <a:gdLst>
                <a:gd name="T0" fmla="*/ 0 w 14"/>
                <a:gd name="T1" fmla="*/ 7 w 14"/>
                <a:gd name="T2" fmla="*/ 14 w 14"/>
                <a:gd name="T3" fmla="*/ 0 60000 65536"/>
                <a:gd name="T4" fmla="*/ 0 60000 65536"/>
                <a:gd name="T5" fmla="*/ 0 60000 65536"/>
                <a:gd name="T6" fmla="*/ 0 w 14"/>
                <a:gd name="T7" fmla="*/ 14 w 14"/>
              </a:gdLst>
              <a:ahLst/>
              <a:cxnLst>
                <a:cxn ang="T3">
                  <a:pos x="T0" y="0"/>
                </a:cxn>
                <a:cxn ang="T4">
                  <a:pos x="T1" y="0"/>
                </a:cxn>
                <a:cxn ang="T5">
                  <a:pos x="T2" y="0"/>
                </a:cxn>
              </a:cxnLst>
              <a:rect l="T6" t="0" r="T7" b="0"/>
              <a:pathLst>
                <a:path w="14">
                  <a:moveTo>
                    <a:pt x="0" y="0"/>
                  </a:moveTo>
                  <a:lnTo>
                    <a:pt x="7" y="0"/>
                  </a:lnTo>
                  <a:lnTo>
                    <a:pt x="14"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56" name="Line 72"/>
            <p:cNvSpPr>
              <a:spLocks noChangeShapeType="1"/>
            </p:cNvSpPr>
            <p:nvPr/>
          </p:nvSpPr>
          <p:spPr bwMode="auto">
            <a:xfrm>
              <a:off x="3301" y="3560"/>
              <a:ext cx="8"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57" name="Line 73"/>
            <p:cNvSpPr>
              <a:spLocks noChangeShapeType="1"/>
            </p:cNvSpPr>
            <p:nvPr/>
          </p:nvSpPr>
          <p:spPr bwMode="auto">
            <a:xfrm>
              <a:off x="3309" y="3560"/>
              <a:ext cx="3"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58" name="Freeform 74"/>
            <p:cNvSpPr>
              <a:spLocks/>
            </p:cNvSpPr>
            <p:nvPr/>
          </p:nvSpPr>
          <p:spPr bwMode="auto">
            <a:xfrm>
              <a:off x="3312" y="3557"/>
              <a:ext cx="15" cy="3"/>
            </a:xfrm>
            <a:custGeom>
              <a:avLst/>
              <a:gdLst>
                <a:gd name="T0" fmla="*/ 0 w 15"/>
                <a:gd name="T1" fmla="*/ 3 h 3"/>
                <a:gd name="T2" fmla="*/ 8 w 15"/>
                <a:gd name="T3" fmla="*/ 0 h 3"/>
                <a:gd name="T4" fmla="*/ 15 w 15"/>
                <a:gd name="T5" fmla="*/ 0 h 3"/>
                <a:gd name="T6" fmla="*/ 0 60000 65536"/>
                <a:gd name="T7" fmla="*/ 0 60000 65536"/>
                <a:gd name="T8" fmla="*/ 0 60000 65536"/>
                <a:gd name="T9" fmla="*/ 0 w 15"/>
                <a:gd name="T10" fmla="*/ 0 h 3"/>
                <a:gd name="T11" fmla="*/ 15 w 15"/>
                <a:gd name="T12" fmla="*/ 3 h 3"/>
              </a:gdLst>
              <a:ahLst/>
              <a:cxnLst>
                <a:cxn ang="T6">
                  <a:pos x="T0" y="T1"/>
                </a:cxn>
                <a:cxn ang="T7">
                  <a:pos x="T2" y="T3"/>
                </a:cxn>
                <a:cxn ang="T8">
                  <a:pos x="T4" y="T5"/>
                </a:cxn>
              </a:cxnLst>
              <a:rect l="T9" t="T10" r="T11" b="T12"/>
              <a:pathLst>
                <a:path w="15" h="3">
                  <a:moveTo>
                    <a:pt x="0" y="3"/>
                  </a:moveTo>
                  <a:lnTo>
                    <a:pt x="8" y="0"/>
                  </a:lnTo>
                  <a:lnTo>
                    <a:pt x="15"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59" name="Line 75"/>
            <p:cNvSpPr>
              <a:spLocks noChangeShapeType="1"/>
            </p:cNvSpPr>
            <p:nvPr/>
          </p:nvSpPr>
          <p:spPr bwMode="auto">
            <a:xfrm>
              <a:off x="3327" y="3557"/>
              <a:ext cx="3"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60" name="Freeform 76"/>
            <p:cNvSpPr>
              <a:spLocks/>
            </p:cNvSpPr>
            <p:nvPr/>
          </p:nvSpPr>
          <p:spPr bwMode="auto">
            <a:xfrm>
              <a:off x="3330" y="3554"/>
              <a:ext cx="11" cy="3"/>
            </a:xfrm>
            <a:custGeom>
              <a:avLst/>
              <a:gdLst>
                <a:gd name="T0" fmla="*/ 0 w 11"/>
                <a:gd name="T1" fmla="*/ 3 h 3"/>
                <a:gd name="T2" fmla="*/ 4 w 11"/>
                <a:gd name="T3" fmla="*/ 3 h 3"/>
                <a:gd name="T4" fmla="*/ 11 w 11"/>
                <a:gd name="T5" fmla="*/ 0 h 3"/>
                <a:gd name="T6" fmla="*/ 0 60000 65536"/>
                <a:gd name="T7" fmla="*/ 0 60000 65536"/>
                <a:gd name="T8" fmla="*/ 0 60000 65536"/>
                <a:gd name="T9" fmla="*/ 0 w 11"/>
                <a:gd name="T10" fmla="*/ 0 h 3"/>
                <a:gd name="T11" fmla="*/ 11 w 11"/>
                <a:gd name="T12" fmla="*/ 3 h 3"/>
              </a:gdLst>
              <a:ahLst/>
              <a:cxnLst>
                <a:cxn ang="T6">
                  <a:pos x="T0" y="T1"/>
                </a:cxn>
                <a:cxn ang="T7">
                  <a:pos x="T2" y="T3"/>
                </a:cxn>
                <a:cxn ang="T8">
                  <a:pos x="T4" y="T5"/>
                </a:cxn>
              </a:cxnLst>
              <a:rect l="T9" t="T10" r="T11" b="T12"/>
              <a:pathLst>
                <a:path w="11" h="3">
                  <a:moveTo>
                    <a:pt x="0" y="3"/>
                  </a:moveTo>
                  <a:lnTo>
                    <a:pt x="4" y="3"/>
                  </a:lnTo>
                  <a:lnTo>
                    <a:pt x="11"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61" name="Line 77"/>
            <p:cNvSpPr>
              <a:spLocks noChangeShapeType="1"/>
            </p:cNvSpPr>
            <p:nvPr/>
          </p:nvSpPr>
          <p:spPr bwMode="auto">
            <a:xfrm flipV="1">
              <a:off x="3341" y="3551"/>
              <a:ext cx="7" cy="3"/>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62" name="Freeform 78"/>
            <p:cNvSpPr>
              <a:spLocks/>
            </p:cNvSpPr>
            <p:nvPr/>
          </p:nvSpPr>
          <p:spPr bwMode="auto">
            <a:xfrm>
              <a:off x="3348" y="3544"/>
              <a:ext cx="8" cy="7"/>
            </a:xfrm>
            <a:custGeom>
              <a:avLst/>
              <a:gdLst>
                <a:gd name="T0" fmla="*/ 0 w 8"/>
                <a:gd name="T1" fmla="*/ 7 h 7"/>
                <a:gd name="T2" fmla="*/ 4 w 8"/>
                <a:gd name="T3" fmla="*/ 3 h 7"/>
                <a:gd name="T4" fmla="*/ 8 w 8"/>
                <a:gd name="T5" fmla="*/ 0 h 7"/>
                <a:gd name="T6" fmla="*/ 0 60000 65536"/>
                <a:gd name="T7" fmla="*/ 0 60000 65536"/>
                <a:gd name="T8" fmla="*/ 0 60000 65536"/>
                <a:gd name="T9" fmla="*/ 0 w 8"/>
                <a:gd name="T10" fmla="*/ 0 h 7"/>
                <a:gd name="T11" fmla="*/ 8 w 8"/>
                <a:gd name="T12" fmla="*/ 7 h 7"/>
              </a:gdLst>
              <a:ahLst/>
              <a:cxnLst>
                <a:cxn ang="T6">
                  <a:pos x="T0" y="T1"/>
                </a:cxn>
                <a:cxn ang="T7">
                  <a:pos x="T2" y="T3"/>
                </a:cxn>
                <a:cxn ang="T8">
                  <a:pos x="T4" y="T5"/>
                </a:cxn>
              </a:cxnLst>
              <a:rect l="T9" t="T10" r="T11" b="T12"/>
              <a:pathLst>
                <a:path w="8" h="7">
                  <a:moveTo>
                    <a:pt x="0" y="7"/>
                  </a:moveTo>
                  <a:lnTo>
                    <a:pt x="4" y="3"/>
                  </a:lnTo>
                  <a:lnTo>
                    <a:pt x="8"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63" name="Freeform 79"/>
            <p:cNvSpPr>
              <a:spLocks/>
            </p:cNvSpPr>
            <p:nvPr/>
          </p:nvSpPr>
          <p:spPr bwMode="auto">
            <a:xfrm>
              <a:off x="3356" y="3544"/>
              <a:ext cx="7" cy="0"/>
            </a:xfrm>
            <a:custGeom>
              <a:avLst/>
              <a:gdLst>
                <a:gd name="T0" fmla="*/ 0 w 7"/>
                <a:gd name="T1" fmla="*/ 3 w 7"/>
                <a:gd name="T2" fmla="*/ 7 w 7"/>
                <a:gd name="T3" fmla="*/ 0 60000 65536"/>
                <a:gd name="T4" fmla="*/ 0 60000 65536"/>
                <a:gd name="T5" fmla="*/ 0 60000 65536"/>
                <a:gd name="T6" fmla="*/ 0 w 7"/>
                <a:gd name="T7" fmla="*/ 7 w 7"/>
              </a:gdLst>
              <a:ahLst/>
              <a:cxnLst>
                <a:cxn ang="T3">
                  <a:pos x="T0" y="0"/>
                </a:cxn>
                <a:cxn ang="T4">
                  <a:pos x="T1" y="0"/>
                </a:cxn>
                <a:cxn ang="T5">
                  <a:pos x="T2" y="0"/>
                </a:cxn>
              </a:cxnLst>
              <a:rect l="T6" t="0" r="T7" b="0"/>
              <a:pathLst>
                <a:path w="7">
                  <a:moveTo>
                    <a:pt x="0" y="0"/>
                  </a:moveTo>
                  <a:lnTo>
                    <a:pt x="3" y="0"/>
                  </a:lnTo>
                  <a:lnTo>
                    <a:pt x="7"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64" name="Freeform 80"/>
            <p:cNvSpPr>
              <a:spLocks/>
            </p:cNvSpPr>
            <p:nvPr/>
          </p:nvSpPr>
          <p:spPr bwMode="auto">
            <a:xfrm>
              <a:off x="3363" y="3538"/>
              <a:ext cx="7" cy="6"/>
            </a:xfrm>
            <a:custGeom>
              <a:avLst/>
              <a:gdLst>
                <a:gd name="T0" fmla="*/ 0 w 7"/>
                <a:gd name="T1" fmla="*/ 6 h 6"/>
                <a:gd name="T2" fmla="*/ 3 w 7"/>
                <a:gd name="T3" fmla="*/ 3 h 6"/>
                <a:gd name="T4" fmla="*/ 7 w 7"/>
                <a:gd name="T5" fmla="*/ 0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6"/>
                  </a:moveTo>
                  <a:lnTo>
                    <a:pt x="3" y="3"/>
                  </a:lnTo>
                  <a:lnTo>
                    <a:pt x="7"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65" name="Freeform 81"/>
            <p:cNvSpPr>
              <a:spLocks/>
            </p:cNvSpPr>
            <p:nvPr/>
          </p:nvSpPr>
          <p:spPr bwMode="auto">
            <a:xfrm>
              <a:off x="3370" y="3534"/>
              <a:ext cx="7" cy="4"/>
            </a:xfrm>
            <a:custGeom>
              <a:avLst/>
              <a:gdLst>
                <a:gd name="T0" fmla="*/ 0 w 7"/>
                <a:gd name="T1" fmla="*/ 4 h 4"/>
                <a:gd name="T2" fmla="*/ 4 w 7"/>
                <a:gd name="T3" fmla="*/ 0 h 4"/>
                <a:gd name="T4" fmla="*/ 7 w 7"/>
                <a:gd name="T5" fmla="*/ 0 h 4"/>
                <a:gd name="T6" fmla="*/ 0 60000 65536"/>
                <a:gd name="T7" fmla="*/ 0 60000 65536"/>
                <a:gd name="T8" fmla="*/ 0 60000 65536"/>
                <a:gd name="T9" fmla="*/ 0 w 7"/>
                <a:gd name="T10" fmla="*/ 0 h 4"/>
                <a:gd name="T11" fmla="*/ 7 w 7"/>
                <a:gd name="T12" fmla="*/ 4 h 4"/>
              </a:gdLst>
              <a:ahLst/>
              <a:cxnLst>
                <a:cxn ang="T6">
                  <a:pos x="T0" y="T1"/>
                </a:cxn>
                <a:cxn ang="T7">
                  <a:pos x="T2" y="T3"/>
                </a:cxn>
                <a:cxn ang="T8">
                  <a:pos x="T4" y="T5"/>
                </a:cxn>
              </a:cxnLst>
              <a:rect l="T9" t="T10" r="T11" b="T12"/>
              <a:pathLst>
                <a:path w="7" h="4">
                  <a:moveTo>
                    <a:pt x="0" y="4"/>
                  </a:moveTo>
                  <a:lnTo>
                    <a:pt x="4" y="0"/>
                  </a:lnTo>
                  <a:lnTo>
                    <a:pt x="7"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66" name="Freeform 82"/>
            <p:cNvSpPr>
              <a:spLocks/>
            </p:cNvSpPr>
            <p:nvPr/>
          </p:nvSpPr>
          <p:spPr bwMode="auto">
            <a:xfrm>
              <a:off x="3377" y="3528"/>
              <a:ext cx="15" cy="6"/>
            </a:xfrm>
            <a:custGeom>
              <a:avLst/>
              <a:gdLst>
                <a:gd name="T0" fmla="*/ 0 w 15"/>
                <a:gd name="T1" fmla="*/ 6 h 6"/>
                <a:gd name="T2" fmla="*/ 7 w 15"/>
                <a:gd name="T3" fmla="*/ 3 h 6"/>
                <a:gd name="T4" fmla="*/ 15 w 15"/>
                <a:gd name="T5" fmla="*/ 0 h 6"/>
                <a:gd name="T6" fmla="*/ 0 60000 65536"/>
                <a:gd name="T7" fmla="*/ 0 60000 65536"/>
                <a:gd name="T8" fmla="*/ 0 60000 65536"/>
                <a:gd name="T9" fmla="*/ 0 w 15"/>
                <a:gd name="T10" fmla="*/ 0 h 6"/>
                <a:gd name="T11" fmla="*/ 15 w 15"/>
                <a:gd name="T12" fmla="*/ 6 h 6"/>
              </a:gdLst>
              <a:ahLst/>
              <a:cxnLst>
                <a:cxn ang="T6">
                  <a:pos x="T0" y="T1"/>
                </a:cxn>
                <a:cxn ang="T7">
                  <a:pos x="T2" y="T3"/>
                </a:cxn>
                <a:cxn ang="T8">
                  <a:pos x="T4" y="T5"/>
                </a:cxn>
              </a:cxnLst>
              <a:rect l="T9" t="T10" r="T11" b="T12"/>
              <a:pathLst>
                <a:path w="15" h="6">
                  <a:moveTo>
                    <a:pt x="0" y="6"/>
                  </a:moveTo>
                  <a:lnTo>
                    <a:pt x="7" y="3"/>
                  </a:lnTo>
                  <a:lnTo>
                    <a:pt x="15"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67" name="Line 83"/>
            <p:cNvSpPr>
              <a:spLocks noChangeShapeType="1"/>
            </p:cNvSpPr>
            <p:nvPr/>
          </p:nvSpPr>
          <p:spPr bwMode="auto">
            <a:xfrm flipV="1">
              <a:off x="3392" y="3525"/>
              <a:ext cx="3" cy="3"/>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68" name="Line 84"/>
            <p:cNvSpPr>
              <a:spLocks noChangeShapeType="1"/>
            </p:cNvSpPr>
            <p:nvPr/>
          </p:nvSpPr>
          <p:spPr bwMode="auto">
            <a:xfrm flipV="1">
              <a:off x="3395" y="3521"/>
              <a:ext cx="4" cy="4"/>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69" name="Line 85"/>
            <p:cNvSpPr>
              <a:spLocks noChangeShapeType="1"/>
            </p:cNvSpPr>
            <p:nvPr/>
          </p:nvSpPr>
          <p:spPr bwMode="auto">
            <a:xfrm flipV="1">
              <a:off x="3399" y="3518"/>
              <a:ext cx="7" cy="3"/>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70" name="Line 86"/>
            <p:cNvSpPr>
              <a:spLocks noChangeShapeType="1"/>
            </p:cNvSpPr>
            <p:nvPr/>
          </p:nvSpPr>
          <p:spPr bwMode="auto">
            <a:xfrm flipV="1">
              <a:off x="3406" y="3512"/>
              <a:ext cx="7" cy="6"/>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71" name="Line 87"/>
            <p:cNvSpPr>
              <a:spLocks noChangeShapeType="1"/>
            </p:cNvSpPr>
            <p:nvPr/>
          </p:nvSpPr>
          <p:spPr bwMode="auto">
            <a:xfrm flipV="1">
              <a:off x="3413" y="3505"/>
              <a:ext cx="11" cy="7"/>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72" name="Freeform 88"/>
            <p:cNvSpPr>
              <a:spLocks/>
            </p:cNvSpPr>
            <p:nvPr/>
          </p:nvSpPr>
          <p:spPr bwMode="auto">
            <a:xfrm>
              <a:off x="3424" y="3502"/>
              <a:ext cx="11" cy="3"/>
            </a:xfrm>
            <a:custGeom>
              <a:avLst/>
              <a:gdLst>
                <a:gd name="T0" fmla="*/ 0 w 11"/>
                <a:gd name="T1" fmla="*/ 3 h 3"/>
                <a:gd name="T2" fmla="*/ 7 w 11"/>
                <a:gd name="T3" fmla="*/ 0 h 3"/>
                <a:gd name="T4" fmla="*/ 11 w 11"/>
                <a:gd name="T5" fmla="*/ 0 h 3"/>
                <a:gd name="T6" fmla="*/ 0 60000 65536"/>
                <a:gd name="T7" fmla="*/ 0 60000 65536"/>
                <a:gd name="T8" fmla="*/ 0 60000 65536"/>
                <a:gd name="T9" fmla="*/ 0 w 11"/>
                <a:gd name="T10" fmla="*/ 0 h 3"/>
                <a:gd name="T11" fmla="*/ 11 w 11"/>
                <a:gd name="T12" fmla="*/ 3 h 3"/>
              </a:gdLst>
              <a:ahLst/>
              <a:cxnLst>
                <a:cxn ang="T6">
                  <a:pos x="T0" y="T1"/>
                </a:cxn>
                <a:cxn ang="T7">
                  <a:pos x="T2" y="T3"/>
                </a:cxn>
                <a:cxn ang="T8">
                  <a:pos x="T4" y="T5"/>
                </a:cxn>
              </a:cxnLst>
              <a:rect l="T9" t="T10" r="T11" b="T12"/>
              <a:pathLst>
                <a:path w="11" h="3">
                  <a:moveTo>
                    <a:pt x="0" y="3"/>
                  </a:moveTo>
                  <a:lnTo>
                    <a:pt x="7" y="0"/>
                  </a:lnTo>
                  <a:lnTo>
                    <a:pt x="11"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73" name="Line 89"/>
            <p:cNvSpPr>
              <a:spLocks noChangeShapeType="1"/>
            </p:cNvSpPr>
            <p:nvPr/>
          </p:nvSpPr>
          <p:spPr bwMode="auto">
            <a:xfrm flipV="1">
              <a:off x="3435" y="3499"/>
              <a:ext cx="4" cy="3"/>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74" name="Freeform 90"/>
            <p:cNvSpPr>
              <a:spLocks/>
            </p:cNvSpPr>
            <p:nvPr/>
          </p:nvSpPr>
          <p:spPr bwMode="auto">
            <a:xfrm>
              <a:off x="3439" y="3492"/>
              <a:ext cx="10" cy="7"/>
            </a:xfrm>
            <a:custGeom>
              <a:avLst/>
              <a:gdLst>
                <a:gd name="T0" fmla="*/ 0 w 10"/>
                <a:gd name="T1" fmla="*/ 7 h 7"/>
                <a:gd name="T2" fmla="*/ 3 w 10"/>
                <a:gd name="T3" fmla="*/ 3 h 7"/>
                <a:gd name="T4" fmla="*/ 10 w 10"/>
                <a:gd name="T5" fmla="*/ 0 h 7"/>
                <a:gd name="T6" fmla="*/ 0 60000 65536"/>
                <a:gd name="T7" fmla="*/ 0 60000 65536"/>
                <a:gd name="T8" fmla="*/ 0 60000 65536"/>
                <a:gd name="T9" fmla="*/ 0 w 10"/>
                <a:gd name="T10" fmla="*/ 0 h 7"/>
                <a:gd name="T11" fmla="*/ 10 w 10"/>
                <a:gd name="T12" fmla="*/ 7 h 7"/>
              </a:gdLst>
              <a:ahLst/>
              <a:cxnLst>
                <a:cxn ang="T6">
                  <a:pos x="T0" y="T1"/>
                </a:cxn>
                <a:cxn ang="T7">
                  <a:pos x="T2" y="T3"/>
                </a:cxn>
                <a:cxn ang="T8">
                  <a:pos x="T4" y="T5"/>
                </a:cxn>
              </a:cxnLst>
              <a:rect l="T9" t="T10" r="T11" b="T12"/>
              <a:pathLst>
                <a:path w="10" h="7">
                  <a:moveTo>
                    <a:pt x="0" y="7"/>
                  </a:moveTo>
                  <a:lnTo>
                    <a:pt x="3" y="3"/>
                  </a:lnTo>
                  <a:lnTo>
                    <a:pt x="10"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75" name="Line 91"/>
            <p:cNvSpPr>
              <a:spLocks noChangeShapeType="1"/>
            </p:cNvSpPr>
            <p:nvPr/>
          </p:nvSpPr>
          <p:spPr bwMode="auto">
            <a:xfrm flipV="1">
              <a:off x="3449" y="3489"/>
              <a:ext cx="8" cy="3"/>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76" name="Line 92"/>
            <p:cNvSpPr>
              <a:spLocks noChangeShapeType="1"/>
            </p:cNvSpPr>
            <p:nvPr/>
          </p:nvSpPr>
          <p:spPr bwMode="auto">
            <a:xfrm flipV="1">
              <a:off x="3457" y="3486"/>
              <a:ext cx="7" cy="3"/>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77" name="Freeform 93"/>
            <p:cNvSpPr>
              <a:spLocks/>
            </p:cNvSpPr>
            <p:nvPr/>
          </p:nvSpPr>
          <p:spPr bwMode="auto">
            <a:xfrm>
              <a:off x="3464" y="3482"/>
              <a:ext cx="11" cy="4"/>
            </a:xfrm>
            <a:custGeom>
              <a:avLst/>
              <a:gdLst>
                <a:gd name="T0" fmla="*/ 0 w 11"/>
                <a:gd name="T1" fmla="*/ 4 h 4"/>
                <a:gd name="T2" fmla="*/ 7 w 11"/>
                <a:gd name="T3" fmla="*/ 0 h 4"/>
                <a:gd name="T4" fmla="*/ 11 w 11"/>
                <a:gd name="T5" fmla="*/ 0 h 4"/>
                <a:gd name="T6" fmla="*/ 0 60000 65536"/>
                <a:gd name="T7" fmla="*/ 0 60000 65536"/>
                <a:gd name="T8" fmla="*/ 0 60000 65536"/>
                <a:gd name="T9" fmla="*/ 0 w 11"/>
                <a:gd name="T10" fmla="*/ 0 h 4"/>
                <a:gd name="T11" fmla="*/ 11 w 11"/>
                <a:gd name="T12" fmla="*/ 4 h 4"/>
              </a:gdLst>
              <a:ahLst/>
              <a:cxnLst>
                <a:cxn ang="T6">
                  <a:pos x="T0" y="T1"/>
                </a:cxn>
                <a:cxn ang="T7">
                  <a:pos x="T2" y="T3"/>
                </a:cxn>
                <a:cxn ang="T8">
                  <a:pos x="T4" y="T5"/>
                </a:cxn>
              </a:cxnLst>
              <a:rect l="T9" t="T10" r="T11" b="T12"/>
              <a:pathLst>
                <a:path w="11" h="4">
                  <a:moveTo>
                    <a:pt x="0" y="4"/>
                  </a:moveTo>
                  <a:lnTo>
                    <a:pt x="7" y="0"/>
                  </a:lnTo>
                  <a:lnTo>
                    <a:pt x="11"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78" name="Line 94"/>
            <p:cNvSpPr>
              <a:spLocks noChangeShapeType="1"/>
            </p:cNvSpPr>
            <p:nvPr/>
          </p:nvSpPr>
          <p:spPr bwMode="auto">
            <a:xfrm>
              <a:off x="3475" y="3482"/>
              <a:ext cx="3"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79" name="Freeform 95"/>
            <p:cNvSpPr>
              <a:spLocks/>
            </p:cNvSpPr>
            <p:nvPr/>
          </p:nvSpPr>
          <p:spPr bwMode="auto">
            <a:xfrm>
              <a:off x="3478" y="3479"/>
              <a:ext cx="15" cy="3"/>
            </a:xfrm>
            <a:custGeom>
              <a:avLst/>
              <a:gdLst>
                <a:gd name="T0" fmla="*/ 0 w 15"/>
                <a:gd name="T1" fmla="*/ 3 h 3"/>
                <a:gd name="T2" fmla="*/ 7 w 15"/>
                <a:gd name="T3" fmla="*/ 0 h 3"/>
                <a:gd name="T4" fmla="*/ 15 w 15"/>
                <a:gd name="T5" fmla="*/ 0 h 3"/>
                <a:gd name="T6" fmla="*/ 0 60000 65536"/>
                <a:gd name="T7" fmla="*/ 0 60000 65536"/>
                <a:gd name="T8" fmla="*/ 0 60000 65536"/>
                <a:gd name="T9" fmla="*/ 0 w 15"/>
                <a:gd name="T10" fmla="*/ 0 h 3"/>
                <a:gd name="T11" fmla="*/ 15 w 15"/>
                <a:gd name="T12" fmla="*/ 3 h 3"/>
              </a:gdLst>
              <a:ahLst/>
              <a:cxnLst>
                <a:cxn ang="T6">
                  <a:pos x="T0" y="T1"/>
                </a:cxn>
                <a:cxn ang="T7">
                  <a:pos x="T2" y="T3"/>
                </a:cxn>
                <a:cxn ang="T8">
                  <a:pos x="T4" y="T5"/>
                </a:cxn>
              </a:cxnLst>
              <a:rect l="T9" t="T10" r="T11" b="T12"/>
              <a:pathLst>
                <a:path w="15" h="3">
                  <a:moveTo>
                    <a:pt x="0" y="3"/>
                  </a:moveTo>
                  <a:lnTo>
                    <a:pt x="7" y="0"/>
                  </a:lnTo>
                  <a:lnTo>
                    <a:pt x="15"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80" name="Freeform 96"/>
            <p:cNvSpPr>
              <a:spLocks/>
            </p:cNvSpPr>
            <p:nvPr/>
          </p:nvSpPr>
          <p:spPr bwMode="auto">
            <a:xfrm>
              <a:off x="3493" y="3479"/>
              <a:ext cx="7" cy="0"/>
            </a:xfrm>
            <a:custGeom>
              <a:avLst/>
              <a:gdLst>
                <a:gd name="T0" fmla="*/ 0 w 7"/>
                <a:gd name="T1" fmla="*/ 3 w 7"/>
                <a:gd name="T2" fmla="*/ 7 w 7"/>
                <a:gd name="T3" fmla="*/ 0 60000 65536"/>
                <a:gd name="T4" fmla="*/ 0 60000 65536"/>
                <a:gd name="T5" fmla="*/ 0 60000 65536"/>
                <a:gd name="T6" fmla="*/ 0 w 7"/>
                <a:gd name="T7" fmla="*/ 7 w 7"/>
              </a:gdLst>
              <a:ahLst/>
              <a:cxnLst>
                <a:cxn ang="T3">
                  <a:pos x="T0" y="0"/>
                </a:cxn>
                <a:cxn ang="T4">
                  <a:pos x="T1" y="0"/>
                </a:cxn>
                <a:cxn ang="T5">
                  <a:pos x="T2" y="0"/>
                </a:cxn>
              </a:cxnLst>
              <a:rect l="T6" t="0" r="T7" b="0"/>
              <a:pathLst>
                <a:path w="7">
                  <a:moveTo>
                    <a:pt x="0" y="0"/>
                  </a:moveTo>
                  <a:lnTo>
                    <a:pt x="3" y="0"/>
                  </a:lnTo>
                  <a:lnTo>
                    <a:pt x="7"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81" name="Freeform 97"/>
            <p:cNvSpPr>
              <a:spLocks/>
            </p:cNvSpPr>
            <p:nvPr/>
          </p:nvSpPr>
          <p:spPr bwMode="auto">
            <a:xfrm>
              <a:off x="3500" y="3479"/>
              <a:ext cx="18" cy="3"/>
            </a:xfrm>
            <a:custGeom>
              <a:avLst/>
              <a:gdLst>
                <a:gd name="T0" fmla="*/ 0 w 18"/>
                <a:gd name="T1" fmla="*/ 0 h 3"/>
                <a:gd name="T2" fmla="*/ 7 w 18"/>
                <a:gd name="T3" fmla="*/ 0 h 3"/>
                <a:gd name="T4" fmla="*/ 18 w 18"/>
                <a:gd name="T5" fmla="*/ 3 h 3"/>
                <a:gd name="T6" fmla="*/ 0 60000 65536"/>
                <a:gd name="T7" fmla="*/ 0 60000 65536"/>
                <a:gd name="T8" fmla="*/ 0 60000 65536"/>
                <a:gd name="T9" fmla="*/ 0 w 18"/>
                <a:gd name="T10" fmla="*/ 0 h 3"/>
                <a:gd name="T11" fmla="*/ 18 w 18"/>
                <a:gd name="T12" fmla="*/ 3 h 3"/>
              </a:gdLst>
              <a:ahLst/>
              <a:cxnLst>
                <a:cxn ang="T6">
                  <a:pos x="T0" y="T1"/>
                </a:cxn>
                <a:cxn ang="T7">
                  <a:pos x="T2" y="T3"/>
                </a:cxn>
                <a:cxn ang="T8">
                  <a:pos x="T4" y="T5"/>
                </a:cxn>
              </a:cxnLst>
              <a:rect l="T9" t="T10" r="T11" b="T12"/>
              <a:pathLst>
                <a:path w="18" h="3">
                  <a:moveTo>
                    <a:pt x="0" y="0"/>
                  </a:moveTo>
                  <a:lnTo>
                    <a:pt x="7" y="0"/>
                  </a:lnTo>
                  <a:lnTo>
                    <a:pt x="18" y="3"/>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82" name="Freeform 98"/>
            <p:cNvSpPr>
              <a:spLocks/>
            </p:cNvSpPr>
            <p:nvPr/>
          </p:nvSpPr>
          <p:spPr bwMode="auto">
            <a:xfrm>
              <a:off x="3518" y="3482"/>
              <a:ext cx="14" cy="4"/>
            </a:xfrm>
            <a:custGeom>
              <a:avLst/>
              <a:gdLst>
                <a:gd name="T0" fmla="*/ 0 w 14"/>
                <a:gd name="T1" fmla="*/ 0 h 4"/>
                <a:gd name="T2" fmla="*/ 7 w 14"/>
                <a:gd name="T3" fmla="*/ 4 h 4"/>
                <a:gd name="T4" fmla="*/ 14 w 14"/>
                <a:gd name="T5" fmla="*/ 4 h 4"/>
                <a:gd name="T6" fmla="*/ 0 60000 65536"/>
                <a:gd name="T7" fmla="*/ 0 60000 65536"/>
                <a:gd name="T8" fmla="*/ 0 60000 65536"/>
                <a:gd name="T9" fmla="*/ 0 w 14"/>
                <a:gd name="T10" fmla="*/ 0 h 4"/>
                <a:gd name="T11" fmla="*/ 14 w 14"/>
                <a:gd name="T12" fmla="*/ 4 h 4"/>
              </a:gdLst>
              <a:ahLst/>
              <a:cxnLst>
                <a:cxn ang="T6">
                  <a:pos x="T0" y="T1"/>
                </a:cxn>
                <a:cxn ang="T7">
                  <a:pos x="T2" y="T3"/>
                </a:cxn>
                <a:cxn ang="T8">
                  <a:pos x="T4" y="T5"/>
                </a:cxn>
              </a:cxnLst>
              <a:rect l="T9" t="T10" r="T11" b="T12"/>
              <a:pathLst>
                <a:path w="14" h="4">
                  <a:moveTo>
                    <a:pt x="0" y="0"/>
                  </a:moveTo>
                  <a:lnTo>
                    <a:pt x="7" y="4"/>
                  </a:lnTo>
                  <a:lnTo>
                    <a:pt x="14" y="4"/>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83" name="Line 99"/>
            <p:cNvSpPr>
              <a:spLocks noChangeShapeType="1"/>
            </p:cNvSpPr>
            <p:nvPr/>
          </p:nvSpPr>
          <p:spPr bwMode="auto">
            <a:xfrm>
              <a:off x="3532" y="3486"/>
              <a:ext cx="4"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84" name="Freeform 100"/>
            <p:cNvSpPr>
              <a:spLocks/>
            </p:cNvSpPr>
            <p:nvPr/>
          </p:nvSpPr>
          <p:spPr bwMode="auto">
            <a:xfrm>
              <a:off x="3536" y="3486"/>
              <a:ext cx="7" cy="3"/>
            </a:xfrm>
            <a:custGeom>
              <a:avLst/>
              <a:gdLst>
                <a:gd name="T0" fmla="*/ 0 w 7"/>
                <a:gd name="T1" fmla="*/ 0 h 3"/>
                <a:gd name="T2" fmla="*/ 4 w 7"/>
                <a:gd name="T3" fmla="*/ 0 h 3"/>
                <a:gd name="T4" fmla="*/ 7 w 7"/>
                <a:gd name="T5" fmla="*/ 3 h 3"/>
                <a:gd name="T6" fmla="*/ 0 60000 65536"/>
                <a:gd name="T7" fmla="*/ 0 60000 65536"/>
                <a:gd name="T8" fmla="*/ 0 60000 65536"/>
                <a:gd name="T9" fmla="*/ 0 w 7"/>
                <a:gd name="T10" fmla="*/ 0 h 3"/>
                <a:gd name="T11" fmla="*/ 7 w 7"/>
                <a:gd name="T12" fmla="*/ 3 h 3"/>
              </a:gdLst>
              <a:ahLst/>
              <a:cxnLst>
                <a:cxn ang="T6">
                  <a:pos x="T0" y="T1"/>
                </a:cxn>
                <a:cxn ang="T7">
                  <a:pos x="T2" y="T3"/>
                </a:cxn>
                <a:cxn ang="T8">
                  <a:pos x="T4" y="T5"/>
                </a:cxn>
              </a:cxnLst>
              <a:rect l="T9" t="T10" r="T11" b="T12"/>
              <a:pathLst>
                <a:path w="7" h="3">
                  <a:moveTo>
                    <a:pt x="0" y="0"/>
                  </a:moveTo>
                  <a:lnTo>
                    <a:pt x="4" y="0"/>
                  </a:lnTo>
                  <a:lnTo>
                    <a:pt x="7" y="3"/>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85" name="Line 101"/>
            <p:cNvSpPr>
              <a:spLocks noChangeShapeType="1"/>
            </p:cNvSpPr>
            <p:nvPr/>
          </p:nvSpPr>
          <p:spPr bwMode="auto">
            <a:xfrm>
              <a:off x="3543" y="3489"/>
              <a:ext cx="7"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86" name="Freeform 102"/>
            <p:cNvSpPr>
              <a:spLocks/>
            </p:cNvSpPr>
            <p:nvPr/>
          </p:nvSpPr>
          <p:spPr bwMode="auto">
            <a:xfrm>
              <a:off x="3550" y="3489"/>
              <a:ext cx="4" cy="3"/>
            </a:xfrm>
            <a:custGeom>
              <a:avLst/>
              <a:gdLst>
                <a:gd name="T0" fmla="*/ 0 w 4"/>
                <a:gd name="T1" fmla="*/ 0 h 3"/>
                <a:gd name="T2" fmla="*/ 4 w 4"/>
                <a:gd name="T3" fmla="*/ 0 h 3"/>
                <a:gd name="T4" fmla="*/ 4 w 4"/>
                <a:gd name="T5" fmla="*/ 3 h 3"/>
                <a:gd name="T6" fmla="*/ 0 60000 65536"/>
                <a:gd name="T7" fmla="*/ 0 60000 65536"/>
                <a:gd name="T8" fmla="*/ 0 60000 65536"/>
                <a:gd name="T9" fmla="*/ 0 w 4"/>
                <a:gd name="T10" fmla="*/ 0 h 3"/>
                <a:gd name="T11" fmla="*/ 4 w 4"/>
                <a:gd name="T12" fmla="*/ 3 h 3"/>
              </a:gdLst>
              <a:ahLst/>
              <a:cxnLst>
                <a:cxn ang="T6">
                  <a:pos x="T0" y="T1"/>
                </a:cxn>
                <a:cxn ang="T7">
                  <a:pos x="T2" y="T3"/>
                </a:cxn>
                <a:cxn ang="T8">
                  <a:pos x="T4" y="T5"/>
                </a:cxn>
              </a:cxnLst>
              <a:rect l="T9" t="T10" r="T11" b="T12"/>
              <a:pathLst>
                <a:path w="4" h="3">
                  <a:moveTo>
                    <a:pt x="0" y="0"/>
                  </a:moveTo>
                  <a:lnTo>
                    <a:pt x="4" y="0"/>
                  </a:lnTo>
                  <a:lnTo>
                    <a:pt x="4" y="3"/>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87" name="Line 103"/>
            <p:cNvSpPr>
              <a:spLocks noChangeShapeType="1"/>
            </p:cNvSpPr>
            <p:nvPr/>
          </p:nvSpPr>
          <p:spPr bwMode="auto">
            <a:xfrm>
              <a:off x="3554" y="3492"/>
              <a:ext cx="4"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88" name="Freeform 104"/>
            <p:cNvSpPr>
              <a:spLocks/>
            </p:cNvSpPr>
            <p:nvPr/>
          </p:nvSpPr>
          <p:spPr bwMode="auto">
            <a:xfrm>
              <a:off x="3558" y="3492"/>
              <a:ext cx="10" cy="3"/>
            </a:xfrm>
            <a:custGeom>
              <a:avLst/>
              <a:gdLst>
                <a:gd name="T0" fmla="*/ 0 w 10"/>
                <a:gd name="T1" fmla="*/ 0 h 3"/>
                <a:gd name="T2" fmla="*/ 3 w 10"/>
                <a:gd name="T3" fmla="*/ 0 h 3"/>
                <a:gd name="T4" fmla="*/ 10 w 10"/>
                <a:gd name="T5" fmla="*/ 3 h 3"/>
                <a:gd name="T6" fmla="*/ 0 60000 65536"/>
                <a:gd name="T7" fmla="*/ 0 60000 65536"/>
                <a:gd name="T8" fmla="*/ 0 60000 65536"/>
                <a:gd name="T9" fmla="*/ 0 w 10"/>
                <a:gd name="T10" fmla="*/ 0 h 3"/>
                <a:gd name="T11" fmla="*/ 10 w 10"/>
                <a:gd name="T12" fmla="*/ 3 h 3"/>
              </a:gdLst>
              <a:ahLst/>
              <a:cxnLst>
                <a:cxn ang="T6">
                  <a:pos x="T0" y="T1"/>
                </a:cxn>
                <a:cxn ang="T7">
                  <a:pos x="T2" y="T3"/>
                </a:cxn>
                <a:cxn ang="T8">
                  <a:pos x="T4" y="T5"/>
                </a:cxn>
              </a:cxnLst>
              <a:rect l="T9" t="T10" r="T11" b="T12"/>
              <a:pathLst>
                <a:path w="10" h="3">
                  <a:moveTo>
                    <a:pt x="0" y="0"/>
                  </a:moveTo>
                  <a:lnTo>
                    <a:pt x="3" y="0"/>
                  </a:lnTo>
                  <a:lnTo>
                    <a:pt x="10" y="3"/>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89" name="Line 105"/>
            <p:cNvSpPr>
              <a:spLocks noChangeShapeType="1"/>
            </p:cNvSpPr>
            <p:nvPr/>
          </p:nvSpPr>
          <p:spPr bwMode="auto">
            <a:xfrm>
              <a:off x="3568" y="3495"/>
              <a:ext cx="15" cy="4"/>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90" name="Line 106"/>
            <p:cNvSpPr>
              <a:spLocks noChangeShapeType="1"/>
            </p:cNvSpPr>
            <p:nvPr/>
          </p:nvSpPr>
          <p:spPr bwMode="auto">
            <a:xfrm>
              <a:off x="3583" y="3499"/>
              <a:ext cx="14"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91" name="Freeform 107"/>
            <p:cNvSpPr>
              <a:spLocks/>
            </p:cNvSpPr>
            <p:nvPr/>
          </p:nvSpPr>
          <p:spPr bwMode="auto">
            <a:xfrm>
              <a:off x="3597" y="3499"/>
              <a:ext cx="11" cy="3"/>
            </a:xfrm>
            <a:custGeom>
              <a:avLst/>
              <a:gdLst>
                <a:gd name="T0" fmla="*/ 0 w 11"/>
                <a:gd name="T1" fmla="*/ 0 h 3"/>
                <a:gd name="T2" fmla="*/ 4 w 11"/>
                <a:gd name="T3" fmla="*/ 0 h 3"/>
                <a:gd name="T4" fmla="*/ 11 w 11"/>
                <a:gd name="T5" fmla="*/ 3 h 3"/>
                <a:gd name="T6" fmla="*/ 0 60000 65536"/>
                <a:gd name="T7" fmla="*/ 0 60000 65536"/>
                <a:gd name="T8" fmla="*/ 0 60000 65536"/>
                <a:gd name="T9" fmla="*/ 0 w 11"/>
                <a:gd name="T10" fmla="*/ 0 h 3"/>
                <a:gd name="T11" fmla="*/ 11 w 11"/>
                <a:gd name="T12" fmla="*/ 3 h 3"/>
              </a:gdLst>
              <a:ahLst/>
              <a:cxnLst>
                <a:cxn ang="T6">
                  <a:pos x="T0" y="T1"/>
                </a:cxn>
                <a:cxn ang="T7">
                  <a:pos x="T2" y="T3"/>
                </a:cxn>
                <a:cxn ang="T8">
                  <a:pos x="T4" y="T5"/>
                </a:cxn>
              </a:cxnLst>
              <a:rect l="T9" t="T10" r="T11" b="T12"/>
              <a:pathLst>
                <a:path w="11" h="3">
                  <a:moveTo>
                    <a:pt x="0" y="0"/>
                  </a:moveTo>
                  <a:lnTo>
                    <a:pt x="4" y="0"/>
                  </a:lnTo>
                  <a:lnTo>
                    <a:pt x="11" y="3"/>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92" name="Freeform 108"/>
            <p:cNvSpPr>
              <a:spLocks/>
            </p:cNvSpPr>
            <p:nvPr/>
          </p:nvSpPr>
          <p:spPr bwMode="auto">
            <a:xfrm>
              <a:off x="3608" y="3502"/>
              <a:ext cx="14" cy="0"/>
            </a:xfrm>
            <a:custGeom>
              <a:avLst/>
              <a:gdLst>
                <a:gd name="T0" fmla="*/ 0 w 14"/>
                <a:gd name="T1" fmla="*/ 7 w 14"/>
                <a:gd name="T2" fmla="*/ 14 w 14"/>
                <a:gd name="T3" fmla="*/ 0 60000 65536"/>
                <a:gd name="T4" fmla="*/ 0 60000 65536"/>
                <a:gd name="T5" fmla="*/ 0 60000 65536"/>
                <a:gd name="T6" fmla="*/ 0 w 14"/>
                <a:gd name="T7" fmla="*/ 14 w 14"/>
              </a:gdLst>
              <a:ahLst/>
              <a:cxnLst>
                <a:cxn ang="T3">
                  <a:pos x="T0" y="0"/>
                </a:cxn>
                <a:cxn ang="T4">
                  <a:pos x="T1" y="0"/>
                </a:cxn>
                <a:cxn ang="T5">
                  <a:pos x="T2" y="0"/>
                </a:cxn>
              </a:cxnLst>
              <a:rect l="T6" t="0" r="T7" b="0"/>
              <a:pathLst>
                <a:path w="14">
                  <a:moveTo>
                    <a:pt x="0" y="0"/>
                  </a:moveTo>
                  <a:lnTo>
                    <a:pt x="7" y="0"/>
                  </a:lnTo>
                  <a:lnTo>
                    <a:pt x="14"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93" name="Freeform 109"/>
            <p:cNvSpPr>
              <a:spLocks/>
            </p:cNvSpPr>
            <p:nvPr/>
          </p:nvSpPr>
          <p:spPr bwMode="auto">
            <a:xfrm>
              <a:off x="3622" y="3502"/>
              <a:ext cx="8" cy="0"/>
            </a:xfrm>
            <a:custGeom>
              <a:avLst/>
              <a:gdLst>
                <a:gd name="T0" fmla="*/ 0 w 8"/>
                <a:gd name="T1" fmla="*/ 4 w 8"/>
                <a:gd name="T2" fmla="*/ 8 w 8"/>
                <a:gd name="T3" fmla="*/ 0 60000 65536"/>
                <a:gd name="T4" fmla="*/ 0 60000 65536"/>
                <a:gd name="T5" fmla="*/ 0 60000 65536"/>
                <a:gd name="T6" fmla="*/ 0 w 8"/>
                <a:gd name="T7" fmla="*/ 8 w 8"/>
              </a:gdLst>
              <a:ahLst/>
              <a:cxnLst>
                <a:cxn ang="T3">
                  <a:pos x="T0" y="0"/>
                </a:cxn>
                <a:cxn ang="T4">
                  <a:pos x="T1" y="0"/>
                </a:cxn>
                <a:cxn ang="T5">
                  <a:pos x="T2" y="0"/>
                </a:cxn>
              </a:cxnLst>
              <a:rect l="T6" t="0" r="T7" b="0"/>
              <a:pathLst>
                <a:path w="8">
                  <a:moveTo>
                    <a:pt x="0" y="0"/>
                  </a:moveTo>
                  <a:lnTo>
                    <a:pt x="4" y="0"/>
                  </a:lnTo>
                  <a:lnTo>
                    <a:pt x="8"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94" name="Freeform 110"/>
            <p:cNvSpPr>
              <a:spLocks/>
            </p:cNvSpPr>
            <p:nvPr/>
          </p:nvSpPr>
          <p:spPr bwMode="auto">
            <a:xfrm>
              <a:off x="3630" y="3502"/>
              <a:ext cx="21" cy="6"/>
            </a:xfrm>
            <a:custGeom>
              <a:avLst/>
              <a:gdLst>
                <a:gd name="T0" fmla="*/ 0 w 21"/>
                <a:gd name="T1" fmla="*/ 0 h 6"/>
                <a:gd name="T2" fmla="*/ 3 w 21"/>
                <a:gd name="T3" fmla="*/ 0 h 6"/>
                <a:gd name="T4" fmla="*/ 11 w 21"/>
                <a:gd name="T5" fmla="*/ 3 h 6"/>
                <a:gd name="T6" fmla="*/ 18 w 21"/>
                <a:gd name="T7" fmla="*/ 3 h 6"/>
                <a:gd name="T8" fmla="*/ 21 w 21"/>
                <a:gd name="T9" fmla="*/ 6 h 6"/>
                <a:gd name="T10" fmla="*/ 0 60000 65536"/>
                <a:gd name="T11" fmla="*/ 0 60000 65536"/>
                <a:gd name="T12" fmla="*/ 0 60000 65536"/>
                <a:gd name="T13" fmla="*/ 0 60000 65536"/>
                <a:gd name="T14" fmla="*/ 0 60000 65536"/>
                <a:gd name="T15" fmla="*/ 0 w 21"/>
                <a:gd name="T16" fmla="*/ 0 h 6"/>
                <a:gd name="T17" fmla="*/ 21 w 21"/>
                <a:gd name="T18" fmla="*/ 6 h 6"/>
              </a:gdLst>
              <a:ahLst/>
              <a:cxnLst>
                <a:cxn ang="T10">
                  <a:pos x="T0" y="T1"/>
                </a:cxn>
                <a:cxn ang="T11">
                  <a:pos x="T2" y="T3"/>
                </a:cxn>
                <a:cxn ang="T12">
                  <a:pos x="T4" y="T5"/>
                </a:cxn>
                <a:cxn ang="T13">
                  <a:pos x="T6" y="T7"/>
                </a:cxn>
                <a:cxn ang="T14">
                  <a:pos x="T8" y="T9"/>
                </a:cxn>
              </a:cxnLst>
              <a:rect l="T15" t="T16" r="T17" b="T18"/>
              <a:pathLst>
                <a:path w="21" h="6">
                  <a:moveTo>
                    <a:pt x="0" y="0"/>
                  </a:moveTo>
                  <a:lnTo>
                    <a:pt x="3" y="0"/>
                  </a:lnTo>
                  <a:lnTo>
                    <a:pt x="11" y="3"/>
                  </a:lnTo>
                  <a:lnTo>
                    <a:pt x="18" y="3"/>
                  </a:lnTo>
                  <a:lnTo>
                    <a:pt x="21" y="6"/>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95" name="Freeform 111"/>
            <p:cNvSpPr>
              <a:spLocks/>
            </p:cNvSpPr>
            <p:nvPr/>
          </p:nvSpPr>
          <p:spPr bwMode="auto">
            <a:xfrm>
              <a:off x="3651" y="3508"/>
              <a:ext cx="8" cy="7"/>
            </a:xfrm>
            <a:custGeom>
              <a:avLst/>
              <a:gdLst>
                <a:gd name="T0" fmla="*/ 0 w 8"/>
                <a:gd name="T1" fmla="*/ 0 h 7"/>
                <a:gd name="T2" fmla="*/ 4 w 8"/>
                <a:gd name="T3" fmla="*/ 4 h 7"/>
                <a:gd name="T4" fmla="*/ 8 w 8"/>
                <a:gd name="T5" fmla="*/ 7 h 7"/>
                <a:gd name="T6" fmla="*/ 0 60000 65536"/>
                <a:gd name="T7" fmla="*/ 0 60000 65536"/>
                <a:gd name="T8" fmla="*/ 0 60000 65536"/>
                <a:gd name="T9" fmla="*/ 0 w 8"/>
                <a:gd name="T10" fmla="*/ 0 h 7"/>
                <a:gd name="T11" fmla="*/ 8 w 8"/>
                <a:gd name="T12" fmla="*/ 7 h 7"/>
              </a:gdLst>
              <a:ahLst/>
              <a:cxnLst>
                <a:cxn ang="T6">
                  <a:pos x="T0" y="T1"/>
                </a:cxn>
                <a:cxn ang="T7">
                  <a:pos x="T2" y="T3"/>
                </a:cxn>
                <a:cxn ang="T8">
                  <a:pos x="T4" y="T5"/>
                </a:cxn>
              </a:cxnLst>
              <a:rect l="T9" t="T10" r="T11" b="T12"/>
              <a:pathLst>
                <a:path w="8" h="7">
                  <a:moveTo>
                    <a:pt x="0" y="0"/>
                  </a:moveTo>
                  <a:lnTo>
                    <a:pt x="4" y="4"/>
                  </a:lnTo>
                  <a:lnTo>
                    <a:pt x="8" y="7"/>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96" name="Line 112"/>
            <p:cNvSpPr>
              <a:spLocks noChangeShapeType="1"/>
            </p:cNvSpPr>
            <p:nvPr/>
          </p:nvSpPr>
          <p:spPr bwMode="auto">
            <a:xfrm>
              <a:off x="3659" y="3515"/>
              <a:ext cx="3" cy="3"/>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97" name="Line 113"/>
            <p:cNvSpPr>
              <a:spLocks noChangeShapeType="1"/>
            </p:cNvSpPr>
            <p:nvPr/>
          </p:nvSpPr>
          <p:spPr bwMode="auto">
            <a:xfrm>
              <a:off x="3662" y="3518"/>
              <a:ext cx="4" cy="3"/>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98" name="Freeform 114"/>
            <p:cNvSpPr>
              <a:spLocks/>
            </p:cNvSpPr>
            <p:nvPr/>
          </p:nvSpPr>
          <p:spPr bwMode="auto">
            <a:xfrm>
              <a:off x="3666" y="3521"/>
              <a:ext cx="25" cy="26"/>
            </a:xfrm>
            <a:custGeom>
              <a:avLst/>
              <a:gdLst>
                <a:gd name="T0" fmla="*/ 0 w 25"/>
                <a:gd name="T1" fmla="*/ 0 h 26"/>
                <a:gd name="T2" fmla="*/ 3 w 25"/>
                <a:gd name="T3" fmla="*/ 7 h 26"/>
                <a:gd name="T4" fmla="*/ 11 w 25"/>
                <a:gd name="T5" fmla="*/ 13 h 26"/>
                <a:gd name="T6" fmla="*/ 21 w 25"/>
                <a:gd name="T7" fmla="*/ 20 h 26"/>
                <a:gd name="T8" fmla="*/ 25 w 25"/>
                <a:gd name="T9" fmla="*/ 26 h 26"/>
                <a:gd name="T10" fmla="*/ 0 60000 65536"/>
                <a:gd name="T11" fmla="*/ 0 60000 65536"/>
                <a:gd name="T12" fmla="*/ 0 60000 65536"/>
                <a:gd name="T13" fmla="*/ 0 60000 65536"/>
                <a:gd name="T14" fmla="*/ 0 60000 65536"/>
                <a:gd name="T15" fmla="*/ 0 w 25"/>
                <a:gd name="T16" fmla="*/ 0 h 26"/>
                <a:gd name="T17" fmla="*/ 25 w 25"/>
                <a:gd name="T18" fmla="*/ 26 h 26"/>
              </a:gdLst>
              <a:ahLst/>
              <a:cxnLst>
                <a:cxn ang="T10">
                  <a:pos x="T0" y="T1"/>
                </a:cxn>
                <a:cxn ang="T11">
                  <a:pos x="T2" y="T3"/>
                </a:cxn>
                <a:cxn ang="T12">
                  <a:pos x="T4" y="T5"/>
                </a:cxn>
                <a:cxn ang="T13">
                  <a:pos x="T6" y="T7"/>
                </a:cxn>
                <a:cxn ang="T14">
                  <a:pos x="T8" y="T9"/>
                </a:cxn>
              </a:cxnLst>
              <a:rect l="T15" t="T16" r="T17" b="T18"/>
              <a:pathLst>
                <a:path w="25" h="26">
                  <a:moveTo>
                    <a:pt x="0" y="0"/>
                  </a:moveTo>
                  <a:lnTo>
                    <a:pt x="3" y="7"/>
                  </a:lnTo>
                  <a:lnTo>
                    <a:pt x="11" y="13"/>
                  </a:lnTo>
                  <a:lnTo>
                    <a:pt x="21" y="20"/>
                  </a:lnTo>
                  <a:lnTo>
                    <a:pt x="25" y="26"/>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99" name="Freeform 115"/>
            <p:cNvSpPr>
              <a:spLocks/>
            </p:cNvSpPr>
            <p:nvPr/>
          </p:nvSpPr>
          <p:spPr bwMode="auto">
            <a:xfrm>
              <a:off x="3691" y="3547"/>
              <a:ext cx="4" cy="7"/>
            </a:xfrm>
            <a:custGeom>
              <a:avLst/>
              <a:gdLst>
                <a:gd name="T0" fmla="*/ 0 w 4"/>
                <a:gd name="T1" fmla="*/ 0 h 7"/>
                <a:gd name="T2" fmla="*/ 4 w 4"/>
                <a:gd name="T3" fmla="*/ 4 h 7"/>
                <a:gd name="T4" fmla="*/ 4 w 4"/>
                <a:gd name="T5" fmla="*/ 7 h 7"/>
                <a:gd name="T6" fmla="*/ 0 60000 65536"/>
                <a:gd name="T7" fmla="*/ 0 60000 65536"/>
                <a:gd name="T8" fmla="*/ 0 60000 65536"/>
                <a:gd name="T9" fmla="*/ 0 w 4"/>
                <a:gd name="T10" fmla="*/ 0 h 7"/>
                <a:gd name="T11" fmla="*/ 4 w 4"/>
                <a:gd name="T12" fmla="*/ 7 h 7"/>
              </a:gdLst>
              <a:ahLst/>
              <a:cxnLst>
                <a:cxn ang="T6">
                  <a:pos x="T0" y="T1"/>
                </a:cxn>
                <a:cxn ang="T7">
                  <a:pos x="T2" y="T3"/>
                </a:cxn>
                <a:cxn ang="T8">
                  <a:pos x="T4" y="T5"/>
                </a:cxn>
              </a:cxnLst>
              <a:rect l="T9" t="T10" r="T11" b="T12"/>
              <a:pathLst>
                <a:path w="4" h="7">
                  <a:moveTo>
                    <a:pt x="0" y="0"/>
                  </a:moveTo>
                  <a:lnTo>
                    <a:pt x="4" y="4"/>
                  </a:lnTo>
                  <a:lnTo>
                    <a:pt x="4" y="7"/>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00" name="Freeform 116"/>
            <p:cNvSpPr>
              <a:spLocks/>
            </p:cNvSpPr>
            <p:nvPr/>
          </p:nvSpPr>
          <p:spPr bwMode="auto">
            <a:xfrm>
              <a:off x="3695" y="3554"/>
              <a:ext cx="7" cy="6"/>
            </a:xfrm>
            <a:custGeom>
              <a:avLst/>
              <a:gdLst>
                <a:gd name="T0" fmla="*/ 0 w 7"/>
                <a:gd name="T1" fmla="*/ 0 h 6"/>
                <a:gd name="T2" fmla="*/ 3 w 7"/>
                <a:gd name="T3" fmla="*/ 3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3" y="3"/>
                  </a:lnTo>
                  <a:lnTo>
                    <a:pt x="7" y="6"/>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01" name="Freeform 117"/>
            <p:cNvSpPr>
              <a:spLocks/>
            </p:cNvSpPr>
            <p:nvPr/>
          </p:nvSpPr>
          <p:spPr bwMode="auto">
            <a:xfrm>
              <a:off x="3702" y="3560"/>
              <a:ext cx="14" cy="26"/>
            </a:xfrm>
            <a:custGeom>
              <a:avLst/>
              <a:gdLst>
                <a:gd name="T0" fmla="*/ 0 w 14"/>
                <a:gd name="T1" fmla="*/ 0 h 26"/>
                <a:gd name="T2" fmla="*/ 3 w 14"/>
                <a:gd name="T3" fmla="*/ 7 h 26"/>
                <a:gd name="T4" fmla="*/ 7 w 14"/>
                <a:gd name="T5" fmla="*/ 13 h 26"/>
                <a:gd name="T6" fmla="*/ 11 w 14"/>
                <a:gd name="T7" fmla="*/ 20 h 26"/>
                <a:gd name="T8" fmla="*/ 14 w 14"/>
                <a:gd name="T9" fmla="*/ 26 h 26"/>
                <a:gd name="T10" fmla="*/ 0 60000 65536"/>
                <a:gd name="T11" fmla="*/ 0 60000 65536"/>
                <a:gd name="T12" fmla="*/ 0 60000 65536"/>
                <a:gd name="T13" fmla="*/ 0 60000 65536"/>
                <a:gd name="T14" fmla="*/ 0 60000 65536"/>
                <a:gd name="T15" fmla="*/ 0 w 14"/>
                <a:gd name="T16" fmla="*/ 0 h 26"/>
                <a:gd name="T17" fmla="*/ 14 w 14"/>
                <a:gd name="T18" fmla="*/ 26 h 26"/>
              </a:gdLst>
              <a:ahLst/>
              <a:cxnLst>
                <a:cxn ang="T10">
                  <a:pos x="T0" y="T1"/>
                </a:cxn>
                <a:cxn ang="T11">
                  <a:pos x="T2" y="T3"/>
                </a:cxn>
                <a:cxn ang="T12">
                  <a:pos x="T4" y="T5"/>
                </a:cxn>
                <a:cxn ang="T13">
                  <a:pos x="T6" y="T7"/>
                </a:cxn>
                <a:cxn ang="T14">
                  <a:pos x="T8" y="T9"/>
                </a:cxn>
              </a:cxnLst>
              <a:rect l="T15" t="T16" r="T17" b="T18"/>
              <a:pathLst>
                <a:path w="14" h="26">
                  <a:moveTo>
                    <a:pt x="0" y="0"/>
                  </a:moveTo>
                  <a:lnTo>
                    <a:pt x="3" y="7"/>
                  </a:lnTo>
                  <a:lnTo>
                    <a:pt x="7" y="13"/>
                  </a:lnTo>
                  <a:lnTo>
                    <a:pt x="11" y="20"/>
                  </a:lnTo>
                  <a:lnTo>
                    <a:pt x="14" y="26"/>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02" name="Freeform 118"/>
            <p:cNvSpPr>
              <a:spLocks/>
            </p:cNvSpPr>
            <p:nvPr/>
          </p:nvSpPr>
          <p:spPr bwMode="auto">
            <a:xfrm>
              <a:off x="3716" y="3586"/>
              <a:ext cx="4" cy="10"/>
            </a:xfrm>
            <a:custGeom>
              <a:avLst/>
              <a:gdLst>
                <a:gd name="T0" fmla="*/ 0 w 4"/>
                <a:gd name="T1" fmla="*/ 0 h 10"/>
                <a:gd name="T2" fmla="*/ 4 w 4"/>
                <a:gd name="T3" fmla="*/ 7 h 10"/>
                <a:gd name="T4" fmla="*/ 4 w 4"/>
                <a:gd name="T5" fmla="*/ 10 h 10"/>
                <a:gd name="T6" fmla="*/ 0 60000 65536"/>
                <a:gd name="T7" fmla="*/ 0 60000 65536"/>
                <a:gd name="T8" fmla="*/ 0 60000 65536"/>
                <a:gd name="T9" fmla="*/ 0 w 4"/>
                <a:gd name="T10" fmla="*/ 0 h 10"/>
                <a:gd name="T11" fmla="*/ 4 w 4"/>
                <a:gd name="T12" fmla="*/ 10 h 10"/>
              </a:gdLst>
              <a:ahLst/>
              <a:cxnLst>
                <a:cxn ang="T6">
                  <a:pos x="T0" y="T1"/>
                </a:cxn>
                <a:cxn ang="T7">
                  <a:pos x="T2" y="T3"/>
                </a:cxn>
                <a:cxn ang="T8">
                  <a:pos x="T4" y="T5"/>
                </a:cxn>
              </a:cxnLst>
              <a:rect l="T9" t="T10" r="T11" b="T12"/>
              <a:pathLst>
                <a:path w="4" h="10">
                  <a:moveTo>
                    <a:pt x="0" y="0"/>
                  </a:moveTo>
                  <a:lnTo>
                    <a:pt x="4" y="7"/>
                  </a:lnTo>
                  <a:lnTo>
                    <a:pt x="4" y="1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03" name="Line 119"/>
            <p:cNvSpPr>
              <a:spLocks noChangeShapeType="1"/>
            </p:cNvSpPr>
            <p:nvPr/>
          </p:nvSpPr>
          <p:spPr bwMode="auto">
            <a:xfrm>
              <a:off x="3720" y="3596"/>
              <a:ext cx="3" cy="1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04" name="Line 120"/>
            <p:cNvSpPr>
              <a:spLocks noChangeShapeType="1"/>
            </p:cNvSpPr>
            <p:nvPr/>
          </p:nvSpPr>
          <p:spPr bwMode="auto">
            <a:xfrm>
              <a:off x="3723" y="3606"/>
              <a:ext cx="8" cy="9"/>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05" name="Line 121"/>
            <p:cNvSpPr>
              <a:spLocks noChangeShapeType="1"/>
            </p:cNvSpPr>
            <p:nvPr/>
          </p:nvSpPr>
          <p:spPr bwMode="auto">
            <a:xfrm>
              <a:off x="3731" y="3615"/>
              <a:ext cx="3" cy="1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06" name="Freeform 122"/>
            <p:cNvSpPr>
              <a:spLocks/>
            </p:cNvSpPr>
            <p:nvPr/>
          </p:nvSpPr>
          <p:spPr bwMode="auto">
            <a:xfrm>
              <a:off x="3734" y="3625"/>
              <a:ext cx="4" cy="10"/>
            </a:xfrm>
            <a:custGeom>
              <a:avLst/>
              <a:gdLst>
                <a:gd name="T0" fmla="*/ 0 w 4"/>
                <a:gd name="T1" fmla="*/ 0 h 10"/>
                <a:gd name="T2" fmla="*/ 0 w 4"/>
                <a:gd name="T3" fmla="*/ 3 h 10"/>
                <a:gd name="T4" fmla="*/ 4 w 4"/>
                <a:gd name="T5" fmla="*/ 10 h 10"/>
                <a:gd name="T6" fmla="*/ 0 60000 65536"/>
                <a:gd name="T7" fmla="*/ 0 60000 65536"/>
                <a:gd name="T8" fmla="*/ 0 60000 65536"/>
                <a:gd name="T9" fmla="*/ 0 w 4"/>
                <a:gd name="T10" fmla="*/ 0 h 10"/>
                <a:gd name="T11" fmla="*/ 4 w 4"/>
                <a:gd name="T12" fmla="*/ 10 h 10"/>
              </a:gdLst>
              <a:ahLst/>
              <a:cxnLst>
                <a:cxn ang="T6">
                  <a:pos x="T0" y="T1"/>
                </a:cxn>
                <a:cxn ang="T7">
                  <a:pos x="T2" y="T3"/>
                </a:cxn>
                <a:cxn ang="T8">
                  <a:pos x="T4" y="T5"/>
                </a:cxn>
              </a:cxnLst>
              <a:rect l="T9" t="T10" r="T11" b="T12"/>
              <a:pathLst>
                <a:path w="4" h="10">
                  <a:moveTo>
                    <a:pt x="0" y="0"/>
                  </a:moveTo>
                  <a:lnTo>
                    <a:pt x="0" y="3"/>
                  </a:lnTo>
                  <a:lnTo>
                    <a:pt x="4" y="1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07" name="Freeform 123"/>
            <p:cNvSpPr>
              <a:spLocks/>
            </p:cNvSpPr>
            <p:nvPr/>
          </p:nvSpPr>
          <p:spPr bwMode="auto">
            <a:xfrm>
              <a:off x="3738" y="3635"/>
              <a:ext cx="14" cy="32"/>
            </a:xfrm>
            <a:custGeom>
              <a:avLst/>
              <a:gdLst>
                <a:gd name="T0" fmla="*/ 0 w 14"/>
                <a:gd name="T1" fmla="*/ 0 h 32"/>
                <a:gd name="T2" fmla="*/ 4 w 14"/>
                <a:gd name="T3" fmla="*/ 6 h 32"/>
                <a:gd name="T4" fmla="*/ 7 w 14"/>
                <a:gd name="T5" fmla="*/ 16 h 32"/>
                <a:gd name="T6" fmla="*/ 11 w 14"/>
                <a:gd name="T7" fmla="*/ 26 h 32"/>
                <a:gd name="T8" fmla="*/ 14 w 14"/>
                <a:gd name="T9" fmla="*/ 32 h 32"/>
                <a:gd name="T10" fmla="*/ 0 60000 65536"/>
                <a:gd name="T11" fmla="*/ 0 60000 65536"/>
                <a:gd name="T12" fmla="*/ 0 60000 65536"/>
                <a:gd name="T13" fmla="*/ 0 60000 65536"/>
                <a:gd name="T14" fmla="*/ 0 60000 65536"/>
                <a:gd name="T15" fmla="*/ 0 w 14"/>
                <a:gd name="T16" fmla="*/ 0 h 32"/>
                <a:gd name="T17" fmla="*/ 14 w 14"/>
                <a:gd name="T18" fmla="*/ 32 h 32"/>
              </a:gdLst>
              <a:ahLst/>
              <a:cxnLst>
                <a:cxn ang="T10">
                  <a:pos x="T0" y="T1"/>
                </a:cxn>
                <a:cxn ang="T11">
                  <a:pos x="T2" y="T3"/>
                </a:cxn>
                <a:cxn ang="T12">
                  <a:pos x="T4" y="T5"/>
                </a:cxn>
                <a:cxn ang="T13">
                  <a:pos x="T6" y="T7"/>
                </a:cxn>
                <a:cxn ang="T14">
                  <a:pos x="T8" y="T9"/>
                </a:cxn>
              </a:cxnLst>
              <a:rect l="T15" t="T16" r="T17" b="T18"/>
              <a:pathLst>
                <a:path w="14" h="32">
                  <a:moveTo>
                    <a:pt x="0" y="0"/>
                  </a:moveTo>
                  <a:lnTo>
                    <a:pt x="4" y="6"/>
                  </a:lnTo>
                  <a:lnTo>
                    <a:pt x="7" y="16"/>
                  </a:lnTo>
                  <a:lnTo>
                    <a:pt x="11" y="26"/>
                  </a:lnTo>
                  <a:lnTo>
                    <a:pt x="14" y="32"/>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08" name="Freeform 124"/>
            <p:cNvSpPr>
              <a:spLocks/>
            </p:cNvSpPr>
            <p:nvPr/>
          </p:nvSpPr>
          <p:spPr bwMode="auto">
            <a:xfrm>
              <a:off x="3752" y="3667"/>
              <a:ext cx="4" cy="13"/>
            </a:xfrm>
            <a:custGeom>
              <a:avLst/>
              <a:gdLst>
                <a:gd name="T0" fmla="*/ 0 w 4"/>
                <a:gd name="T1" fmla="*/ 0 h 13"/>
                <a:gd name="T2" fmla="*/ 4 w 4"/>
                <a:gd name="T3" fmla="*/ 7 h 13"/>
                <a:gd name="T4" fmla="*/ 4 w 4"/>
                <a:gd name="T5" fmla="*/ 13 h 13"/>
                <a:gd name="T6" fmla="*/ 0 60000 65536"/>
                <a:gd name="T7" fmla="*/ 0 60000 65536"/>
                <a:gd name="T8" fmla="*/ 0 60000 65536"/>
                <a:gd name="T9" fmla="*/ 0 w 4"/>
                <a:gd name="T10" fmla="*/ 0 h 13"/>
                <a:gd name="T11" fmla="*/ 4 w 4"/>
                <a:gd name="T12" fmla="*/ 13 h 13"/>
              </a:gdLst>
              <a:ahLst/>
              <a:cxnLst>
                <a:cxn ang="T6">
                  <a:pos x="T0" y="T1"/>
                </a:cxn>
                <a:cxn ang="T7">
                  <a:pos x="T2" y="T3"/>
                </a:cxn>
                <a:cxn ang="T8">
                  <a:pos x="T4" y="T5"/>
                </a:cxn>
              </a:cxnLst>
              <a:rect l="T9" t="T10" r="T11" b="T12"/>
              <a:pathLst>
                <a:path w="4" h="13">
                  <a:moveTo>
                    <a:pt x="0" y="0"/>
                  </a:moveTo>
                  <a:lnTo>
                    <a:pt x="4" y="7"/>
                  </a:lnTo>
                  <a:lnTo>
                    <a:pt x="4" y="13"/>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09" name="Line 125"/>
            <p:cNvSpPr>
              <a:spLocks noChangeShapeType="1"/>
            </p:cNvSpPr>
            <p:nvPr/>
          </p:nvSpPr>
          <p:spPr bwMode="auto">
            <a:xfrm>
              <a:off x="3756" y="3680"/>
              <a:ext cx="4" cy="1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10" name="Freeform 126"/>
            <p:cNvSpPr>
              <a:spLocks/>
            </p:cNvSpPr>
            <p:nvPr/>
          </p:nvSpPr>
          <p:spPr bwMode="auto">
            <a:xfrm>
              <a:off x="3760" y="3690"/>
              <a:ext cx="7" cy="13"/>
            </a:xfrm>
            <a:custGeom>
              <a:avLst/>
              <a:gdLst>
                <a:gd name="T0" fmla="*/ 0 w 7"/>
                <a:gd name="T1" fmla="*/ 0 h 13"/>
                <a:gd name="T2" fmla="*/ 3 w 7"/>
                <a:gd name="T3" fmla="*/ 6 h 13"/>
                <a:gd name="T4" fmla="*/ 7 w 7"/>
                <a:gd name="T5" fmla="*/ 13 h 13"/>
                <a:gd name="T6" fmla="*/ 0 60000 65536"/>
                <a:gd name="T7" fmla="*/ 0 60000 65536"/>
                <a:gd name="T8" fmla="*/ 0 60000 65536"/>
                <a:gd name="T9" fmla="*/ 0 w 7"/>
                <a:gd name="T10" fmla="*/ 0 h 13"/>
                <a:gd name="T11" fmla="*/ 7 w 7"/>
                <a:gd name="T12" fmla="*/ 13 h 13"/>
              </a:gdLst>
              <a:ahLst/>
              <a:cxnLst>
                <a:cxn ang="T6">
                  <a:pos x="T0" y="T1"/>
                </a:cxn>
                <a:cxn ang="T7">
                  <a:pos x="T2" y="T3"/>
                </a:cxn>
                <a:cxn ang="T8">
                  <a:pos x="T4" y="T5"/>
                </a:cxn>
              </a:cxnLst>
              <a:rect l="T9" t="T10" r="T11" b="T12"/>
              <a:pathLst>
                <a:path w="7" h="13">
                  <a:moveTo>
                    <a:pt x="0" y="0"/>
                  </a:moveTo>
                  <a:lnTo>
                    <a:pt x="3" y="6"/>
                  </a:lnTo>
                  <a:lnTo>
                    <a:pt x="7" y="13"/>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11" name="Freeform 127"/>
            <p:cNvSpPr>
              <a:spLocks/>
            </p:cNvSpPr>
            <p:nvPr/>
          </p:nvSpPr>
          <p:spPr bwMode="auto">
            <a:xfrm>
              <a:off x="3767" y="3703"/>
              <a:ext cx="3" cy="10"/>
            </a:xfrm>
            <a:custGeom>
              <a:avLst/>
              <a:gdLst>
                <a:gd name="T0" fmla="*/ 0 w 3"/>
                <a:gd name="T1" fmla="*/ 0 h 10"/>
                <a:gd name="T2" fmla="*/ 0 w 3"/>
                <a:gd name="T3" fmla="*/ 3 h 10"/>
                <a:gd name="T4" fmla="*/ 3 w 3"/>
                <a:gd name="T5" fmla="*/ 10 h 10"/>
                <a:gd name="T6" fmla="*/ 0 60000 65536"/>
                <a:gd name="T7" fmla="*/ 0 60000 65536"/>
                <a:gd name="T8" fmla="*/ 0 60000 65536"/>
                <a:gd name="T9" fmla="*/ 0 w 3"/>
                <a:gd name="T10" fmla="*/ 0 h 10"/>
                <a:gd name="T11" fmla="*/ 3 w 3"/>
                <a:gd name="T12" fmla="*/ 10 h 10"/>
              </a:gdLst>
              <a:ahLst/>
              <a:cxnLst>
                <a:cxn ang="T6">
                  <a:pos x="T0" y="T1"/>
                </a:cxn>
                <a:cxn ang="T7">
                  <a:pos x="T2" y="T3"/>
                </a:cxn>
                <a:cxn ang="T8">
                  <a:pos x="T4" y="T5"/>
                </a:cxn>
              </a:cxnLst>
              <a:rect l="T9" t="T10" r="T11" b="T12"/>
              <a:pathLst>
                <a:path w="3" h="10">
                  <a:moveTo>
                    <a:pt x="0" y="0"/>
                  </a:moveTo>
                  <a:lnTo>
                    <a:pt x="0" y="3"/>
                  </a:lnTo>
                  <a:lnTo>
                    <a:pt x="3" y="1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12" name="Freeform 128"/>
            <p:cNvSpPr>
              <a:spLocks/>
            </p:cNvSpPr>
            <p:nvPr/>
          </p:nvSpPr>
          <p:spPr bwMode="auto">
            <a:xfrm>
              <a:off x="3770" y="3713"/>
              <a:ext cx="11" cy="22"/>
            </a:xfrm>
            <a:custGeom>
              <a:avLst/>
              <a:gdLst>
                <a:gd name="T0" fmla="*/ 0 w 11"/>
                <a:gd name="T1" fmla="*/ 0 h 22"/>
                <a:gd name="T2" fmla="*/ 4 w 11"/>
                <a:gd name="T3" fmla="*/ 9 h 22"/>
                <a:gd name="T4" fmla="*/ 11 w 11"/>
                <a:gd name="T5" fmla="*/ 22 h 22"/>
                <a:gd name="T6" fmla="*/ 0 60000 65536"/>
                <a:gd name="T7" fmla="*/ 0 60000 65536"/>
                <a:gd name="T8" fmla="*/ 0 60000 65536"/>
                <a:gd name="T9" fmla="*/ 0 w 11"/>
                <a:gd name="T10" fmla="*/ 0 h 22"/>
                <a:gd name="T11" fmla="*/ 11 w 11"/>
                <a:gd name="T12" fmla="*/ 22 h 22"/>
              </a:gdLst>
              <a:ahLst/>
              <a:cxnLst>
                <a:cxn ang="T6">
                  <a:pos x="T0" y="T1"/>
                </a:cxn>
                <a:cxn ang="T7">
                  <a:pos x="T2" y="T3"/>
                </a:cxn>
                <a:cxn ang="T8">
                  <a:pos x="T4" y="T5"/>
                </a:cxn>
              </a:cxnLst>
              <a:rect l="T9" t="T10" r="T11" b="T12"/>
              <a:pathLst>
                <a:path w="11" h="22">
                  <a:moveTo>
                    <a:pt x="0" y="0"/>
                  </a:moveTo>
                  <a:lnTo>
                    <a:pt x="4" y="9"/>
                  </a:lnTo>
                  <a:lnTo>
                    <a:pt x="11" y="22"/>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13" name="Freeform 129"/>
            <p:cNvSpPr>
              <a:spLocks/>
            </p:cNvSpPr>
            <p:nvPr/>
          </p:nvSpPr>
          <p:spPr bwMode="auto">
            <a:xfrm>
              <a:off x="3781" y="3735"/>
              <a:ext cx="7" cy="23"/>
            </a:xfrm>
            <a:custGeom>
              <a:avLst/>
              <a:gdLst>
                <a:gd name="T0" fmla="*/ 0 w 7"/>
                <a:gd name="T1" fmla="*/ 0 h 23"/>
                <a:gd name="T2" fmla="*/ 4 w 7"/>
                <a:gd name="T3" fmla="*/ 10 h 23"/>
                <a:gd name="T4" fmla="*/ 7 w 7"/>
                <a:gd name="T5" fmla="*/ 23 h 23"/>
                <a:gd name="T6" fmla="*/ 0 60000 65536"/>
                <a:gd name="T7" fmla="*/ 0 60000 65536"/>
                <a:gd name="T8" fmla="*/ 0 60000 65536"/>
                <a:gd name="T9" fmla="*/ 0 w 7"/>
                <a:gd name="T10" fmla="*/ 0 h 23"/>
                <a:gd name="T11" fmla="*/ 7 w 7"/>
                <a:gd name="T12" fmla="*/ 23 h 23"/>
              </a:gdLst>
              <a:ahLst/>
              <a:cxnLst>
                <a:cxn ang="T6">
                  <a:pos x="T0" y="T1"/>
                </a:cxn>
                <a:cxn ang="T7">
                  <a:pos x="T2" y="T3"/>
                </a:cxn>
                <a:cxn ang="T8">
                  <a:pos x="T4" y="T5"/>
                </a:cxn>
              </a:cxnLst>
              <a:rect l="T9" t="T10" r="T11" b="T12"/>
              <a:pathLst>
                <a:path w="7" h="23">
                  <a:moveTo>
                    <a:pt x="0" y="0"/>
                  </a:moveTo>
                  <a:lnTo>
                    <a:pt x="4" y="10"/>
                  </a:lnTo>
                  <a:lnTo>
                    <a:pt x="7" y="23"/>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14" name="Freeform 130"/>
            <p:cNvSpPr>
              <a:spLocks/>
            </p:cNvSpPr>
            <p:nvPr/>
          </p:nvSpPr>
          <p:spPr bwMode="auto">
            <a:xfrm>
              <a:off x="3788" y="3758"/>
              <a:ext cx="15" cy="29"/>
            </a:xfrm>
            <a:custGeom>
              <a:avLst/>
              <a:gdLst>
                <a:gd name="T0" fmla="*/ 0 w 15"/>
                <a:gd name="T1" fmla="*/ 0 h 29"/>
                <a:gd name="T2" fmla="*/ 8 w 15"/>
                <a:gd name="T3" fmla="*/ 13 h 29"/>
                <a:gd name="T4" fmla="*/ 15 w 15"/>
                <a:gd name="T5" fmla="*/ 29 h 29"/>
                <a:gd name="T6" fmla="*/ 0 60000 65536"/>
                <a:gd name="T7" fmla="*/ 0 60000 65536"/>
                <a:gd name="T8" fmla="*/ 0 60000 65536"/>
                <a:gd name="T9" fmla="*/ 0 w 15"/>
                <a:gd name="T10" fmla="*/ 0 h 29"/>
                <a:gd name="T11" fmla="*/ 15 w 15"/>
                <a:gd name="T12" fmla="*/ 29 h 29"/>
              </a:gdLst>
              <a:ahLst/>
              <a:cxnLst>
                <a:cxn ang="T6">
                  <a:pos x="T0" y="T1"/>
                </a:cxn>
                <a:cxn ang="T7">
                  <a:pos x="T2" y="T3"/>
                </a:cxn>
                <a:cxn ang="T8">
                  <a:pos x="T4" y="T5"/>
                </a:cxn>
              </a:cxnLst>
              <a:rect l="T9" t="T10" r="T11" b="T12"/>
              <a:pathLst>
                <a:path w="15" h="29">
                  <a:moveTo>
                    <a:pt x="0" y="0"/>
                  </a:moveTo>
                  <a:lnTo>
                    <a:pt x="8" y="13"/>
                  </a:lnTo>
                  <a:lnTo>
                    <a:pt x="15" y="29"/>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15" name="Freeform 131"/>
            <p:cNvSpPr>
              <a:spLocks/>
            </p:cNvSpPr>
            <p:nvPr/>
          </p:nvSpPr>
          <p:spPr bwMode="auto">
            <a:xfrm>
              <a:off x="3803" y="3787"/>
              <a:ext cx="29" cy="39"/>
            </a:xfrm>
            <a:custGeom>
              <a:avLst/>
              <a:gdLst>
                <a:gd name="T0" fmla="*/ 0 w 29"/>
                <a:gd name="T1" fmla="*/ 0 h 39"/>
                <a:gd name="T2" fmla="*/ 7 w 29"/>
                <a:gd name="T3" fmla="*/ 10 h 39"/>
                <a:gd name="T4" fmla="*/ 14 w 29"/>
                <a:gd name="T5" fmla="*/ 23 h 39"/>
                <a:gd name="T6" fmla="*/ 21 w 29"/>
                <a:gd name="T7" fmla="*/ 33 h 39"/>
                <a:gd name="T8" fmla="*/ 29 w 29"/>
                <a:gd name="T9" fmla="*/ 39 h 39"/>
                <a:gd name="T10" fmla="*/ 0 60000 65536"/>
                <a:gd name="T11" fmla="*/ 0 60000 65536"/>
                <a:gd name="T12" fmla="*/ 0 60000 65536"/>
                <a:gd name="T13" fmla="*/ 0 60000 65536"/>
                <a:gd name="T14" fmla="*/ 0 60000 65536"/>
                <a:gd name="T15" fmla="*/ 0 w 29"/>
                <a:gd name="T16" fmla="*/ 0 h 39"/>
                <a:gd name="T17" fmla="*/ 29 w 29"/>
                <a:gd name="T18" fmla="*/ 39 h 39"/>
              </a:gdLst>
              <a:ahLst/>
              <a:cxnLst>
                <a:cxn ang="T10">
                  <a:pos x="T0" y="T1"/>
                </a:cxn>
                <a:cxn ang="T11">
                  <a:pos x="T2" y="T3"/>
                </a:cxn>
                <a:cxn ang="T12">
                  <a:pos x="T4" y="T5"/>
                </a:cxn>
                <a:cxn ang="T13">
                  <a:pos x="T6" y="T7"/>
                </a:cxn>
                <a:cxn ang="T14">
                  <a:pos x="T8" y="T9"/>
                </a:cxn>
              </a:cxnLst>
              <a:rect l="T15" t="T16" r="T17" b="T18"/>
              <a:pathLst>
                <a:path w="29" h="39">
                  <a:moveTo>
                    <a:pt x="0" y="0"/>
                  </a:moveTo>
                  <a:lnTo>
                    <a:pt x="7" y="10"/>
                  </a:lnTo>
                  <a:lnTo>
                    <a:pt x="14" y="23"/>
                  </a:lnTo>
                  <a:lnTo>
                    <a:pt x="21" y="33"/>
                  </a:lnTo>
                  <a:lnTo>
                    <a:pt x="29" y="39"/>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16" name="Freeform 132"/>
            <p:cNvSpPr>
              <a:spLocks/>
            </p:cNvSpPr>
            <p:nvPr/>
          </p:nvSpPr>
          <p:spPr bwMode="auto">
            <a:xfrm>
              <a:off x="3832" y="3826"/>
              <a:ext cx="11" cy="3"/>
            </a:xfrm>
            <a:custGeom>
              <a:avLst/>
              <a:gdLst>
                <a:gd name="T0" fmla="*/ 0 w 11"/>
                <a:gd name="T1" fmla="*/ 0 h 3"/>
                <a:gd name="T2" fmla="*/ 7 w 11"/>
                <a:gd name="T3" fmla="*/ 3 h 3"/>
                <a:gd name="T4" fmla="*/ 11 w 11"/>
                <a:gd name="T5" fmla="*/ 3 h 3"/>
                <a:gd name="T6" fmla="*/ 0 60000 65536"/>
                <a:gd name="T7" fmla="*/ 0 60000 65536"/>
                <a:gd name="T8" fmla="*/ 0 60000 65536"/>
                <a:gd name="T9" fmla="*/ 0 w 11"/>
                <a:gd name="T10" fmla="*/ 0 h 3"/>
                <a:gd name="T11" fmla="*/ 11 w 11"/>
                <a:gd name="T12" fmla="*/ 3 h 3"/>
              </a:gdLst>
              <a:ahLst/>
              <a:cxnLst>
                <a:cxn ang="T6">
                  <a:pos x="T0" y="T1"/>
                </a:cxn>
                <a:cxn ang="T7">
                  <a:pos x="T2" y="T3"/>
                </a:cxn>
                <a:cxn ang="T8">
                  <a:pos x="T4" y="T5"/>
                </a:cxn>
              </a:cxnLst>
              <a:rect l="T9" t="T10" r="T11" b="T12"/>
              <a:pathLst>
                <a:path w="11" h="3">
                  <a:moveTo>
                    <a:pt x="0" y="0"/>
                  </a:moveTo>
                  <a:lnTo>
                    <a:pt x="7" y="3"/>
                  </a:lnTo>
                  <a:lnTo>
                    <a:pt x="11" y="3"/>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17" name="Freeform 133"/>
            <p:cNvSpPr>
              <a:spLocks/>
            </p:cNvSpPr>
            <p:nvPr/>
          </p:nvSpPr>
          <p:spPr bwMode="auto">
            <a:xfrm>
              <a:off x="3843" y="3829"/>
              <a:ext cx="7" cy="0"/>
            </a:xfrm>
            <a:custGeom>
              <a:avLst/>
              <a:gdLst>
                <a:gd name="T0" fmla="*/ 0 w 7"/>
                <a:gd name="T1" fmla="*/ 3 w 7"/>
                <a:gd name="T2" fmla="*/ 7 w 7"/>
                <a:gd name="T3" fmla="*/ 0 60000 65536"/>
                <a:gd name="T4" fmla="*/ 0 60000 65536"/>
                <a:gd name="T5" fmla="*/ 0 60000 65536"/>
                <a:gd name="T6" fmla="*/ 0 w 7"/>
                <a:gd name="T7" fmla="*/ 7 w 7"/>
              </a:gdLst>
              <a:ahLst/>
              <a:cxnLst>
                <a:cxn ang="T3">
                  <a:pos x="T0" y="0"/>
                </a:cxn>
                <a:cxn ang="T4">
                  <a:pos x="T1" y="0"/>
                </a:cxn>
                <a:cxn ang="T5">
                  <a:pos x="T2" y="0"/>
                </a:cxn>
              </a:cxnLst>
              <a:rect l="T6" t="0" r="T7" b="0"/>
              <a:pathLst>
                <a:path w="7">
                  <a:moveTo>
                    <a:pt x="0" y="0"/>
                  </a:moveTo>
                  <a:lnTo>
                    <a:pt x="3" y="0"/>
                  </a:lnTo>
                  <a:lnTo>
                    <a:pt x="7"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18" name="Freeform 134"/>
            <p:cNvSpPr>
              <a:spLocks/>
            </p:cNvSpPr>
            <p:nvPr/>
          </p:nvSpPr>
          <p:spPr bwMode="auto">
            <a:xfrm>
              <a:off x="3850" y="3820"/>
              <a:ext cx="7" cy="9"/>
            </a:xfrm>
            <a:custGeom>
              <a:avLst/>
              <a:gdLst>
                <a:gd name="T0" fmla="*/ 0 w 7"/>
                <a:gd name="T1" fmla="*/ 9 h 9"/>
                <a:gd name="T2" fmla="*/ 3 w 7"/>
                <a:gd name="T3" fmla="*/ 6 h 9"/>
                <a:gd name="T4" fmla="*/ 7 w 7"/>
                <a:gd name="T5" fmla="*/ 0 h 9"/>
                <a:gd name="T6" fmla="*/ 0 60000 65536"/>
                <a:gd name="T7" fmla="*/ 0 60000 65536"/>
                <a:gd name="T8" fmla="*/ 0 60000 65536"/>
                <a:gd name="T9" fmla="*/ 0 w 7"/>
                <a:gd name="T10" fmla="*/ 0 h 9"/>
                <a:gd name="T11" fmla="*/ 7 w 7"/>
                <a:gd name="T12" fmla="*/ 9 h 9"/>
              </a:gdLst>
              <a:ahLst/>
              <a:cxnLst>
                <a:cxn ang="T6">
                  <a:pos x="T0" y="T1"/>
                </a:cxn>
                <a:cxn ang="T7">
                  <a:pos x="T2" y="T3"/>
                </a:cxn>
                <a:cxn ang="T8">
                  <a:pos x="T4" y="T5"/>
                </a:cxn>
              </a:cxnLst>
              <a:rect l="T9" t="T10" r="T11" b="T12"/>
              <a:pathLst>
                <a:path w="7" h="9">
                  <a:moveTo>
                    <a:pt x="0" y="9"/>
                  </a:moveTo>
                  <a:lnTo>
                    <a:pt x="3" y="6"/>
                  </a:lnTo>
                  <a:lnTo>
                    <a:pt x="7"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19" name="Line 135"/>
            <p:cNvSpPr>
              <a:spLocks noChangeShapeType="1"/>
            </p:cNvSpPr>
            <p:nvPr/>
          </p:nvSpPr>
          <p:spPr bwMode="auto">
            <a:xfrm flipV="1">
              <a:off x="3857" y="3813"/>
              <a:ext cx="7" cy="7"/>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20" name="Freeform 136"/>
            <p:cNvSpPr>
              <a:spLocks/>
            </p:cNvSpPr>
            <p:nvPr/>
          </p:nvSpPr>
          <p:spPr bwMode="auto">
            <a:xfrm>
              <a:off x="3864" y="3803"/>
              <a:ext cx="4" cy="10"/>
            </a:xfrm>
            <a:custGeom>
              <a:avLst/>
              <a:gdLst>
                <a:gd name="T0" fmla="*/ 0 w 4"/>
                <a:gd name="T1" fmla="*/ 10 h 10"/>
                <a:gd name="T2" fmla="*/ 0 w 4"/>
                <a:gd name="T3" fmla="*/ 7 h 10"/>
                <a:gd name="T4" fmla="*/ 4 w 4"/>
                <a:gd name="T5" fmla="*/ 0 h 10"/>
                <a:gd name="T6" fmla="*/ 0 60000 65536"/>
                <a:gd name="T7" fmla="*/ 0 60000 65536"/>
                <a:gd name="T8" fmla="*/ 0 60000 65536"/>
                <a:gd name="T9" fmla="*/ 0 w 4"/>
                <a:gd name="T10" fmla="*/ 0 h 10"/>
                <a:gd name="T11" fmla="*/ 4 w 4"/>
                <a:gd name="T12" fmla="*/ 10 h 10"/>
              </a:gdLst>
              <a:ahLst/>
              <a:cxnLst>
                <a:cxn ang="T6">
                  <a:pos x="T0" y="T1"/>
                </a:cxn>
                <a:cxn ang="T7">
                  <a:pos x="T2" y="T3"/>
                </a:cxn>
                <a:cxn ang="T8">
                  <a:pos x="T4" y="T5"/>
                </a:cxn>
              </a:cxnLst>
              <a:rect l="T9" t="T10" r="T11" b="T12"/>
              <a:pathLst>
                <a:path w="4" h="10">
                  <a:moveTo>
                    <a:pt x="0" y="10"/>
                  </a:moveTo>
                  <a:lnTo>
                    <a:pt x="0" y="7"/>
                  </a:lnTo>
                  <a:lnTo>
                    <a:pt x="4"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21" name="Freeform 137"/>
            <p:cNvSpPr>
              <a:spLocks/>
            </p:cNvSpPr>
            <p:nvPr/>
          </p:nvSpPr>
          <p:spPr bwMode="auto">
            <a:xfrm>
              <a:off x="3868" y="3765"/>
              <a:ext cx="14" cy="38"/>
            </a:xfrm>
            <a:custGeom>
              <a:avLst/>
              <a:gdLst>
                <a:gd name="T0" fmla="*/ 0 w 14"/>
                <a:gd name="T1" fmla="*/ 38 h 38"/>
                <a:gd name="T2" fmla="*/ 3 w 14"/>
                <a:gd name="T3" fmla="*/ 29 h 38"/>
                <a:gd name="T4" fmla="*/ 7 w 14"/>
                <a:gd name="T5" fmla="*/ 19 h 38"/>
                <a:gd name="T6" fmla="*/ 11 w 14"/>
                <a:gd name="T7" fmla="*/ 9 h 38"/>
                <a:gd name="T8" fmla="*/ 14 w 14"/>
                <a:gd name="T9" fmla="*/ 0 h 38"/>
                <a:gd name="T10" fmla="*/ 0 60000 65536"/>
                <a:gd name="T11" fmla="*/ 0 60000 65536"/>
                <a:gd name="T12" fmla="*/ 0 60000 65536"/>
                <a:gd name="T13" fmla="*/ 0 60000 65536"/>
                <a:gd name="T14" fmla="*/ 0 60000 65536"/>
                <a:gd name="T15" fmla="*/ 0 w 14"/>
                <a:gd name="T16" fmla="*/ 0 h 38"/>
                <a:gd name="T17" fmla="*/ 14 w 14"/>
                <a:gd name="T18" fmla="*/ 38 h 38"/>
              </a:gdLst>
              <a:ahLst/>
              <a:cxnLst>
                <a:cxn ang="T10">
                  <a:pos x="T0" y="T1"/>
                </a:cxn>
                <a:cxn ang="T11">
                  <a:pos x="T2" y="T3"/>
                </a:cxn>
                <a:cxn ang="T12">
                  <a:pos x="T4" y="T5"/>
                </a:cxn>
                <a:cxn ang="T13">
                  <a:pos x="T6" y="T7"/>
                </a:cxn>
                <a:cxn ang="T14">
                  <a:pos x="T8" y="T9"/>
                </a:cxn>
              </a:cxnLst>
              <a:rect l="T15" t="T16" r="T17" b="T18"/>
              <a:pathLst>
                <a:path w="14" h="38">
                  <a:moveTo>
                    <a:pt x="0" y="38"/>
                  </a:moveTo>
                  <a:lnTo>
                    <a:pt x="3" y="29"/>
                  </a:lnTo>
                  <a:lnTo>
                    <a:pt x="7" y="19"/>
                  </a:lnTo>
                  <a:lnTo>
                    <a:pt x="11" y="9"/>
                  </a:lnTo>
                  <a:lnTo>
                    <a:pt x="14"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22" name="Freeform 138"/>
            <p:cNvSpPr>
              <a:spLocks/>
            </p:cNvSpPr>
            <p:nvPr/>
          </p:nvSpPr>
          <p:spPr bwMode="auto">
            <a:xfrm>
              <a:off x="3882" y="3745"/>
              <a:ext cx="4" cy="20"/>
            </a:xfrm>
            <a:custGeom>
              <a:avLst/>
              <a:gdLst>
                <a:gd name="T0" fmla="*/ 0 w 4"/>
                <a:gd name="T1" fmla="*/ 20 h 20"/>
                <a:gd name="T2" fmla="*/ 4 w 4"/>
                <a:gd name="T3" fmla="*/ 10 h 20"/>
                <a:gd name="T4" fmla="*/ 4 w 4"/>
                <a:gd name="T5" fmla="*/ 0 h 20"/>
                <a:gd name="T6" fmla="*/ 0 60000 65536"/>
                <a:gd name="T7" fmla="*/ 0 60000 65536"/>
                <a:gd name="T8" fmla="*/ 0 60000 65536"/>
                <a:gd name="T9" fmla="*/ 0 w 4"/>
                <a:gd name="T10" fmla="*/ 0 h 20"/>
                <a:gd name="T11" fmla="*/ 4 w 4"/>
                <a:gd name="T12" fmla="*/ 20 h 20"/>
              </a:gdLst>
              <a:ahLst/>
              <a:cxnLst>
                <a:cxn ang="T6">
                  <a:pos x="T0" y="T1"/>
                </a:cxn>
                <a:cxn ang="T7">
                  <a:pos x="T2" y="T3"/>
                </a:cxn>
                <a:cxn ang="T8">
                  <a:pos x="T4" y="T5"/>
                </a:cxn>
              </a:cxnLst>
              <a:rect l="T9" t="T10" r="T11" b="T12"/>
              <a:pathLst>
                <a:path w="4" h="20">
                  <a:moveTo>
                    <a:pt x="0" y="20"/>
                  </a:moveTo>
                  <a:lnTo>
                    <a:pt x="4" y="10"/>
                  </a:lnTo>
                  <a:lnTo>
                    <a:pt x="4"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23" name="Freeform 139"/>
            <p:cNvSpPr>
              <a:spLocks/>
            </p:cNvSpPr>
            <p:nvPr/>
          </p:nvSpPr>
          <p:spPr bwMode="auto">
            <a:xfrm>
              <a:off x="3886" y="3726"/>
              <a:ext cx="7" cy="19"/>
            </a:xfrm>
            <a:custGeom>
              <a:avLst/>
              <a:gdLst>
                <a:gd name="T0" fmla="*/ 0 w 7"/>
                <a:gd name="T1" fmla="*/ 19 h 19"/>
                <a:gd name="T2" fmla="*/ 3 w 7"/>
                <a:gd name="T3" fmla="*/ 9 h 19"/>
                <a:gd name="T4" fmla="*/ 7 w 7"/>
                <a:gd name="T5" fmla="*/ 0 h 19"/>
                <a:gd name="T6" fmla="*/ 0 60000 65536"/>
                <a:gd name="T7" fmla="*/ 0 60000 65536"/>
                <a:gd name="T8" fmla="*/ 0 60000 65536"/>
                <a:gd name="T9" fmla="*/ 0 w 7"/>
                <a:gd name="T10" fmla="*/ 0 h 19"/>
                <a:gd name="T11" fmla="*/ 7 w 7"/>
                <a:gd name="T12" fmla="*/ 19 h 19"/>
              </a:gdLst>
              <a:ahLst/>
              <a:cxnLst>
                <a:cxn ang="T6">
                  <a:pos x="T0" y="T1"/>
                </a:cxn>
                <a:cxn ang="T7">
                  <a:pos x="T2" y="T3"/>
                </a:cxn>
                <a:cxn ang="T8">
                  <a:pos x="T4" y="T5"/>
                </a:cxn>
              </a:cxnLst>
              <a:rect l="T9" t="T10" r="T11" b="T12"/>
              <a:pathLst>
                <a:path w="7" h="19">
                  <a:moveTo>
                    <a:pt x="0" y="19"/>
                  </a:moveTo>
                  <a:lnTo>
                    <a:pt x="3" y="9"/>
                  </a:lnTo>
                  <a:lnTo>
                    <a:pt x="7"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24" name="Freeform 140"/>
            <p:cNvSpPr>
              <a:spLocks/>
            </p:cNvSpPr>
            <p:nvPr/>
          </p:nvSpPr>
          <p:spPr bwMode="auto">
            <a:xfrm>
              <a:off x="3893" y="3680"/>
              <a:ext cx="7" cy="46"/>
            </a:xfrm>
            <a:custGeom>
              <a:avLst/>
              <a:gdLst>
                <a:gd name="T0" fmla="*/ 0 w 7"/>
                <a:gd name="T1" fmla="*/ 46 h 46"/>
                <a:gd name="T2" fmla="*/ 0 w 7"/>
                <a:gd name="T3" fmla="*/ 36 h 46"/>
                <a:gd name="T4" fmla="*/ 4 w 7"/>
                <a:gd name="T5" fmla="*/ 23 h 46"/>
                <a:gd name="T6" fmla="*/ 7 w 7"/>
                <a:gd name="T7" fmla="*/ 10 h 46"/>
                <a:gd name="T8" fmla="*/ 7 w 7"/>
                <a:gd name="T9" fmla="*/ 0 h 46"/>
                <a:gd name="T10" fmla="*/ 0 60000 65536"/>
                <a:gd name="T11" fmla="*/ 0 60000 65536"/>
                <a:gd name="T12" fmla="*/ 0 60000 65536"/>
                <a:gd name="T13" fmla="*/ 0 60000 65536"/>
                <a:gd name="T14" fmla="*/ 0 60000 65536"/>
                <a:gd name="T15" fmla="*/ 0 w 7"/>
                <a:gd name="T16" fmla="*/ 0 h 46"/>
                <a:gd name="T17" fmla="*/ 7 w 7"/>
                <a:gd name="T18" fmla="*/ 46 h 46"/>
              </a:gdLst>
              <a:ahLst/>
              <a:cxnLst>
                <a:cxn ang="T10">
                  <a:pos x="T0" y="T1"/>
                </a:cxn>
                <a:cxn ang="T11">
                  <a:pos x="T2" y="T3"/>
                </a:cxn>
                <a:cxn ang="T12">
                  <a:pos x="T4" y="T5"/>
                </a:cxn>
                <a:cxn ang="T13">
                  <a:pos x="T6" y="T7"/>
                </a:cxn>
                <a:cxn ang="T14">
                  <a:pos x="T8" y="T9"/>
                </a:cxn>
              </a:cxnLst>
              <a:rect l="T15" t="T16" r="T17" b="T18"/>
              <a:pathLst>
                <a:path w="7" h="46">
                  <a:moveTo>
                    <a:pt x="0" y="46"/>
                  </a:moveTo>
                  <a:lnTo>
                    <a:pt x="0" y="36"/>
                  </a:lnTo>
                  <a:lnTo>
                    <a:pt x="4" y="23"/>
                  </a:lnTo>
                  <a:lnTo>
                    <a:pt x="7" y="10"/>
                  </a:lnTo>
                  <a:lnTo>
                    <a:pt x="7"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25" name="Freeform 141"/>
            <p:cNvSpPr>
              <a:spLocks/>
            </p:cNvSpPr>
            <p:nvPr/>
          </p:nvSpPr>
          <p:spPr bwMode="auto">
            <a:xfrm>
              <a:off x="3900" y="3654"/>
              <a:ext cx="7" cy="26"/>
            </a:xfrm>
            <a:custGeom>
              <a:avLst/>
              <a:gdLst>
                <a:gd name="T0" fmla="*/ 0 w 7"/>
                <a:gd name="T1" fmla="*/ 26 h 26"/>
                <a:gd name="T2" fmla="*/ 4 w 7"/>
                <a:gd name="T3" fmla="*/ 13 h 26"/>
                <a:gd name="T4" fmla="*/ 7 w 7"/>
                <a:gd name="T5" fmla="*/ 0 h 26"/>
                <a:gd name="T6" fmla="*/ 0 60000 65536"/>
                <a:gd name="T7" fmla="*/ 0 60000 65536"/>
                <a:gd name="T8" fmla="*/ 0 60000 65536"/>
                <a:gd name="T9" fmla="*/ 0 w 7"/>
                <a:gd name="T10" fmla="*/ 0 h 26"/>
                <a:gd name="T11" fmla="*/ 7 w 7"/>
                <a:gd name="T12" fmla="*/ 26 h 26"/>
              </a:gdLst>
              <a:ahLst/>
              <a:cxnLst>
                <a:cxn ang="T6">
                  <a:pos x="T0" y="T1"/>
                </a:cxn>
                <a:cxn ang="T7">
                  <a:pos x="T2" y="T3"/>
                </a:cxn>
                <a:cxn ang="T8">
                  <a:pos x="T4" y="T5"/>
                </a:cxn>
              </a:cxnLst>
              <a:rect l="T9" t="T10" r="T11" b="T12"/>
              <a:pathLst>
                <a:path w="7" h="26">
                  <a:moveTo>
                    <a:pt x="0" y="26"/>
                  </a:moveTo>
                  <a:lnTo>
                    <a:pt x="4" y="13"/>
                  </a:lnTo>
                  <a:lnTo>
                    <a:pt x="7"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26" name="Line 142"/>
            <p:cNvSpPr>
              <a:spLocks noChangeShapeType="1"/>
            </p:cNvSpPr>
            <p:nvPr/>
          </p:nvSpPr>
          <p:spPr bwMode="auto">
            <a:xfrm flipV="1">
              <a:off x="3907" y="3628"/>
              <a:ext cx="4" cy="26"/>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27" name="Line 143"/>
            <p:cNvSpPr>
              <a:spLocks noChangeShapeType="1"/>
            </p:cNvSpPr>
            <p:nvPr/>
          </p:nvSpPr>
          <p:spPr bwMode="auto">
            <a:xfrm flipV="1">
              <a:off x="3911" y="3599"/>
              <a:ext cx="4" cy="29"/>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28" name="Freeform 144"/>
            <p:cNvSpPr>
              <a:spLocks/>
            </p:cNvSpPr>
            <p:nvPr/>
          </p:nvSpPr>
          <p:spPr bwMode="auto">
            <a:xfrm>
              <a:off x="3915" y="3570"/>
              <a:ext cx="7" cy="29"/>
            </a:xfrm>
            <a:custGeom>
              <a:avLst/>
              <a:gdLst>
                <a:gd name="T0" fmla="*/ 0 w 7"/>
                <a:gd name="T1" fmla="*/ 29 h 29"/>
                <a:gd name="T2" fmla="*/ 3 w 7"/>
                <a:gd name="T3" fmla="*/ 19 h 29"/>
                <a:gd name="T4" fmla="*/ 7 w 7"/>
                <a:gd name="T5" fmla="*/ 0 h 29"/>
                <a:gd name="T6" fmla="*/ 0 60000 65536"/>
                <a:gd name="T7" fmla="*/ 0 60000 65536"/>
                <a:gd name="T8" fmla="*/ 0 60000 65536"/>
                <a:gd name="T9" fmla="*/ 0 w 7"/>
                <a:gd name="T10" fmla="*/ 0 h 29"/>
                <a:gd name="T11" fmla="*/ 7 w 7"/>
                <a:gd name="T12" fmla="*/ 29 h 29"/>
              </a:gdLst>
              <a:ahLst/>
              <a:cxnLst>
                <a:cxn ang="T6">
                  <a:pos x="T0" y="T1"/>
                </a:cxn>
                <a:cxn ang="T7">
                  <a:pos x="T2" y="T3"/>
                </a:cxn>
                <a:cxn ang="T8">
                  <a:pos x="T4" y="T5"/>
                </a:cxn>
              </a:cxnLst>
              <a:rect l="T9" t="T10" r="T11" b="T12"/>
              <a:pathLst>
                <a:path w="7" h="29">
                  <a:moveTo>
                    <a:pt x="0" y="29"/>
                  </a:moveTo>
                  <a:lnTo>
                    <a:pt x="3" y="19"/>
                  </a:lnTo>
                  <a:lnTo>
                    <a:pt x="7"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29" name="Freeform 145"/>
            <p:cNvSpPr>
              <a:spLocks/>
            </p:cNvSpPr>
            <p:nvPr/>
          </p:nvSpPr>
          <p:spPr bwMode="auto">
            <a:xfrm>
              <a:off x="3922" y="3440"/>
              <a:ext cx="18" cy="130"/>
            </a:xfrm>
            <a:custGeom>
              <a:avLst/>
              <a:gdLst>
                <a:gd name="T0" fmla="*/ 0 w 18"/>
                <a:gd name="T1" fmla="*/ 130 h 130"/>
                <a:gd name="T2" fmla="*/ 0 w 18"/>
                <a:gd name="T3" fmla="*/ 117 h 130"/>
                <a:gd name="T4" fmla="*/ 3 w 18"/>
                <a:gd name="T5" fmla="*/ 104 h 130"/>
                <a:gd name="T6" fmla="*/ 11 w 18"/>
                <a:gd name="T7" fmla="*/ 65 h 130"/>
                <a:gd name="T8" fmla="*/ 14 w 18"/>
                <a:gd name="T9" fmla="*/ 30 h 130"/>
                <a:gd name="T10" fmla="*/ 18 w 18"/>
                <a:gd name="T11" fmla="*/ 13 h 130"/>
                <a:gd name="T12" fmla="*/ 18 w 18"/>
                <a:gd name="T13" fmla="*/ 0 h 130"/>
                <a:gd name="T14" fmla="*/ 0 60000 65536"/>
                <a:gd name="T15" fmla="*/ 0 60000 65536"/>
                <a:gd name="T16" fmla="*/ 0 60000 65536"/>
                <a:gd name="T17" fmla="*/ 0 60000 65536"/>
                <a:gd name="T18" fmla="*/ 0 60000 65536"/>
                <a:gd name="T19" fmla="*/ 0 60000 65536"/>
                <a:gd name="T20" fmla="*/ 0 60000 65536"/>
                <a:gd name="T21" fmla="*/ 0 w 18"/>
                <a:gd name="T22" fmla="*/ 0 h 130"/>
                <a:gd name="T23" fmla="*/ 18 w 18"/>
                <a:gd name="T24" fmla="*/ 130 h 1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130">
                  <a:moveTo>
                    <a:pt x="0" y="130"/>
                  </a:moveTo>
                  <a:lnTo>
                    <a:pt x="0" y="117"/>
                  </a:lnTo>
                  <a:lnTo>
                    <a:pt x="3" y="104"/>
                  </a:lnTo>
                  <a:lnTo>
                    <a:pt x="11" y="65"/>
                  </a:lnTo>
                  <a:lnTo>
                    <a:pt x="14" y="30"/>
                  </a:lnTo>
                  <a:lnTo>
                    <a:pt x="18" y="13"/>
                  </a:lnTo>
                  <a:lnTo>
                    <a:pt x="18"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30" name="Freeform 146"/>
            <p:cNvSpPr>
              <a:spLocks/>
            </p:cNvSpPr>
            <p:nvPr/>
          </p:nvSpPr>
          <p:spPr bwMode="auto">
            <a:xfrm>
              <a:off x="3940" y="3405"/>
              <a:ext cx="4" cy="35"/>
            </a:xfrm>
            <a:custGeom>
              <a:avLst/>
              <a:gdLst>
                <a:gd name="T0" fmla="*/ 0 w 4"/>
                <a:gd name="T1" fmla="*/ 35 h 35"/>
                <a:gd name="T2" fmla="*/ 0 w 4"/>
                <a:gd name="T3" fmla="*/ 22 h 35"/>
                <a:gd name="T4" fmla="*/ 4 w 4"/>
                <a:gd name="T5" fmla="*/ 13 h 35"/>
                <a:gd name="T6" fmla="*/ 4 w 4"/>
                <a:gd name="T7" fmla="*/ 0 h 35"/>
                <a:gd name="T8" fmla="*/ 0 60000 65536"/>
                <a:gd name="T9" fmla="*/ 0 60000 65536"/>
                <a:gd name="T10" fmla="*/ 0 60000 65536"/>
                <a:gd name="T11" fmla="*/ 0 60000 65536"/>
                <a:gd name="T12" fmla="*/ 0 w 4"/>
                <a:gd name="T13" fmla="*/ 0 h 35"/>
                <a:gd name="T14" fmla="*/ 4 w 4"/>
                <a:gd name="T15" fmla="*/ 35 h 35"/>
              </a:gdLst>
              <a:ahLst/>
              <a:cxnLst>
                <a:cxn ang="T8">
                  <a:pos x="T0" y="T1"/>
                </a:cxn>
                <a:cxn ang="T9">
                  <a:pos x="T2" y="T3"/>
                </a:cxn>
                <a:cxn ang="T10">
                  <a:pos x="T4" y="T5"/>
                </a:cxn>
                <a:cxn ang="T11">
                  <a:pos x="T6" y="T7"/>
                </a:cxn>
              </a:cxnLst>
              <a:rect l="T12" t="T13" r="T14" b="T15"/>
              <a:pathLst>
                <a:path w="4" h="35">
                  <a:moveTo>
                    <a:pt x="0" y="35"/>
                  </a:moveTo>
                  <a:lnTo>
                    <a:pt x="0" y="22"/>
                  </a:lnTo>
                  <a:lnTo>
                    <a:pt x="4" y="13"/>
                  </a:lnTo>
                  <a:lnTo>
                    <a:pt x="4"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31" name="Freeform 147"/>
            <p:cNvSpPr>
              <a:spLocks/>
            </p:cNvSpPr>
            <p:nvPr/>
          </p:nvSpPr>
          <p:spPr bwMode="auto">
            <a:xfrm>
              <a:off x="3944" y="3369"/>
              <a:ext cx="7" cy="36"/>
            </a:xfrm>
            <a:custGeom>
              <a:avLst/>
              <a:gdLst>
                <a:gd name="T0" fmla="*/ 0 w 7"/>
                <a:gd name="T1" fmla="*/ 36 h 36"/>
                <a:gd name="T2" fmla="*/ 3 w 7"/>
                <a:gd name="T3" fmla="*/ 19 h 36"/>
                <a:gd name="T4" fmla="*/ 3 w 7"/>
                <a:gd name="T5" fmla="*/ 13 h 36"/>
                <a:gd name="T6" fmla="*/ 7 w 7"/>
                <a:gd name="T7" fmla="*/ 0 h 36"/>
                <a:gd name="T8" fmla="*/ 0 60000 65536"/>
                <a:gd name="T9" fmla="*/ 0 60000 65536"/>
                <a:gd name="T10" fmla="*/ 0 60000 65536"/>
                <a:gd name="T11" fmla="*/ 0 60000 65536"/>
                <a:gd name="T12" fmla="*/ 0 w 7"/>
                <a:gd name="T13" fmla="*/ 0 h 36"/>
                <a:gd name="T14" fmla="*/ 7 w 7"/>
                <a:gd name="T15" fmla="*/ 36 h 36"/>
              </a:gdLst>
              <a:ahLst/>
              <a:cxnLst>
                <a:cxn ang="T8">
                  <a:pos x="T0" y="T1"/>
                </a:cxn>
                <a:cxn ang="T9">
                  <a:pos x="T2" y="T3"/>
                </a:cxn>
                <a:cxn ang="T10">
                  <a:pos x="T4" y="T5"/>
                </a:cxn>
                <a:cxn ang="T11">
                  <a:pos x="T6" y="T7"/>
                </a:cxn>
              </a:cxnLst>
              <a:rect l="T12" t="T13" r="T14" b="T15"/>
              <a:pathLst>
                <a:path w="7" h="36">
                  <a:moveTo>
                    <a:pt x="0" y="36"/>
                  </a:moveTo>
                  <a:lnTo>
                    <a:pt x="3" y="19"/>
                  </a:lnTo>
                  <a:lnTo>
                    <a:pt x="3" y="13"/>
                  </a:lnTo>
                  <a:lnTo>
                    <a:pt x="7"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32" name="Freeform 148"/>
            <p:cNvSpPr>
              <a:spLocks/>
            </p:cNvSpPr>
            <p:nvPr/>
          </p:nvSpPr>
          <p:spPr bwMode="auto">
            <a:xfrm>
              <a:off x="3951" y="3269"/>
              <a:ext cx="11" cy="100"/>
            </a:xfrm>
            <a:custGeom>
              <a:avLst/>
              <a:gdLst>
                <a:gd name="T0" fmla="*/ 0 w 11"/>
                <a:gd name="T1" fmla="*/ 100 h 100"/>
                <a:gd name="T2" fmla="*/ 0 w 11"/>
                <a:gd name="T3" fmla="*/ 90 h 100"/>
                <a:gd name="T4" fmla="*/ 3 w 11"/>
                <a:gd name="T5" fmla="*/ 77 h 100"/>
                <a:gd name="T6" fmla="*/ 7 w 11"/>
                <a:gd name="T7" fmla="*/ 48 h 100"/>
                <a:gd name="T8" fmla="*/ 7 w 11"/>
                <a:gd name="T9" fmla="*/ 22 h 100"/>
                <a:gd name="T10" fmla="*/ 11 w 11"/>
                <a:gd name="T11" fmla="*/ 9 h 100"/>
                <a:gd name="T12" fmla="*/ 11 w 11"/>
                <a:gd name="T13" fmla="*/ 0 h 100"/>
                <a:gd name="T14" fmla="*/ 0 60000 65536"/>
                <a:gd name="T15" fmla="*/ 0 60000 65536"/>
                <a:gd name="T16" fmla="*/ 0 60000 65536"/>
                <a:gd name="T17" fmla="*/ 0 60000 65536"/>
                <a:gd name="T18" fmla="*/ 0 60000 65536"/>
                <a:gd name="T19" fmla="*/ 0 60000 65536"/>
                <a:gd name="T20" fmla="*/ 0 60000 65536"/>
                <a:gd name="T21" fmla="*/ 0 w 11"/>
                <a:gd name="T22" fmla="*/ 0 h 100"/>
                <a:gd name="T23" fmla="*/ 11 w 11"/>
                <a:gd name="T24" fmla="*/ 100 h 1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100">
                  <a:moveTo>
                    <a:pt x="0" y="100"/>
                  </a:moveTo>
                  <a:lnTo>
                    <a:pt x="0" y="90"/>
                  </a:lnTo>
                  <a:lnTo>
                    <a:pt x="3" y="77"/>
                  </a:lnTo>
                  <a:lnTo>
                    <a:pt x="7" y="48"/>
                  </a:lnTo>
                  <a:lnTo>
                    <a:pt x="7" y="22"/>
                  </a:lnTo>
                  <a:lnTo>
                    <a:pt x="11" y="9"/>
                  </a:lnTo>
                  <a:lnTo>
                    <a:pt x="11"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33" name="Freeform 149"/>
            <p:cNvSpPr>
              <a:spLocks/>
            </p:cNvSpPr>
            <p:nvPr/>
          </p:nvSpPr>
          <p:spPr bwMode="auto">
            <a:xfrm>
              <a:off x="3962" y="3236"/>
              <a:ext cx="3" cy="33"/>
            </a:xfrm>
            <a:custGeom>
              <a:avLst/>
              <a:gdLst>
                <a:gd name="T0" fmla="*/ 0 w 3"/>
                <a:gd name="T1" fmla="*/ 33 h 33"/>
                <a:gd name="T2" fmla="*/ 0 w 3"/>
                <a:gd name="T3" fmla="*/ 23 h 33"/>
                <a:gd name="T4" fmla="*/ 3 w 3"/>
                <a:gd name="T5" fmla="*/ 13 h 33"/>
                <a:gd name="T6" fmla="*/ 3 w 3"/>
                <a:gd name="T7" fmla="*/ 0 h 33"/>
                <a:gd name="T8" fmla="*/ 0 60000 65536"/>
                <a:gd name="T9" fmla="*/ 0 60000 65536"/>
                <a:gd name="T10" fmla="*/ 0 60000 65536"/>
                <a:gd name="T11" fmla="*/ 0 60000 65536"/>
                <a:gd name="T12" fmla="*/ 0 w 3"/>
                <a:gd name="T13" fmla="*/ 0 h 33"/>
                <a:gd name="T14" fmla="*/ 3 w 3"/>
                <a:gd name="T15" fmla="*/ 33 h 33"/>
              </a:gdLst>
              <a:ahLst/>
              <a:cxnLst>
                <a:cxn ang="T8">
                  <a:pos x="T0" y="T1"/>
                </a:cxn>
                <a:cxn ang="T9">
                  <a:pos x="T2" y="T3"/>
                </a:cxn>
                <a:cxn ang="T10">
                  <a:pos x="T4" y="T5"/>
                </a:cxn>
                <a:cxn ang="T11">
                  <a:pos x="T6" y="T7"/>
                </a:cxn>
              </a:cxnLst>
              <a:rect l="T12" t="T13" r="T14" b="T15"/>
              <a:pathLst>
                <a:path w="3" h="33">
                  <a:moveTo>
                    <a:pt x="0" y="33"/>
                  </a:moveTo>
                  <a:lnTo>
                    <a:pt x="0" y="23"/>
                  </a:lnTo>
                  <a:lnTo>
                    <a:pt x="3" y="13"/>
                  </a:lnTo>
                  <a:lnTo>
                    <a:pt x="3"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34" name="Freeform 150"/>
            <p:cNvSpPr>
              <a:spLocks/>
            </p:cNvSpPr>
            <p:nvPr/>
          </p:nvSpPr>
          <p:spPr bwMode="auto">
            <a:xfrm>
              <a:off x="3965" y="3204"/>
              <a:ext cx="7" cy="32"/>
            </a:xfrm>
            <a:custGeom>
              <a:avLst/>
              <a:gdLst>
                <a:gd name="T0" fmla="*/ 0 w 7"/>
                <a:gd name="T1" fmla="*/ 32 h 32"/>
                <a:gd name="T2" fmla="*/ 0 w 7"/>
                <a:gd name="T3" fmla="*/ 29 h 32"/>
                <a:gd name="T4" fmla="*/ 4 w 7"/>
                <a:gd name="T5" fmla="*/ 19 h 32"/>
                <a:gd name="T6" fmla="*/ 7 w 7"/>
                <a:gd name="T7" fmla="*/ 0 h 32"/>
                <a:gd name="T8" fmla="*/ 0 60000 65536"/>
                <a:gd name="T9" fmla="*/ 0 60000 65536"/>
                <a:gd name="T10" fmla="*/ 0 60000 65536"/>
                <a:gd name="T11" fmla="*/ 0 60000 65536"/>
                <a:gd name="T12" fmla="*/ 0 w 7"/>
                <a:gd name="T13" fmla="*/ 0 h 32"/>
                <a:gd name="T14" fmla="*/ 7 w 7"/>
                <a:gd name="T15" fmla="*/ 32 h 32"/>
              </a:gdLst>
              <a:ahLst/>
              <a:cxnLst>
                <a:cxn ang="T8">
                  <a:pos x="T0" y="T1"/>
                </a:cxn>
                <a:cxn ang="T9">
                  <a:pos x="T2" y="T3"/>
                </a:cxn>
                <a:cxn ang="T10">
                  <a:pos x="T4" y="T5"/>
                </a:cxn>
                <a:cxn ang="T11">
                  <a:pos x="T6" y="T7"/>
                </a:cxn>
              </a:cxnLst>
              <a:rect l="T12" t="T13" r="T14" b="T15"/>
              <a:pathLst>
                <a:path w="7" h="32">
                  <a:moveTo>
                    <a:pt x="0" y="32"/>
                  </a:moveTo>
                  <a:lnTo>
                    <a:pt x="0" y="29"/>
                  </a:lnTo>
                  <a:lnTo>
                    <a:pt x="4" y="19"/>
                  </a:lnTo>
                  <a:lnTo>
                    <a:pt x="7"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35" name="Freeform 151"/>
            <p:cNvSpPr>
              <a:spLocks/>
            </p:cNvSpPr>
            <p:nvPr/>
          </p:nvSpPr>
          <p:spPr bwMode="auto">
            <a:xfrm>
              <a:off x="3972" y="3019"/>
              <a:ext cx="36" cy="185"/>
            </a:xfrm>
            <a:custGeom>
              <a:avLst/>
              <a:gdLst>
                <a:gd name="T0" fmla="*/ 0 w 36"/>
                <a:gd name="T1" fmla="*/ 185 h 185"/>
                <a:gd name="T2" fmla="*/ 4 w 36"/>
                <a:gd name="T3" fmla="*/ 168 h 185"/>
                <a:gd name="T4" fmla="*/ 8 w 36"/>
                <a:gd name="T5" fmla="*/ 146 h 185"/>
                <a:gd name="T6" fmla="*/ 11 w 36"/>
                <a:gd name="T7" fmla="*/ 120 h 185"/>
                <a:gd name="T8" fmla="*/ 18 w 36"/>
                <a:gd name="T9" fmla="*/ 91 h 185"/>
                <a:gd name="T10" fmla="*/ 22 w 36"/>
                <a:gd name="T11" fmla="*/ 65 h 185"/>
                <a:gd name="T12" fmla="*/ 29 w 36"/>
                <a:gd name="T13" fmla="*/ 39 h 185"/>
                <a:gd name="T14" fmla="*/ 33 w 36"/>
                <a:gd name="T15" fmla="*/ 16 h 185"/>
                <a:gd name="T16" fmla="*/ 36 w 36"/>
                <a:gd name="T17" fmla="*/ 0 h 1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
                <a:gd name="T28" fmla="*/ 0 h 185"/>
                <a:gd name="T29" fmla="*/ 36 w 36"/>
                <a:gd name="T30" fmla="*/ 185 h 18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 h="185">
                  <a:moveTo>
                    <a:pt x="0" y="185"/>
                  </a:moveTo>
                  <a:lnTo>
                    <a:pt x="4" y="168"/>
                  </a:lnTo>
                  <a:lnTo>
                    <a:pt x="8" y="146"/>
                  </a:lnTo>
                  <a:lnTo>
                    <a:pt x="11" y="120"/>
                  </a:lnTo>
                  <a:lnTo>
                    <a:pt x="18" y="91"/>
                  </a:lnTo>
                  <a:lnTo>
                    <a:pt x="22" y="65"/>
                  </a:lnTo>
                  <a:lnTo>
                    <a:pt x="29" y="39"/>
                  </a:lnTo>
                  <a:lnTo>
                    <a:pt x="33" y="16"/>
                  </a:lnTo>
                  <a:lnTo>
                    <a:pt x="36"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36" name="Freeform 152"/>
            <p:cNvSpPr>
              <a:spLocks/>
            </p:cNvSpPr>
            <p:nvPr/>
          </p:nvSpPr>
          <p:spPr bwMode="auto">
            <a:xfrm>
              <a:off x="4008" y="2993"/>
              <a:ext cx="15" cy="26"/>
            </a:xfrm>
            <a:custGeom>
              <a:avLst/>
              <a:gdLst>
                <a:gd name="T0" fmla="*/ 0 w 15"/>
                <a:gd name="T1" fmla="*/ 26 h 26"/>
                <a:gd name="T2" fmla="*/ 8 w 15"/>
                <a:gd name="T3" fmla="*/ 10 h 26"/>
                <a:gd name="T4" fmla="*/ 11 w 15"/>
                <a:gd name="T5" fmla="*/ 3 h 26"/>
                <a:gd name="T6" fmla="*/ 15 w 15"/>
                <a:gd name="T7" fmla="*/ 0 h 26"/>
                <a:gd name="T8" fmla="*/ 0 60000 65536"/>
                <a:gd name="T9" fmla="*/ 0 60000 65536"/>
                <a:gd name="T10" fmla="*/ 0 60000 65536"/>
                <a:gd name="T11" fmla="*/ 0 60000 65536"/>
                <a:gd name="T12" fmla="*/ 0 w 15"/>
                <a:gd name="T13" fmla="*/ 0 h 26"/>
                <a:gd name="T14" fmla="*/ 15 w 15"/>
                <a:gd name="T15" fmla="*/ 26 h 26"/>
              </a:gdLst>
              <a:ahLst/>
              <a:cxnLst>
                <a:cxn ang="T8">
                  <a:pos x="T0" y="T1"/>
                </a:cxn>
                <a:cxn ang="T9">
                  <a:pos x="T2" y="T3"/>
                </a:cxn>
                <a:cxn ang="T10">
                  <a:pos x="T4" y="T5"/>
                </a:cxn>
                <a:cxn ang="T11">
                  <a:pos x="T6" y="T7"/>
                </a:cxn>
              </a:cxnLst>
              <a:rect l="T12" t="T13" r="T14" b="T15"/>
              <a:pathLst>
                <a:path w="15" h="26">
                  <a:moveTo>
                    <a:pt x="0" y="26"/>
                  </a:moveTo>
                  <a:lnTo>
                    <a:pt x="8" y="10"/>
                  </a:lnTo>
                  <a:lnTo>
                    <a:pt x="11" y="3"/>
                  </a:lnTo>
                  <a:lnTo>
                    <a:pt x="15"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37" name="Freeform 153"/>
            <p:cNvSpPr>
              <a:spLocks/>
            </p:cNvSpPr>
            <p:nvPr/>
          </p:nvSpPr>
          <p:spPr bwMode="auto">
            <a:xfrm>
              <a:off x="4023" y="2990"/>
              <a:ext cx="14" cy="3"/>
            </a:xfrm>
            <a:custGeom>
              <a:avLst/>
              <a:gdLst>
                <a:gd name="T0" fmla="*/ 0 w 14"/>
                <a:gd name="T1" fmla="*/ 3 h 3"/>
                <a:gd name="T2" fmla="*/ 7 w 14"/>
                <a:gd name="T3" fmla="*/ 0 h 3"/>
                <a:gd name="T4" fmla="*/ 14 w 14"/>
                <a:gd name="T5" fmla="*/ 0 h 3"/>
                <a:gd name="T6" fmla="*/ 0 60000 65536"/>
                <a:gd name="T7" fmla="*/ 0 60000 65536"/>
                <a:gd name="T8" fmla="*/ 0 60000 65536"/>
                <a:gd name="T9" fmla="*/ 0 w 14"/>
                <a:gd name="T10" fmla="*/ 0 h 3"/>
                <a:gd name="T11" fmla="*/ 14 w 14"/>
                <a:gd name="T12" fmla="*/ 3 h 3"/>
              </a:gdLst>
              <a:ahLst/>
              <a:cxnLst>
                <a:cxn ang="T6">
                  <a:pos x="T0" y="T1"/>
                </a:cxn>
                <a:cxn ang="T7">
                  <a:pos x="T2" y="T3"/>
                </a:cxn>
                <a:cxn ang="T8">
                  <a:pos x="T4" y="T5"/>
                </a:cxn>
              </a:cxnLst>
              <a:rect l="T9" t="T10" r="T11" b="T12"/>
              <a:pathLst>
                <a:path w="14" h="3">
                  <a:moveTo>
                    <a:pt x="0" y="3"/>
                  </a:moveTo>
                  <a:lnTo>
                    <a:pt x="7" y="0"/>
                  </a:lnTo>
                  <a:lnTo>
                    <a:pt x="14"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38" name="Line 154"/>
            <p:cNvSpPr>
              <a:spLocks noChangeShapeType="1"/>
            </p:cNvSpPr>
            <p:nvPr/>
          </p:nvSpPr>
          <p:spPr bwMode="auto">
            <a:xfrm>
              <a:off x="4037" y="2990"/>
              <a:ext cx="8" cy="3"/>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39" name="Freeform 155"/>
            <p:cNvSpPr>
              <a:spLocks/>
            </p:cNvSpPr>
            <p:nvPr/>
          </p:nvSpPr>
          <p:spPr bwMode="auto">
            <a:xfrm>
              <a:off x="4045" y="2993"/>
              <a:ext cx="3" cy="6"/>
            </a:xfrm>
            <a:custGeom>
              <a:avLst/>
              <a:gdLst>
                <a:gd name="T0" fmla="*/ 0 w 3"/>
                <a:gd name="T1" fmla="*/ 0 h 6"/>
                <a:gd name="T2" fmla="*/ 0 w 3"/>
                <a:gd name="T3" fmla="*/ 3 h 6"/>
                <a:gd name="T4" fmla="*/ 3 w 3"/>
                <a:gd name="T5" fmla="*/ 6 h 6"/>
                <a:gd name="T6" fmla="*/ 0 60000 65536"/>
                <a:gd name="T7" fmla="*/ 0 60000 65536"/>
                <a:gd name="T8" fmla="*/ 0 60000 65536"/>
                <a:gd name="T9" fmla="*/ 0 w 3"/>
                <a:gd name="T10" fmla="*/ 0 h 6"/>
                <a:gd name="T11" fmla="*/ 3 w 3"/>
                <a:gd name="T12" fmla="*/ 6 h 6"/>
              </a:gdLst>
              <a:ahLst/>
              <a:cxnLst>
                <a:cxn ang="T6">
                  <a:pos x="T0" y="T1"/>
                </a:cxn>
                <a:cxn ang="T7">
                  <a:pos x="T2" y="T3"/>
                </a:cxn>
                <a:cxn ang="T8">
                  <a:pos x="T4" y="T5"/>
                </a:cxn>
              </a:cxnLst>
              <a:rect l="T9" t="T10" r="T11" b="T12"/>
              <a:pathLst>
                <a:path w="3" h="6">
                  <a:moveTo>
                    <a:pt x="0" y="0"/>
                  </a:moveTo>
                  <a:lnTo>
                    <a:pt x="0" y="3"/>
                  </a:lnTo>
                  <a:lnTo>
                    <a:pt x="3" y="6"/>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40" name="Freeform 156"/>
            <p:cNvSpPr>
              <a:spLocks/>
            </p:cNvSpPr>
            <p:nvPr/>
          </p:nvSpPr>
          <p:spPr bwMode="auto">
            <a:xfrm>
              <a:off x="4048" y="2999"/>
              <a:ext cx="22" cy="62"/>
            </a:xfrm>
            <a:custGeom>
              <a:avLst/>
              <a:gdLst>
                <a:gd name="T0" fmla="*/ 0 w 22"/>
                <a:gd name="T1" fmla="*/ 0 h 62"/>
                <a:gd name="T2" fmla="*/ 4 w 22"/>
                <a:gd name="T3" fmla="*/ 13 h 62"/>
                <a:gd name="T4" fmla="*/ 11 w 22"/>
                <a:gd name="T5" fmla="*/ 30 h 62"/>
                <a:gd name="T6" fmla="*/ 18 w 22"/>
                <a:gd name="T7" fmla="*/ 46 h 62"/>
                <a:gd name="T8" fmla="*/ 22 w 22"/>
                <a:gd name="T9" fmla="*/ 62 h 62"/>
                <a:gd name="T10" fmla="*/ 0 60000 65536"/>
                <a:gd name="T11" fmla="*/ 0 60000 65536"/>
                <a:gd name="T12" fmla="*/ 0 60000 65536"/>
                <a:gd name="T13" fmla="*/ 0 60000 65536"/>
                <a:gd name="T14" fmla="*/ 0 60000 65536"/>
                <a:gd name="T15" fmla="*/ 0 w 22"/>
                <a:gd name="T16" fmla="*/ 0 h 62"/>
                <a:gd name="T17" fmla="*/ 22 w 22"/>
                <a:gd name="T18" fmla="*/ 62 h 62"/>
              </a:gdLst>
              <a:ahLst/>
              <a:cxnLst>
                <a:cxn ang="T10">
                  <a:pos x="T0" y="T1"/>
                </a:cxn>
                <a:cxn ang="T11">
                  <a:pos x="T2" y="T3"/>
                </a:cxn>
                <a:cxn ang="T12">
                  <a:pos x="T4" y="T5"/>
                </a:cxn>
                <a:cxn ang="T13">
                  <a:pos x="T6" y="T7"/>
                </a:cxn>
                <a:cxn ang="T14">
                  <a:pos x="T8" y="T9"/>
                </a:cxn>
              </a:cxnLst>
              <a:rect l="T15" t="T16" r="T17" b="T18"/>
              <a:pathLst>
                <a:path w="22" h="62">
                  <a:moveTo>
                    <a:pt x="0" y="0"/>
                  </a:moveTo>
                  <a:lnTo>
                    <a:pt x="4" y="13"/>
                  </a:lnTo>
                  <a:lnTo>
                    <a:pt x="11" y="30"/>
                  </a:lnTo>
                  <a:lnTo>
                    <a:pt x="18" y="46"/>
                  </a:lnTo>
                  <a:lnTo>
                    <a:pt x="22" y="62"/>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41" name="Freeform 157"/>
            <p:cNvSpPr>
              <a:spLocks/>
            </p:cNvSpPr>
            <p:nvPr/>
          </p:nvSpPr>
          <p:spPr bwMode="auto">
            <a:xfrm>
              <a:off x="4070" y="3061"/>
              <a:ext cx="11" cy="32"/>
            </a:xfrm>
            <a:custGeom>
              <a:avLst/>
              <a:gdLst>
                <a:gd name="T0" fmla="*/ 0 w 11"/>
                <a:gd name="T1" fmla="*/ 0 h 32"/>
                <a:gd name="T2" fmla="*/ 3 w 11"/>
                <a:gd name="T3" fmla="*/ 7 h 32"/>
                <a:gd name="T4" fmla="*/ 3 w 11"/>
                <a:gd name="T5" fmla="*/ 16 h 32"/>
                <a:gd name="T6" fmla="*/ 7 w 11"/>
                <a:gd name="T7" fmla="*/ 23 h 32"/>
                <a:gd name="T8" fmla="*/ 11 w 11"/>
                <a:gd name="T9" fmla="*/ 32 h 32"/>
                <a:gd name="T10" fmla="*/ 0 60000 65536"/>
                <a:gd name="T11" fmla="*/ 0 60000 65536"/>
                <a:gd name="T12" fmla="*/ 0 60000 65536"/>
                <a:gd name="T13" fmla="*/ 0 60000 65536"/>
                <a:gd name="T14" fmla="*/ 0 60000 65536"/>
                <a:gd name="T15" fmla="*/ 0 w 11"/>
                <a:gd name="T16" fmla="*/ 0 h 32"/>
                <a:gd name="T17" fmla="*/ 11 w 11"/>
                <a:gd name="T18" fmla="*/ 32 h 32"/>
              </a:gdLst>
              <a:ahLst/>
              <a:cxnLst>
                <a:cxn ang="T10">
                  <a:pos x="T0" y="T1"/>
                </a:cxn>
                <a:cxn ang="T11">
                  <a:pos x="T2" y="T3"/>
                </a:cxn>
                <a:cxn ang="T12">
                  <a:pos x="T4" y="T5"/>
                </a:cxn>
                <a:cxn ang="T13">
                  <a:pos x="T6" y="T7"/>
                </a:cxn>
                <a:cxn ang="T14">
                  <a:pos x="T8" y="T9"/>
                </a:cxn>
              </a:cxnLst>
              <a:rect l="T15" t="T16" r="T17" b="T18"/>
              <a:pathLst>
                <a:path w="11" h="32">
                  <a:moveTo>
                    <a:pt x="0" y="0"/>
                  </a:moveTo>
                  <a:lnTo>
                    <a:pt x="3" y="7"/>
                  </a:lnTo>
                  <a:lnTo>
                    <a:pt x="3" y="16"/>
                  </a:lnTo>
                  <a:lnTo>
                    <a:pt x="7" y="23"/>
                  </a:lnTo>
                  <a:lnTo>
                    <a:pt x="11" y="32"/>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42" name="Freeform 158"/>
            <p:cNvSpPr>
              <a:spLocks/>
            </p:cNvSpPr>
            <p:nvPr/>
          </p:nvSpPr>
          <p:spPr bwMode="auto">
            <a:xfrm>
              <a:off x="4081" y="3093"/>
              <a:ext cx="21" cy="91"/>
            </a:xfrm>
            <a:custGeom>
              <a:avLst/>
              <a:gdLst>
                <a:gd name="T0" fmla="*/ 0 w 21"/>
                <a:gd name="T1" fmla="*/ 0 h 91"/>
                <a:gd name="T2" fmla="*/ 3 w 21"/>
                <a:gd name="T3" fmla="*/ 10 h 91"/>
                <a:gd name="T4" fmla="*/ 3 w 21"/>
                <a:gd name="T5" fmla="*/ 20 h 91"/>
                <a:gd name="T6" fmla="*/ 10 w 21"/>
                <a:gd name="T7" fmla="*/ 46 h 91"/>
                <a:gd name="T8" fmla="*/ 18 w 21"/>
                <a:gd name="T9" fmla="*/ 72 h 91"/>
                <a:gd name="T10" fmla="*/ 18 w 21"/>
                <a:gd name="T11" fmla="*/ 81 h 91"/>
                <a:gd name="T12" fmla="*/ 21 w 21"/>
                <a:gd name="T13" fmla="*/ 91 h 91"/>
                <a:gd name="T14" fmla="*/ 0 60000 65536"/>
                <a:gd name="T15" fmla="*/ 0 60000 65536"/>
                <a:gd name="T16" fmla="*/ 0 60000 65536"/>
                <a:gd name="T17" fmla="*/ 0 60000 65536"/>
                <a:gd name="T18" fmla="*/ 0 60000 65536"/>
                <a:gd name="T19" fmla="*/ 0 60000 65536"/>
                <a:gd name="T20" fmla="*/ 0 60000 65536"/>
                <a:gd name="T21" fmla="*/ 0 w 21"/>
                <a:gd name="T22" fmla="*/ 0 h 91"/>
                <a:gd name="T23" fmla="*/ 21 w 21"/>
                <a:gd name="T24" fmla="*/ 91 h 9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 h="91">
                  <a:moveTo>
                    <a:pt x="0" y="0"/>
                  </a:moveTo>
                  <a:lnTo>
                    <a:pt x="3" y="10"/>
                  </a:lnTo>
                  <a:lnTo>
                    <a:pt x="3" y="20"/>
                  </a:lnTo>
                  <a:lnTo>
                    <a:pt x="10" y="46"/>
                  </a:lnTo>
                  <a:lnTo>
                    <a:pt x="18" y="72"/>
                  </a:lnTo>
                  <a:lnTo>
                    <a:pt x="18" y="81"/>
                  </a:lnTo>
                  <a:lnTo>
                    <a:pt x="21" y="91"/>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43" name="Freeform 159"/>
            <p:cNvSpPr>
              <a:spLocks/>
            </p:cNvSpPr>
            <p:nvPr/>
          </p:nvSpPr>
          <p:spPr bwMode="auto">
            <a:xfrm>
              <a:off x="4102" y="3184"/>
              <a:ext cx="7" cy="20"/>
            </a:xfrm>
            <a:custGeom>
              <a:avLst/>
              <a:gdLst>
                <a:gd name="T0" fmla="*/ 0 w 7"/>
                <a:gd name="T1" fmla="*/ 0 h 20"/>
                <a:gd name="T2" fmla="*/ 4 w 7"/>
                <a:gd name="T3" fmla="*/ 7 h 20"/>
                <a:gd name="T4" fmla="*/ 4 w 7"/>
                <a:gd name="T5" fmla="*/ 10 h 20"/>
                <a:gd name="T6" fmla="*/ 7 w 7"/>
                <a:gd name="T7" fmla="*/ 20 h 20"/>
                <a:gd name="T8" fmla="*/ 0 60000 65536"/>
                <a:gd name="T9" fmla="*/ 0 60000 65536"/>
                <a:gd name="T10" fmla="*/ 0 60000 65536"/>
                <a:gd name="T11" fmla="*/ 0 60000 65536"/>
                <a:gd name="T12" fmla="*/ 0 w 7"/>
                <a:gd name="T13" fmla="*/ 0 h 20"/>
                <a:gd name="T14" fmla="*/ 7 w 7"/>
                <a:gd name="T15" fmla="*/ 20 h 20"/>
              </a:gdLst>
              <a:ahLst/>
              <a:cxnLst>
                <a:cxn ang="T8">
                  <a:pos x="T0" y="T1"/>
                </a:cxn>
                <a:cxn ang="T9">
                  <a:pos x="T2" y="T3"/>
                </a:cxn>
                <a:cxn ang="T10">
                  <a:pos x="T4" y="T5"/>
                </a:cxn>
                <a:cxn ang="T11">
                  <a:pos x="T6" y="T7"/>
                </a:cxn>
              </a:cxnLst>
              <a:rect l="T12" t="T13" r="T14" b="T15"/>
              <a:pathLst>
                <a:path w="7" h="20">
                  <a:moveTo>
                    <a:pt x="0" y="0"/>
                  </a:moveTo>
                  <a:lnTo>
                    <a:pt x="4" y="7"/>
                  </a:lnTo>
                  <a:lnTo>
                    <a:pt x="4" y="10"/>
                  </a:lnTo>
                  <a:lnTo>
                    <a:pt x="7" y="2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20" name="Freeform 160"/>
            <p:cNvSpPr>
              <a:spLocks/>
            </p:cNvSpPr>
            <p:nvPr/>
          </p:nvSpPr>
          <p:spPr bwMode="auto">
            <a:xfrm>
              <a:off x="4109" y="3204"/>
              <a:ext cx="18" cy="61"/>
            </a:xfrm>
            <a:custGeom>
              <a:avLst/>
              <a:gdLst>
                <a:gd name="T0" fmla="*/ 0 w 18"/>
                <a:gd name="T1" fmla="*/ 0 h 61"/>
                <a:gd name="T2" fmla="*/ 4 w 18"/>
                <a:gd name="T3" fmla="*/ 13 h 61"/>
                <a:gd name="T4" fmla="*/ 8 w 18"/>
                <a:gd name="T5" fmla="*/ 29 h 61"/>
                <a:gd name="T6" fmla="*/ 15 w 18"/>
                <a:gd name="T7" fmla="*/ 45 h 61"/>
                <a:gd name="T8" fmla="*/ 18 w 18"/>
                <a:gd name="T9" fmla="*/ 61 h 61"/>
                <a:gd name="T10" fmla="*/ 0 60000 65536"/>
                <a:gd name="T11" fmla="*/ 0 60000 65536"/>
                <a:gd name="T12" fmla="*/ 0 60000 65536"/>
                <a:gd name="T13" fmla="*/ 0 60000 65536"/>
                <a:gd name="T14" fmla="*/ 0 60000 65536"/>
                <a:gd name="T15" fmla="*/ 0 w 18"/>
                <a:gd name="T16" fmla="*/ 0 h 61"/>
                <a:gd name="T17" fmla="*/ 18 w 18"/>
                <a:gd name="T18" fmla="*/ 61 h 61"/>
              </a:gdLst>
              <a:ahLst/>
              <a:cxnLst>
                <a:cxn ang="T10">
                  <a:pos x="T0" y="T1"/>
                </a:cxn>
                <a:cxn ang="T11">
                  <a:pos x="T2" y="T3"/>
                </a:cxn>
                <a:cxn ang="T12">
                  <a:pos x="T4" y="T5"/>
                </a:cxn>
                <a:cxn ang="T13">
                  <a:pos x="T6" y="T7"/>
                </a:cxn>
                <a:cxn ang="T14">
                  <a:pos x="T8" y="T9"/>
                </a:cxn>
              </a:cxnLst>
              <a:rect l="T15" t="T16" r="T17" b="T18"/>
              <a:pathLst>
                <a:path w="18" h="61">
                  <a:moveTo>
                    <a:pt x="0" y="0"/>
                  </a:moveTo>
                  <a:lnTo>
                    <a:pt x="4" y="13"/>
                  </a:lnTo>
                  <a:lnTo>
                    <a:pt x="8" y="29"/>
                  </a:lnTo>
                  <a:lnTo>
                    <a:pt x="15" y="45"/>
                  </a:lnTo>
                  <a:lnTo>
                    <a:pt x="18" y="61"/>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21" name="Freeform 161"/>
            <p:cNvSpPr>
              <a:spLocks/>
            </p:cNvSpPr>
            <p:nvPr/>
          </p:nvSpPr>
          <p:spPr bwMode="auto">
            <a:xfrm>
              <a:off x="4127" y="3265"/>
              <a:ext cx="15" cy="39"/>
            </a:xfrm>
            <a:custGeom>
              <a:avLst/>
              <a:gdLst>
                <a:gd name="T0" fmla="*/ 0 w 15"/>
                <a:gd name="T1" fmla="*/ 0 h 39"/>
                <a:gd name="T2" fmla="*/ 8 w 15"/>
                <a:gd name="T3" fmla="*/ 23 h 39"/>
                <a:gd name="T4" fmla="*/ 15 w 15"/>
                <a:gd name="T5" fmla="*/ 39 h 39"/>
                <a:gd name="T6" fmla="*/ 0 60000 65536"/>
                <a:gd name="T7" fmla="*/ 0 60000 65536"/>
                <a:gd name="T8" fmla="*/ 0 60000 65536"/>
                <a:gd name="T9" fmla="*/ 0 w 15"/>
                <a:gd name="T10" fmla="*/ 0 h 39"/>
                <a:gd name="T11" fmla="*/ 15 w 15"/>
                <a:gd name="T12" fmla="*/ 39 h 39"/>
              </a:gdLst>
              <a:ahLst/>
              <a:cxnLst>
                <a:cxn ang="T6">
                  <a:pos x="T0" y="T1"/>
                </a:cxn>
                <a:cxn ang="T7">
                  <a:pos x="T2" y="T3"/>
                </a:cxn>
                <a:cxn ang="T8">
                  <a:pos x="T4" y="T5"/>
                </a:cxn>
              </a:cxnLst>
              <a:rect l="T9" t="T10" r="T11" b="T12"/>
              <a:pathLst>
                <a:path w="15" h="39">
                  <a:moveTo>
                    <a:pt x="0" y="0"/>
                  </a:moveTo>
                  <a:lnTo>
                    <a:pt x="8" y="23"/>
                  </a:lnTo>
                  <a:lnTo>
                    <a:pt x="15" y="39"/>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22" name="Freeform 162"/>
            <p:cNvSpPr>
              <a:spLocks/>
            </p:cNvSpPr>
            <p:nvPr/>
          </p:nvSpPr>
          <p:spPr bwMode="auto">
            <a:xfrm>
              <a:off x="4142" y="3304"/>
              <a:ext cx="4" cy="13"/>
            </a:xfrm>
            <a:custGeom>
              <a:avLst/>
              <a:gdLst>
                <a:gd name="T0" fmla="*/ 0 w 4"/>
                <a:gd name="T1" fmla="*/ 0 h 13"/>
                <a:gd name="T2" fmla="*/ 4 w 4"/>
                <a:gd name="T3" fmla="*/ 7 h 13"/>
                <a:gd name="T4" fmla="*/ 4 w 4"/>
                <a:gd name="T5" fmla="*/ 13 h 13"/>
                <a:gd name="T6" fmla="*/ 0 60000 65536"/>
                <a:gd name="T7" fmla="*/ 0 60000 65536"/>
                <a:gd name="T8" fmla="*/ 0 60000 65536"/>
                <a:gd name="T9" fmla="*/ 0 w 4"/>
                <a:gd name="T10" fmla="*/ 0 h 13"/>
                <a:gd name="T11" fmla="*/ 4 w 4"/>
                <a:gd name="T12" fmla="*/ 13 h 13"/>
              </a:gdLst>
              <a:ahLst/>
              <a:cxnLst>
                <a:cxn ang="T6">
                  <a:pos x="T0" y="T1"/>
                </a:cxn>
                <a:cxn ang="T7">
                  <a:pos x="T2" y="T3"/>
                </a:cxn>
                <a:cxn ang="T8">
                  <a:pos x="T4" y="T5"/>
                </a:cxn>
              </a:cxnLst>
              <a:rect l="T9" t="T10" r="T11" b="T12"/>
              <a:pathLst>
                <a:path w="4" h="13">
                  <a:moveTo>
                    <a:pt x="0" y="0"/>
                  </a:moveTo>
                  <a:lnTo>
                    <a:pt x="4" y="7"/>
                  </a:lnTo>
                  <a:lnTo>
                    <a:pt x="4" y="13"/>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23" name="Freeform 163"/>
            <p:cNvSpPr>
              <a:spLocks/>
            </p:cNvSpPr>
            <p:nvPr/>
          </p:nvSpPr>
          <p:spPr bwMode="auto">
            <a:xfrm>
              <a:off x="4146" y="3317"/>
              <a:ext cx="10" cy="16"/>
            </a:xfrm>
            <a:custGeom>
              <a:avLst/>
              <a:gdLst>
                <a:gd name="T0" fmla="*/ 0 w 10"/>
                <a:gd name="T1" fmla="*/ 0 h 16"/>
                <a:gd name="T2" fmla="*/ 3 w 10"/>
                <a:gd name="T3" fmla="*/ 7 h 16"/>
                <a:gd name="T4" fmla="*/ 10 w 10"/>
                <a:gd name="T5" fmla="*/ 16 h 16"/>
                <a:gd name="T6" fmla="*/ 0 60000 65536"/>
                <a:gd name="T7" fmla="*/ 0 60000 65536"/>
                <a:gd name="T8" fmla="*/ 0 60000 65536"/>
                <a:gd name="T9" fmla="*/ 0 w 10"/>
                <a:gd name="T10" fmla="*/ 0 h 16"/>
                <a:gd name="T11" fmla="*/ 10 w 10"/>
                <a:gd name="T12" fmla="*/ 16 h 16"/>
              </a:gdLst>
              <a:ahLst/>
              <a:cxnLst>
                <a:cxn ang="T6">
                  <a:pos x="T0" y="T1"/>
                </a:cxn>
                <a:cxn ang="T7">
                  <a:pos x="T2" y="T3"/>
                </a:cxn>
                <a:cxn ang="T8">
                  <a:pos x="T4" y="T5"/>
                </a:cxn>
              </a:cxnLst>
              <a:rect l="T9" t="T10" r="T11" b="T12"/>
              <a:pathLst>
                <a:path w="10" h="16">
                  <a:moveTo>
                    <a:pt x="0" y="0"/>
                  </a:moveTo>
                  <a:lnTo>
                    <a:pt x="3" y="7"/>
                  </a:lnTo>
                  <a:lnTo>
                    <a:pt x="10" y="16"/>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24" name="Line 164"/>
            <p:cNvSpPr>
              <a:spLocks noChangeShapeType="1"/>
            </p:cNvSpPr>
            <p:nvPr/>
          </p:nvSpPr>
          <p:spPr bwMode="auto">
            <a:xfrm>
              <a:off x="4156" y="3333"/>
              <a:ext cx="8" cy="17"/>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25" name="Freeform 165"/>
            <p:cNvSpPr>
              <a:spLocks/>
            </p:cNvSpPr>
            <p:nvPr/>
          </p:nvSpPr>
          <p:spPr bwMode="auto">
            <a:xfrm>
              <a:off x="4164" y="3350"/>
              <a:ext cx="10" cy="13"/>
            </a:xfrm>
            <a:custGeom>
              <a:avLst/>
              <a:gdLst>
                <a:gd name="T0" fmla="*/ 0 w 10"/>
                <a:gd name="T1" fmla="*/ 0 h 13"/>
                <a:gd name="T2" fmla="*/ 7 w 10"/>
                <a:gd name="T3" fmla="*/ 6 h 13"/>
                <a:gd name="T4" fmla="*/ 10 w 10"/>
                <a:gd name="T5" fmla="*/ 13 h 13"/>
                <a:gd name="T6" fmla="*/ 0 60000 65536"/>
                <a:gd name="T7" fmla="*/ 0 60000 65536"/>
                <a:gd name="T8" fmla="*/ 0 60000 65536"/>
                <a:gd name="T9" fmla="*/ 0 w 10"/>
                <a:gd name="T10" fmla="*/ 0 h 13"/>
                <a:gd name="T11" fmla="*/ 10 w 10"/>
                <a:gd name="T12" fmla="*/ 13 h 13"/>
              </a:gdLst>
              <a:ahLst/>
              <a:cxnLst>
                <a:cxn ang="T6">
                  <a:pos x="T0" y="T1"/>
                </a:cxn>
                <a:cxn ang="T7">
                  <a:pos x="T2" y="T3"/>
                </a:cxn>
                <a:cxn ang="T8">
                  <a:pos x="T4" y="T5"/>
                </a:cxn>
              </a:cxnLst>
              <a:rect l="T9" t="T10" r="T11" b="T12"/>
              <a:pathLst>
                <a:path w="10" h="13">
                  <a:moveTo>
                    <a:pt x="0" y="0"/>
                  </a:moveTo>
                  <a:lnTo>
                    <a:pt x="7" y="6"/>
                  </a:lnTo>
                  <a:lnTo>
                    <a:pt x="10" y="13"/>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26" name="Line 166"/>
            <p:cNvSpPr>
              <a:spLocks noChangeShapeType="1"/>
            </p:cNvSpPr>
            <p:nvPr/>
          </p:nvSpPr>
          <p:spPr bwMode="auto">
            <a:xfrm>
              <a:off x="4174" y="3363"/>
              <a:ext cx="4" cy="6"/>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27" name="Line 167"/>
            <p:cNvSpPr>
              <a:spLocks noChangeShapeType="1"/>
            </p:cNvSpPr>
            <p:nvPr/>
          </p:nvSpPr>
          <p:spPr bwMode="auto">
            <a:xfrm>
              <a:off x="4178" y="3369"/>
              <a:ext cx="4" cy="3"/>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28" name="Line 168"/>
            <p:cNvSpPr>
              <a:spLocks noChangeShapeType="1"/>
            </p:cNvSpPr>
            <p:nvPr/>
          </p:nvSpPr>
          <p:spPr bwMode="auto">
            <a:xfrm>
              <a:off x="4182" y="3372"/>
              <a:ext cx="7" cy="7"/>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29" name="Freeform 169"/>
            <p:cNvSpPr>
              <a:spLocks/>
            </p:cNvSpPr>
            <p:nvPr/>
          </p:nvSpPr>
          <p:spPr bwMode="auto">
            <a:xfrm>
              <a:off x="4189" y="3379"/>
              <a:ext cx="7" cy="9"/>
            </a:xfrm>
            <a:custGeom>
              <a:avLst/>
              <a:gdLst>
                <a:gd name="T0" fmla="*/ 0 w 7"/>
                <a:gd name="T1" fmla="*/ 0 h 9"/>
                <a:gd name="T2" fmla="*/ 3 w 7"/>
                <a:gd name="T3" fmla="*/ 3 h 9"/>
                <a:gd name="T4" fmla="*/ 7 w 7"/>
                <a:gd name="T5" fmla="*/ 9 h 9"/>
                <a:gd name="T6" fmla="*/ 0 60000 65536"/>
                <a:gd name="T7" fmla="*/ 0 60000 65536"/>
                <a:gd name="T8" fmla="*/ 0 60000 65536"/>
                <a:gd name="T9" fmla="*/ 0 w 7"/>
                <a:gd name="T10" fmla="*/ 0 h 9"/>
                <a:gd name="T11" fmla="*/ 7 w 7"/>
                <a:gd name="T12" fmla="*/ 9 h 9"/>
              </a:gdLst>
              <a:ahLst/>
              <a:cxnLst>
                <a:cxn ang="T6">
                  <a:pos x="T0" y="T1"/>
                </a:cxn>
                <a:cxn ang="T7">
                  <a:pos x="T2" y="T3"/>
                </a:cxn>
                <a:cxn ang="T8">
                  <a:pos x="T4" y="T5"/>
                </a:cxn>
              </a:cxnLst>
              <a:rect l="T9" t="T10" r="T11" b="T12"/>
              <a:pathLst>
                <a:path w="7" h="9">
                  <a:moveTo>
                    <a:pt x="0" y="0"/>
                  </a:moveTo>
                  <a:lnTo>
                    <a:pt x="3" y="3"/>
                  </a:lnTo>
                  <a:lnTo>
                    <a:pt x="7" y="9"/>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30" name="Freeform 170"/>
            <p:cNvSpPr>
              <a:spLocks/>
            </p:cNvSpPr>
            <p:nvPr/>
          </p:nvSpPr>
          <p:spPr bwMode="auto">
            <a:xfrm>
              <a:off x="4196" y="3388"/>
              <a:ext cx="14" cy="13"/>
            </a:xfrm>
            <a:custGeom>
              <a:avLst/>
              <a:gdLst>
                <a:gd name="T0" fmla="*/ 0 w 14"/>
                <a:gd name="T1" fmla="*/ 0 h 13"/>
                <a:gd name="T2" fmla="*/ 7 w 14"/>
                <a:gd name="T3" fmla="*/ 7 h 13"/>
                <a:gd name="T4" fmla="*/ 14 w 14"/>
                <a:gd name="T5" fmla="*/ 13 h 13"/>
                <a:gd name="T6" fmla="*/ 0 60000 65536"/>
                <a:gd name="T7" fmla="*/ 0 60000 65536"/>
                <a:gd name="T8" fmla="*/ 0 60000 65536"/>
                <a:gd name="T9" fmla="*/ 0 w 14"/>
                <a:gd name="T10" fmla="*/ 0 h 13"/>
                <a:gd name="T11" fmla="*/ 14 w 14"/>
                <a:gd name="T12" fmla="*/ 13 h 13"/>
              </a:gdLst>
              <a:ahLst/>
              <a:cxnLst>
                <a:cxn ang="T6">
                  <a:pos x="T0" y="T1"/>
                </a:cxn>
                <a:cxn ang="T7">
                  <a:pos x="T2" y="T3"/>
                </a:cxn>
                <a:cxn ang="T8">
                  <a:pos x="T4" y="T5"/>
                </a:cxn>
              </a:cxnLst>
              <a:rect l="T9" t="T10" r="T11" b="T12"/>
              <a:pathLst>
                <a:path w="14" h="13">
                  <a:moveTo>
                    <a:pt x="0" y="0"/>
                  </a:moveTo>
                  <a:lnTo>
                    <a:pt x="7" y="7"/>
                  </a:lnTo>
                  <a:lnTo>
                    <a:pt x="14" y="13"/>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31" name="Freeform 171"/>
            <p:cNvSpPr>
              <a:spLocks/>
            </p:cNvSpPr>
            <p:nvPr/>
          </p:nvSpPr>
          <p:spPr bwMode="auto">
            <a:xfrm>
              <a:off x="4210" y="3401"/>
              <a:ext cx="15" cy="17"/>
            </a:xfrm>
            <a:custGeom>
              <a:avLst/>
              <a:gdLst>
                <a:gd name="T0" fmla="*/ 0 w 15"/>
                <a:gd name="T1" fmla="*/ 0 h 17"/>
                <a:gd name="T2" fmla="*/ 8 w 15"/>
                <a:gd name="T3" fmla="*/ 7 h 17"/>
                <a:gd name="T4" fmla="*/ 15 w 15"/>
                <a:gd name="T5" fmla="*/ 17 h 17"/>
                <a:gd name="T6" fmla="*/ 0 60000 65536"/>
                <a:gd name="T7" fmla="*/ 0 60000 65536"/>
                <a:gd name="T8" fmla="*/ 0 60000 65536"/>
                <a:gd name="T9" fmla="*/ 0 w 15"/>
                <a:gd name="T10" fmla="*/ 0 h 17"/>
                <a:gd name="T11" fmla="*/ 15 w 15"/>
                <a:gd name="T12" fmla="*/ 17 h 17"/>
              </a:gdLst>
              <a:ahLst/>
              <a:cxnLst>
                <a:cxn ang="T6">
                  <a:pos x="T0" y="T1"/>
                </a:cxn>
                <a:cxn ang="T7">
                  <a:pos x="T2" y="T3"/>
                </a:cxn>
                <a:cxn ang="T8">
                  <a:pos x="T4" y="T5"/>
                </a:cxn>
              </a:cxnLst>
              <a:rect l="T9" t="T10" r="T11" b="T12"/>
              <a:pathLst>
                <a:path w="15" h="17">
                  <a:moveTo>
                    <a:pt x="0" y="0"/>
                  </a:moveTo>
                  <a:lnTo>
                    <a:pt x="8" y="7"/>
                  </a:lnTo>
                  <a:lnTo>
                    <a:pt x="15" y="17"/>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32" name="Freeform 172"/>
            <p:cNvSpPr>
              <a:spLocks/>
            </p:cNvSpPr>
            <p:nvPr/>
          </p:nvSpPr>
          <p:spPr bwMode="auto">
            <a:xfrm>
              <a:off x="4225" y="3418"/>
              <a:ext cx="22" cy="26"/>
            </a:xfrm>
            <a:custGeom>
              <a:avLst/>
              <a:gdLst>
                <a:gd name="T0" fmla="*/ 0 w 22"/>
                <a:gd name="T1" fmla="*/ 0 h 26"/>
                <a:gd name="T2" fmla="*/ 3 w 22"/>
                <a:gd name="T3" fmla="*/ 6 h 26"/>
                <a:gd name="T4" fmla="*/ 11 w 22"/>
                <a:gd name="T5" fmla="*/ 13 h 26"/>
                <a:gd name="T6" fmla="*/ 18 w 22"/>
                <a:gd name="T7" fmla="*/ 19 h 26"/>
                <a:gd name="T8" fmla="*/ 22 w 22"/>
                <a:gd name="T9" fmla="*/ 26 h 26"/>
                <a:gd name="T10" fmla="*/ 0 60000 65536"/>
                <a:gd name="T11" fmla="*/ 0 60000 65536"/>
                <a:gd name="T12" fmla="*/ 0 60000 65536"/>
                <a:gd name="T13" fmla="*/ 0 60000 65536"/>
                <a:gd name="T14" fmla="*/ 0 60000 65536"/>
                <a:gd name="T15" fmla="*/ 0 w 22"/>
                <a:gd name="T16" fmla="*/ 0 h 26"/>
                <a:gd name="T17" fmla="*/ 22 w 22"/>
                <a:gd name="T18" fmla="*/ 26 h 26"/>
              </a:gdLst>
              <a:ahLst/>
              <a:cxnLst>
                <a:cxn ang="T10">
                  <a:pos x="T0" y="T1"/>
                </a:cxn>
                <a:cxn ang="T11">
                  <a:pos x="T2" y="T3"/>
                </a:cxn>
                <a:cxn ang="T12">
                  <a:pos x="T4" y="T5"/>
                </a:cxn>
                <a:cxn ang="T13">
                  <a:pos x="T6" y="T7"/>
                </a:cxn>
                <a:cxn ang="T14">
                  <a:pos x="T8" y="T9"/>
                </a:cxn>
              </a:cxnLst>
              <a:rect l="T15" t="T16" r="T17" b="T18"/>
              <a:pathLst>
                <a:path w="22" h="26">
                  <a:moveTo>
                    <a:pt x="0" y="0"/>
                  </a:moveTo>
                  <a:lnTo>
                    <a:pt x="3" y="6"/>
                  </a:lnTo>
                  <a:lnTo>
                    <a:pt x="11" y="13"/>
                  </a:lnTo>
                  <a:lnTo>
                    <a:pt x="18" y="19"/>
                  </a:lnTo>
                  <a:lnTo>
                    <a:pt x="22" y="26"/>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33" name="Line 173"/>
            <p:cNvSpPr>
              <a:spLocks noChangeShapeType="1"/>
            </p:cNvSpPr>
            <p:nvPr/>
          </p:nvSpPr>
          <p:spPr bwMode="auto">
            <a:xfrm>
              <a:off x="4247" y="3444"/>
              <a:ext cx="3" cy="6"/>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34" name="Freeform 174"/>
            <p:cNvSpPr>
              <a:spLocks/>
            </p:cNvSpPr>
            <p:nvPr/>
          </p:nvSpPr>
          <p:spPr bwMode="auto">
            <a:xfrm>
              <a:off x="4250" y="3450"/>
              <a:ext cx="4" cy="10"/>
            </a:xfrm>
            <a:custGeom>
              <a:avLst/>
              <a:gdLst>
                <a:gd name="T0" fmla="*/ 0 w 4"/>
                <a:gd name="T1" fmla="*/ 0 h 10"/>
                <a:gd name="T2" fmla="*/ 0 w 4"/>
                <a:gd name="T3" fmla="*/ 3 h 10"/>
                <a:gd name="T4" fmla="*/ 4 w 4"/>
                <a:gd name="T5" fmla="*/ 10 h 10"/>
                <a:gd name="T6" fmla="*/ 0 60000 65536"/>
                <a:gd name="T7" fmla="*/ 0 60000 65536"/>
                <a:gd name="T8" fmla="*/ 0 60000 65536"/>
                <a:gd name="T9" fmla="*/ 0 w 4"/>
                <a:gd name="T10" fmla="*/ 0 h 10"/>
                <a:gd name="T11" fmla="*/ 4 w 4"/>
                <a:gd name="T12" fmla="*/ 10 h 10"/>
              </a:gdLst>
              <a:ahLst/>
              <a:cxnLst>
                <a:cxn ang="T6">
                  <a:pos x="T0" y="T1"/>
                </a:cxn>
                <a:cxn ang="T7">
                  <a:pos x="T2" y="T3"/>
                </a:cxn>
                <a:cxn ang="T8">
                  <a:pos x="T4" y="T5"/>
                </a:cxn>
              </a:cxnLst>
              <a:rect l="T9" t="T10" r="T11" b="T12"/>
              <a:pathLst>
                <a:path w="4" h="10">
                  <a:moveTo>
                    <a:pt x="0" y="0"/>
                  </a:moveTo>
                  <a:lnTo>
                    <a:pt x="0" y="3"/>
                  </a:lnTo>
                  <a:lnTo>
                    <a:pt x="4" y="1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35" name="Line 175"/>
            <p:cNvSpPr>
              <a:spLocks noChangeShapeType="1"/>
            </p:cNvSpPr>
            <p:nvPr/>
          </p:nvSpPr>
          <p:spPr bwMode="auto">
            <a:xfrm>
              <a:off x="4254" y="3460"/>
              <a:ext cx="3" cy="6"/>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36" name="Freeform 176"/>
            <p:cNvSpPr>
              <a:spLocks/>
            </p:cNvSpPr>
            <p:nvPr/>
          </p:nvSpPr>
          <p:spPr bwMode="auto">
            <a:xfrm>
              <a:off x="4257" y="3466"/>
              <a:ext cx="4" cy="10"/>
            </a:xfrm>
            <a:custGeom>
              <a:avLst/>
              <a:gdLst>
                <a:gd name="T0" fmla="*/ 0 w 4"/>
                <a:gd name="T1" fmla="*/ 0 h 10"/>
                <a:gd name="T2" fmla="*/ 0 w 4"/>
                <a:gd name="T3" fmla="*/ 4 h 10"/>
                <a:gd name="T4" fmla="*/ 4 w 4"/>
                <a:gd name="T5" fmla="*/ 10 h 10"/>
                <a:gd name="T6" fmla="*/ 0 60000 65536"/>
                <a:gd name="T7" fmla="*/ 0 60000 65536"/>
                <a:gd name="T8" fmla="*/ 0 60000 65536"/>
                <a:gd name="T9" fmla="*/ 0 w 4"/>
                <a:gd name="T10" fmla="*/ 0 h 10"/>
                <a:gd name="T11" fmla="*/ 4 w 4"/>
                <a:gd name="T12" fmla="*/ 10 h 10"/>
              </a:gdLst>
              <a:ahLst/>
              <a:cxnLst>
                <a:cxn ang="T6">
                  <a:pos x="T0" y="T1"/>
                </a:cxn>
                <a:cxn ang="T7">
                  <a:pos x="T2" y="T3"/>
                </a:cxn>
                <a:cxn ang="T8">
                  <a:pos x="T4" y="T5"/>
                </a:cxn>
              </a:cxnLst>
              <a:rect l="T9" t="T10" r="T11" b="T12"/>
              <a:pathLst>
                <a:path w="4" h="10">
                  <a:moveTo>
                    <a:pt x="0" y="0"/>
                  </a:moveTo>
                  <a:lnTo>
                    <a:pt x="0" y="4"/>
                  </a:lnTo>
                  <a:lnTo>
                    <a:pt x="4" y="1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37" name="Freeform 177"/>
            <p:cNvSpPr>
              <a:spLocks/>
            </p:cNvSpPr>
            <p:nvPr/>
          </p:nvSpPr>
          <p:spPr bwMode="auto">
            <a:xfrm>
              <a:off x="4261" y="3476"/>
              <a:ext cx="22" cy="39"/>
            </a:xfrm>
            <a:custGeom>
              <a:avLst/>
              <a:gdLst>
                <a:gd name="T0" fmla="*/ 0 w 22"/>
                <a:gd name="T1" fmla="*/ 0 h 39"/>
                <a:gd name="T2" fmla="*/ 4 w 22"/>
                <a:gd name="T3" fmla="*/ 10 h 39"/>
                <a:gd name="T4" fmla="*/ 11 w 22"/>
                <a:gd name="T5" fmla="*/ 19 h 39"/>
                <a:gd name="T6" fmla="*/ 18 w 22"/>
                <a:gd name="T7" fmla="*/ 29 h 39"/>
                <a:gd name="T8" fmla="*/ 22 w 22"/>
                <a:gd name="T9" fmla="*/ 39 h 39"/>
                <a:gd name="T10" fmla="*/ 0 60000 65536"/>
                <a:gd name="T11" fmla="*/ 0 60000 65536"/>
                <a:gd name="T12" fmla="*/ 0 60000 65536"/>
                <a:gd name="T13" fmla="*/ 0 60000 65536"/>
                <a:gd name="T14" fmla="*/ 0 60000 65536"/>
                <a:gd name="T15" fmla="*/ 0 w 22"/>
                <a:gd name="T16" fmla="*/ 0 h 39"/>
                <a:gd name="T17" fmla="*/ 22 w 22"/>
                <a:gd name="T18" fmla="*/ 39 h 39"/>
              </a:gdLst>
              <a:ahLst/>
              <a:cxnLst>
                <a:cxn ang="T10">
                  <a:pos x="T0" y="T1"/>
                </a:cxn>
                <a:cxn ang="T11">
                  <a:pos x="T2" y="T3"/>
                </a:cxn>
                <a:cxn ang="T12">
                  <a:pos x="T4" y="T5"/>
                </a:cxn>
                <a:cxn ang="T13">
                  <a:pos x="T6" y="T7"/>
                </a:cxn>
                <a:cxn ang="T14">
                  <a:pos x="T8" y="T9"/>
                </a:cxn>
              </a:cxnLst>
              <a:rect l="T15" t="T16" r="T17" b="T18"/>
              <a:pathLst>
                <a:path w="22" h="39">
                  <a:moveTo>
                    <a:pt x="0" y="0"/>
                  </a:moveTo>
                  <a:lnTo>
                    <a:pt x="4" y="10"/>
                  </a:lnTo>
                  <a:lnTo>
                    <a:pt x="11" y="19"/>
                  </a:lnTo>
                  <a:lnTo>
                    <a:pt x="18" y="29"/>
                  </a:lnTo>
                  <a:lnTo>
                    <a:pt x="22" y="39"/>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38" name="Freeform 178"/>
            <p:cNvSpPr>
              <a:spLocks/>
            </p:cNvSpPr>
            <p:nvPr/>
          </p:nvSpPr>
          <p:spPr bwMode="auto">
            <a:xfrm>
              <a:off x="4283" y="3515"/>
              <a:ext cx="7" cy="19"/>
            </a:xfrm>
            <a:custGeom>
              <a:avLst/>
              <a:gdLst>
                <a:gd name="T0" fmla="*/ 0 w 7"/>
                <a:gd name="T1" fmla="*/ 0 h 19"/>
                <a:gd name="T2" fmla="*/ 3 w 7"/>
                <a:gd name="T3" fmla="*/ 13 h 19"/>
                <a:gd name="T4" fmla="*/ 7 w 7"/>
                <a:gd name="T5" fmla="*/ 19 h 19"/>
                <a:gd name="T6" fmla="*/ 0 60000 65536"/>
                <a:gd name="T7" fmla="*/ 0 60000 65536"/>
                <a:gd name="T8" fmla="*/ 0 60000 65536"/>
                <a:gd name="T9" fmla="*/ 0 w 7"/>
                <a:gd name="T10" fmla="*/ 0 h 19"/>
                <a:gd name="T11" fmla="*/ 7 w 7"/>
                <a:gd name="T12" fmla="*/ 19 h 19"/>
              </a:gdLst>
              <a:ahLst/>
              <a:cxnLst>
                <a:cxn ang="T6">
                  <a:pos x="T0" y="T1"/>
                </a:cxn>
                <a:cxn ang="T7">
                  <a:pos x="T2" y="T3"/>
                </a:cxn>
                <a:cxn ang="T8">
                  <a:pos x="T4" y="T5"/>
                </a:cxn>
              </a:cxnLst>
              <a:rect l="T9" t="T10" r="T11" b="T12"/>
              <a:pathLst>
                <a:path w="7" h="19">
                  <a:moveTo>
                    <a:pt x="0" y="0"/>
                  </a:moveTo>
                  <a:lnTo>
                    <a:pt x="3" y="13"/>
                  </a:lnTo>
                  <a:lnTo>
                    <a:pt x="7" y="19"/>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39" name="Freeform 179"/>
            <p:cNvSpPr>
              <a:spLocks/>
            </p:cNvSpPr>
            <p:nvPr/>
          </p:nvSpPr>
          <p:spPr bwMode="auto">
            <a:xfrm>
              <a:off x="4290" y="3534"/>
              <a:ext cx="7" cy="10"/>
            </a:xfrm>
            <a:custGeom>
              <a:avLst/>
              <a:gdLst>
                <a:gd name="T0" fmla="*/ 0 w 7"/>
                <a:gd name="T1" fmla="*/ 0 h 10"/>
                <a:gd name="T2" fmla="*/ 3 w 7"/>
                <a:gd name="T3" fmla="*/ 7 h 10"/>
                <a:gd name="T4" fmla="*/ 7 w 7"/>
                <a:gd name="T5" fmla="*/ 10 h 10"/>
                <a:gd name="T6" fmla="*/ 0 60000 65536"/>
                <a:gd name="T7" fmla="*/ 0 60000 65536"/>
                <a:gd name="T8" fmla="*/ 0 60000 65536"/>
                <a:gd name="T9" fmla="*/ 0 w 7"/>
                <a:gd name="T10" fmla="*/ 0 h 10"/>
                <a:gd name="T11" fmla="*/ 7 w 7"/>
                <a:gd name="T12" fmla="*/ 10 h 10"/>
              </a:gdLst>
              <a:ahLst/>
              <a:cxnLst>
                <a:cxn ang="T6">
                  <a:pos x="T0" y="T1"/>
                </a:cxn>
                <a:cxn ang="T7">
                  <a:pos x="T2" y="T3"/>
                </a:cxn>
                <a:cxn ang="T8">
                  <a:pos x="T4" y="T5"/>
                </a:cxn>
              </a:cxnLst>
              <a:rect l="T9" t="T10" r="T11" b="T12"/>
              <a:pathLst>
                <a:path w="7" h="10">
                  <a:moveTo>
                    <a:pt x="0" y="0"/>
                  </a:moveTo>
                  <a:lnTo>
                    <a:pt x="3" y="7"/>
                  </a:lnTo>
                  <a:lnTo>
                    <a:pt x="7" y="1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40" name="Freeform 180"/>
            <p:cNvSpPr>
              <a:spLocks/>
            </p:cNvSpPr>
            <p:nvPr/>
          </p:nvSpPr>
          <p:spPr bwMode="auto">
            <a:xfrm>
              <a:off x="4297" y="3544"/>
              <a:ext cx="4" cy="10"/>
            </a:xfrm>
            <a:custGeom>
              <a:avLst/>
              <a:gdLst>
                <a:gd name="T0" fmla="*/ 0 w 4"/>
                <a:gd name="T1" fmla="*/ 0 h 10"/>
                <a:gd name="T2" fmla="*/ 0 w 4"/>
                <a:gd name="T3" fmla="*/ 3 h 10"/>
                <a:gd name="T4" fmla="*/ 4 w 4"/>
                <a:gd name="T5" fmla="*/ 10 h 10"/>
                <a:gd name="T6" fmla="*/ 0 60000 65536"/>
                <a:gd name="T7" fmla="*/ 0 60000 65536"/>
                <a:gd name="T8" fmla="*/ 0 60000 65536"/>
                <a:gd name="T9" fmla="*/ 0 w 4"/>
                <a:gd name="T10" fmla="*/ 0 h 10"/>
                <a:gd name="T11" fmla="*/ 4 w 4"/>
                <a:gd name="T12" fmla="*/ 10 h 10"/>
              </a:gdLst>
              <a:ahLst/>
              <a:cxnLst>
                <a:cxn ang="T6">
                  <a:pos x="T0" y="T1"/>
                </a:cxn>
                <a:cxn ang="T7">
                  <a:pos x="T2" y="T3"/>
                </a:cxn>
                <a:cxn ang="T8">
                  <a:pos x="T4" y="T5"/>
                </a:cxn>
              </a:cxnLst>
              <a:rect l="T9" t="T10" r="T11" b="T12"/>
              <a:pathLst>
                <a:path w="4" h="10">
                  <a:moveTo>
                    <a:pt x="0" y="0"/>
                  </a:moveTo>
                  <a:lnTo>
                    <a:pt x="0" y="3"/>
                  </a:lnTo>
                  <a:lnTo>
                    <a:pt x="4" y="1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41" name="Freeform 181"/>
            <p:cNvSpPr>
              <a:spLocks/>
            </p:cNvSpPr>
            <p:nvPr/>
          </p:nvSpPr>
          <p:spPr bwMode="auto">
            <a:xfrm>
              <a:off x="4301" y="3554"/>
              <a:ext cx="7" cy="19"/>
            </a:xfrm>
            <a:custGeom>
              <a:avLst/>
              <a:gdLst>
                <a:gd name="T0" fmla="*/ 0 w 7"/>
                <a:gd name="T1" fmla="*/ 0 h 19"/>
                <a:gd name="T2" fmla="*/ 3 w 7"/>
                <a:gd name="T3" fmla="*/ 10 h 19"/>
                <a:gd name="T4" fmla="*/ 7 w 7"/>
                <a:gd name="T5" fmla="*/ 19 h 19"/>
                <a:gd name="T6" fmla="*/ 0 60000 65536"/>
                <a:gd name="T7" fmla="*/ 0 60000 65536"/>
                <a:gd name="T8" fmla="*/ 0 60000 65536"/>
                <a:gd name="T9" fmla="*/ 0 w 7"/>
                <a:gd name="T10" fmla="*/ 0 h 19"/>
                <a:gd name="T11" fmla="*/ 7 w 7"/>
                <a:gd name="T12" fmla="*/ 19 h 19"/>
              </a:gdLst>
              <a:ahLst/>
              <a:cxnLst>
                <a:cxn ang="T6">
                  <a:pos x="T0" y="T1"/>
                </a:cxn>
                <a:cxn ang="T7">
                  <a:pos x="T2" y="T3"/>
                </a:cxn>
                <a:cxn ang="T8">
                  <a:pos x="T4" y="T5"/>
                </a:cxn>
              </a:cxnLst>
              <a:rect l="T9" t="T10" r="T11" b="T12"/>
              <a:pathLst>
                <a:path w="7" h="19">
                  <a:moveTo>
                    <a:pt x="0" y="0"/>
                  </a:moveTo>
                  <a:lnTo>
                    <a:pt x="3" y="10"/>
                  </a:lnTo>
                  <a:lnTo>
                    <a:pt x="7" y="19"/>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42" name="Freeform 182"/>
            <p:cNvSpPr>
              <a:spLocks/>
            </p:cNvSpPr>
            <p:nvPr/>
          </p:nvSpPr>
          <p:spPr bwMode="auto">
            <a:xfrm>
              <a:off x="4308" y="3573"/>
              <a:ext cx="7" cy="10"/>
            </a:xfrm>
            <a:custGeom>
              <a:avLst/>
              <a:gdLst>
                <a:gd name="T0" fmla="*/ 0 w 7"/>
                <a:gd name="T1" fmla="*/ 0 h 10"/>
                <a:gd name="T2" fmla="*/ 3 w 7"/>
                <a:gd name="T3" fmla="*/ 3 h 10"/>
                <a:gd name="T4" fmla="*/ 7 w 7"/>
                <a:gd name="T5" fmla="*/ 10 h 10"/>
                <a:gd name="T6" fmla="*/ 0 60000 65536"/>
                <a:gd name="T7" fmla="*/ 0 60000 65536"/>
                <a:gd name="T8" fmla="*/ 0 60000 65536"/>
                <a:gd name="T9" fmla="*/ 0 w 7"/>
                <a:gd name="T10" fmla="*/ 0 h 10"/>
                <a:gd name="T11" fmla="*/ 7 w 7"/>
                <a:gd name="T12" fmla="*/ 10 h 10"/>
              </a:gdLst>
              <a:ahLst/>
              <a:cxnLst>
                <a:cxn ang="T6">
                  <a:pos x="T0" y="T1"/>
                </a:cxn>
                <a:cxn ang="T7">
                  <a:pos x="T2" y="T3"/>
                </a:cxn>
                <a:cxn ang="T8">
                  <a:pos x="T4" y="T5"/>
                </a:cxn>
              </a:cxnLst>
              <a:rect l="T9" t="T10" r="T11" b="T12"/>
              <a:pathLst>
                <a:path w="7" h="10">
                  <a:moveTo>
                    <a:pt x="0" y="0"/>
                  </a:moveTo>
                  <a:lnTo>
                    <a:pt x="3" y="3"/>
                  </a:lnTo>
                  <a:lnTo>
                    <a:pt x="7" y="1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43" name="Freeform 183"/>
            <p:cNvSpPr>
              <a:spLocks/>
            </p:cNvSpPr>
            <p:nvPr/>
          </p:nvSpPr>
          <p:spPr bwMode="auto">
            <a:xfrm>
              <a:off x="4315" y="3583"/>
              <a:ext cx="18" cy="42"/>
            </a:xfrm>
            <a:custGeom>
              <a:avLst/>
              <a:gdLst>
                <a:gd name="T0" fmla="*/ 0 w 18"/>
                <a:gd name="T1" fmla="*/ 0 h 42"/>
                <a:gd name="T2" fmla="*/ 4 w 18"/>
                <a:gd name="T3" fmla="*/ 10 h 42"/>
                <a:gd name="T4" fmla="*/ 7 w 18"/>
                <a:gd name="T5" fmla="*/ 19 h 42"/>
                <a:gd name="T6" fmla="*/ 14 w 18"/>
                <a:gd name="T7" fmla="*/ 32 h 42"/>
                <a:gd name="T8" fmla="*/ 18 w 18"/>
                <a:gd name="T9" fmla="*/ 42 h 42"/>
                <a:gd name="T10" fmla="*/ 0 60000 65536"/>
                <a:gd name="T11" fmla="*/ 0 60000 65536"/>
                <a:gd name="T12" fmla="*/ 0 60000 65536"/>
                <a:gd name="T13" fmla="*/ 0 60000 65536"/>
                <a:gd name="T14" fmla="*/ 0 60000 65536"/>
                <a:gd name="T15" fmla="*/ 0 w 18"/>
                <a:gd name="T16" fmla="*/ 0 h 42"/>
                <a:gd name="T17" fmla="*/ 18 w 18"/>
                <a:gd name="T18" fmla="*/ 42 h 42"/>
              </a:gdLst>
              <a:ahLst/>
              <a:cxnLst>
                <a:cxn ang="T10">
                  <a:pos x="T0" y="T1"/>
                </a:cxn>
                <a:cxn ang="T11">
                  <a:pos x="T2" y="T3"/>
                </a:cxn>
                <a:cxn ang="T12">
                  <a:pos x="T4" y="T5"/>
                </a:cxn>
                <a:cxn ang="T13">
                  <a:pos x="T6" y="T7"/>
                </a:cxn>
                <a:cxn ang="T14">
                  <a:pos x="T8" y="T9"/>
                </a:cxn>
              </a:cxnLst>
              <a:rect l="T15" t="T16" r="T17" b="T18"/>
              <a:pathLst>
                <a:path w="18" h="42">
                  <a:moveTo>
                    <a:pt x="0" y="0"/>
                  </a:moveTo>
                  <a:lnTo>
                    <a:pt x="4" y="10"/>
                  </a:lnTo>
                  <a:lnTo>
                    <a:pt x="7" y="19"/>
                  </a:lnTo>
                  <a:lnTo>
                    <a:pt x="14" y="32"/>
                  </a:lnTo>
                  <a:lnTo>
                    <a:pt x="18" y="42"/>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44" name="Freeform 184"/>
            <p:cNvSpPr>
              <a:spLocks/>
            </p:cNvSpPr>
            <p:nvPr/>
          </p:nvSpPr>
          <p:spPr bwMode="auto">
            <a:xfrm>
              <a:off x="4333" y="3625"/>
              <a:ext cx="15" cy="26"/>
            </a:xfrm>
            <a:custGeom>
              <a:avLst/>
              <a:gdLst>
                <a:gd name="T0" fmla="*/ 0 w 15"/>
                <a:gd name="T1" fmla="*/ 0 h 26"/>
                <a:gd name="T2" fmla="*/ 4 w 15"/>
                <a:gd name="T3" fmla="*/ 7 h 26"/>
                <a:gd name="T4" fmla="*/ 7 w 15"/>
                <a:gd name="T5" fmla="*/ 13 h 26"/>
                <a:gd name="T6" fmla="*/ 11 w 15"/>
                <a:gd name="T7" fmla="*/ 20 h 26"/>
                <a:gd name="T8" fmla="*/ 15 w 15"/>
                <a:gd name="T9" fmla="*/ 26 h 26"/>
                <a:gd name="T10" fmla="*/ 0 60000 65536"/>
                <a:gd name="T11" fmla="*/ 0 60000 65536"/>
                <a:gd name="T12" fmla="*/ 0 60000 65536"/>
                <a:gd name="T13" fmla="*/ 0 60000 65536"/>
                <a:gd name="T14" fmla="*/ 0 60000 65536"/>
                <a:gd name="T15" fmla="*/ 0 w 15"/>
                <a:gd name="T16" fmla="*/ 0 h 26"/>
                <a:gd name="T17" fmla="*/ 15 w 15"/>
                <a:gd name="T18" fmla="*/ 26 h 26"/>
              </a:gdLst>
              <a:ahLst/>
              <a:cxnLst>
                <a:cxn ang="T10">
                  <a:pos x="T0" y="T1"/>
                </a:cxn>
                <a:cxn ang="T11">
                  <a:pos x="T2" y="T3"/>
                </a:cxn>
                <a:cxn ang="T12">
                  <a:pos x="T4" y="T5"/>
                </a:cxn>
                <a:cxn ang="T13">
                  <a:pos x="T6" y="T7"/>
                </a:cxn>
                <a:cxn ang="T14">
                  <a:pos x="T8" y="T9"/>
                </a:cxn>
              </a:cxnLst>
              <a:rect l="T15" t="T16" r="T17" b="T18"/>
              <a:pathLst>
                <a:path w="15" h="26">
                  <a:moveTo>
                    <a:pt x="0" y="0"/>
                  </a:moveTo>
                  <a:lnTo>
                    <a:pt x="4" y="7"/>
                  </a:lnTo>
                  <a:lnTo>
                    <a:pt x="7" y="13"/>
                  </a:lnTo>
                  <a:lnTo>
                    <a:pt x="11" y="20"/>
                  </a:lnTo>
                  <a:lnTo>
                    <a:pt x="15" y="26"/>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45" name="Freeform 185"/>
            <p:cNvSpPr>
              <a:spLocks/>
            </p:cNvSpPr>
            <p:nvPr/>
          </p:nvSpPr>
          <p:spPr bwMode="auto">
            <a:xfrm>
              <a:off x="4348" y="3651"/>
              <a:ext cx="32" cy="55"/>
            </a:xfrm>
            <a:custGeom>
              <a:avLst/>
              <a:gdLst>
                <a:gd name="T0" fmla="*/ 0 w 32"/>
                <a:gd name="T1" fmla="*/ 0 h 55"/>
                <a:gd name="T2" fmla="*/ 7 w 32"/>
                <a:gd name="T3" fmla="*/ 13 h 55"/>
                <a:gd name="T4" fmla="*/ 14 w 32"/>
                <a:gd name="T5" fmla="*/ 29 h 55"/>
                <a:gd name="T6" fmla="*/ 25 w 32"/>
                <a:gd name="T7" fmla="*/ 42 h 55"/>
                <a:gd name="T8" fmla="*/ 32 w 32"/>
                <a:gd name="T9" fmla="*/ 55 h 55"/>
                <a:gd name="T10" fmla="*/ 0 60000 65536"/>
                <a:gd name="T11" fmla="*/ 0 60000 65536"/>
                <a:gd name="T12" fmla="*/ 0 60000 65536"/>
                <a:gd name="T13" fmla="*/ 0 60000 65536"/>
                <a:gd name="T14" fmla="*/ 0 60000 65536"/>
                <a:gd name="T15" fmla="*/ 0 w 32"/>
                <a:gd name="T16" fmla="*/ 0 h 55"/>
                <a:gd name="T17" fmla="*/ 32 w 32"/>
                <a:gd name="T18" fmla="*/ 55 h 55"/>
              </a:gdLst>
              <a:ahLst/>
              <a:cxnLst>
                <a:cxn ang="T10">
                  <a:pos x="T0" y="T1"/>
                </a:cxn>
                <a:cxn ang="T11">
                  <a:pos x="T2" y="T3"/>
                </a:cxn>
                <a:cxn ang="T12">
                  <a:pos x="T4" y="T5"/>
                </a:cxn>
                <a:cxn ang="T13">
                  <a:pos x="T6" y="T7"/>
                </a:cxn>
                <a:cxn ang="T14">
                  <a:pos x="T8" y="T9"/>
                </a:cxn>
              </a:cxnLst>
              <a:rect l="T15" t="T16" r="T17" b="T18"/>
              <a:pathLst>
                <a:path w="32" h="55">
                  <a:moveTo>
                    <a:pt x="0" y="0"/>
                  </a:moveTo>
                  <a:lnTo>
                    <a:pt x="7" y="13"/>
                  </a:lnTo>
                  <a:lnTo>
                    <a:pt x="14" y="29"/>
                  </a:lnTo>
                  <a:lnTo>
                    <a:pt x="25" y="42"/>
                  </a:lnTo>
                  <a:lnTo>
                    <a:pt x="32" y="55"/>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46" name="Freeform 186"/>
            <p:cNvSpPr>
              <a:spLocks/>
            </p:cNvSpPr>
            <p:nvPr/>
          </p:nvSpPr>
          <p:spPr bwMode="auto">
            <a:xfrm>
              <a:off x="4380" y="3706"/>
              <a:ext cx="18" cy="23"/>
            </a:xfrm>
            <a:custGeom>
              <a:avLst/>
              <a:gdLst>
                <a:gd name="T0" fmla="*/ 0 w 18"/>
                <a:gd name="T1" fmla="*/ 0 h 23"/>
                <a:gd name="T2" fmla="*/ 11 w 18"/>
                <a:gd name="T3" fmla="*/ 13 h 23"/>
                <a:gd name="T4" fmla="*/ 18 w 18"/>
                <a:gd name="T5" fmla="*/ 23 h 23"/>
                <a:gd name="T6" fmla="*/ 0 60000 65536"/>
                <a:gd name="T7" fmla="*/ 0 60000 65536"/>
                <a:gd name="T8" fmla="*/ 0 60000 65536"/>
                <a:gd name="T9" fmla="*/ 0 w 18"/>
                <a:gd name="T10" fmla="*/ 0 h 23"/>
                <a:gd name="T11" fmla="*/ 18 w 18"/>
                <a:gd name="T12" fmla="*/ 23 h 23"/>
              </a:gdLst>
              <a:ahLst/>
              <a:cxnLst>
                <a:cxn ang="T6">
                  <a:pos x="T0" y="T1"/>
                </a:cxn>
                <a:cxn ang="T7">
                  <a:pos x="T2" y="T3"/>
                </a:cxn>
                <a:cxn ang="T8">
                  <a:pos x="T4" y="T5"/>
                </a:cxn>
              </a:cxnLst>
              <a:rect l="T9" t="T10" r="T11" b="T12"/>
              <a:pathLst>
                <a:path w="18" h="23">
                  <a:moveTo>
                    <a:pt x="0" y="0"/>
                  </a:moveTo>
                  <a:lnTo>
                    <a:pt x="11" y="13"/>
                  </a:lnTo>
                  <a:lnTo>
                    <a:pt x="18" y="23"/>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47" name="Freeform 187"/>
            <p:cNvSpPr>
              <a:spLocks/>
            </p:cNvSpPr>
            <p:nvPr/>
          </p:nvSpPr>
          <p:spPr bwMode="auto">
            <a:xfrm>
              <a:off x="4398" y="3729"/>
              <a:ext cx="4" cy="6"/>
            </a:xfrm>
            <a:custGeom>
              <a:avLst/>
              <a:gdLst>
                <a:gd name="T0" fmla="*/ 0 w 4"/>
                <a:gd name="T1" fmla="*/ 0 h 6"/>
                <a:gd name="T2" fmla="*/ 4 w 4"/>
                <a:gd name="T3" fmla="*/ 3 h 6"/>
                <a:gd name="T4" fmla="*/ 4 w 4"/>
                <a:gd name="T5" fmla="*/ 6 h 6"/>
                <a:gd name="T6" fmla="*/ 0 60000 65536"/>
                <a:gd name="T7" fmla="*/ 0 60000 65536"/>
                <a:gd name="T8" fmla="*/ 0 60000 65536"/>
                <a:gd name="T9" fmla="*/ 0 w 4"/>
                <a:gd name="T10" fmla="*/ 0 h 6"/>
                <a:gd name="T11" fmla="*/ 4 w 4"/>
                <a:gd name="T12" fmla="*/ 6 h 6"/>
              </a:gdLst>
              <a:ahLst/>
              <a:cxnLst>
                <a:cxn ang="T6">
                  <a:pos x="T0" y="T1"/>
                </a:cxn>
                <a:cxn ang="T7">
                  <a:pos x="T2" y="T3"/>
                </a:cxn>
                <a:cxn ang="T8">
                  <a:pos x="T4" y="T5"/>
                </a:cxn>
              </a:cxnLst>
              <a:rect l="T9" t="T10" r="T11" b="T12"/>
              <a:pathLst>
                <a:path w="4" h="6">
                  <a:moveTo>
                    <a:pt x="0" y="0"/>
                  </a:moveTo>
                  <a:lnTo>
                    <a:pt x="4" y="3"/>
                  </a:lnTo>
                  <a:lnTo>
                    <a:pt x="4" y="6"/>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48" name="Line 188"/>
            <p:cNvSpPr>
              <a:spLocks noChangeShapeType="1"/>
            </p:cNvSpPr>
            <p:nvPr/>
          </p:nvSpPr>
          <p:spPr bwMode="auto">
            <a:xfrm>
              <a:off x="4402" y="3735"/>
              <a:ext cx="7" cy="4"/>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49" name="Line 189"/>
            <p:cNvSpPr>
              <a:spLocks noChangeShapeType="1"/>
            </p:cNvSpPr>
            <p:nvPr/>
          </p:nvSpPr>
          <p:spPr bwMode="auto">
            <a:xfrm>
              <a:off x="4409" y="3739"/>
              <a:ext cx="3" cy="6"/>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50" name="Line 190"/>
            <p:cNvSpPr>
              <a:spLocks noChangeShapeType="1"/>
            </p:cNvSpPr>
            <p:nvPr/>
          </p:nvSpPr>
          <p:spPr bwMode="auto">
            <a:xfrm>
              <a:off x="4412" y="3745"/>
              <a:ext cx="4" cy="3"/>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51" name="Freeform 191"/>
            <p:cNvSpPr>
              <a:spLocks/>
            </p:cNvSpPr>
            <p:nvPr/>
          </p:nvSpPr>
          <p:spPr bwMode="auto">
            <a:xfrm>
              <a:off x="4416" y="3748"/>
              <a:ext cx="11" cy="7"/>
            </a:xfrm>
            <a:custGeom>
              <a:avLst/>
              <a:gdLst>
                <a:gd name="T0" fmla="*/ 0 w 11"/>
                <a:gd name="T1" fmla="*/ 0 h 7"/>
                <a:gd name="T2" fmla="*/ 4 w 11"/>
                <a:gd name="T3" fmla="*/ 4 h 7"/>
                <a:gd name="T4" fmla="*/ 11 w 11"/>
                <a:gd name="T5" fmla="*/ 7 h 7"/>
                <a:gd name="T6" fmla="*/ 0 60000 65536"/>
                <a:gd name="T7" fmla="*/ 0 60000 65536"/>
                <a:gd name="T8" fmla="*/ 0 60000 65536"/>
                <a:gd name="T9" fmla="*/ 0 w 11"/>
                <a:gd name="T10" fmla="*/ 0 h 7"/>
                <a:gd name="T11" fmla="*/ 11 w 11"/>
                <a:gd name="T12" fmla="*/ 7 h 7"/>
              </a:gdLst>
              <a:ahLst/>
              <a:cxnLst>
                <a:cxn ang="T6">
                  <a:pos x="T0" y="T1"/>
                </a:cxn>
                <a:cxn ang="T7">
                  <a:pos x="T2" y="T3"/>
                </a:cxn>
                <a:cxn ang="T8">
                  <a:pos x="T4" y="T5"/>
                </a:cxn>
              </a:cxnLst>
              <a:rect l="T9" t="T10" r="T11" b="T12"/>
              <a:pathLst>
                <a:path w="11" h="7">
                  <a:moveTo>
                    <a:pt x="0" y="0"/>
                  </a:moveTo>
                  <a:lnTo>
                    <a:pt x="4" y="4"/>
                  </a:lnTo>
                  <a:lnTo>
                    <a:pt x="11" y="7"/>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52" name="Freeform 192"/>
            <p:cNvSpPr>
              <a:spLocks/>
            </p:cNvSpPr>
            <p:nvPr/>
          </p:nvSpPr>
          <p:spPr bwMode="auto">
            <a:xfrm>
              <a:off x="4427" y="3755"/>
              <a:ext cx="11" cy="6"/>
            </a:xfrm>
            <a:custGeom>
              <a:avLst/>
              <a:gdLst>
                <a:gd name="T0" fmla="*/ 0 w 11"/>
                <a:gd name="T1" fmla="*/ 0 h 6"/>
                <a:gd name="T2" fmla="*/ 7 w 11"/>
                <a:gd name="T3" fmla="*/ 3 h 6"/>
                <a:gd name="T4" fmla="*/ 11 w 11"/>
                <a:gd name="T5" fmla="*/ 6 h 6"/>
                <a:gd name="T6" fmla="*/ 0 60000 65536"/>
                <a:gd name="T7" fmla="*/ 0 60000 65536"/>
                <a:gd name="T8" fmla="*/ 0 60000 65536"/>
                <a:gd name="T9" fmla="*/ 0 w 11"/>
                <a:gd name="T10" fmla="*/ 0 h 6"/>
                <a:gd name="T11" fmla="*/ 11 w 11"/>
                <a:gd name="T12" fmla="*/ 6 h 6"/>
              </a:gdLst>
              <a:ahLst/>
              <a:cxnLst>
                <a:cxn ang="T6">
                  <a:pos x="T0" y="T1"/>
                </a:cxn>
                <a:cxn ang="T7">
                  <a:pos x="T2" y="T3"/>
                </a:cxn>
                <a:cxn ang="T8">
                  <a:pos x="T4" y="T5"/>
                </a:cxn>
              </a:cxnLst>
              <a:rect l="T9" t="T10" r="T11" b="T12"/>
              <a:pathLst>
                <a:path w="11" h="6">
                  <a:moveTo>
                    <a:pt x="0" y="0"/>
                  </a:moveTo>
                  <a:lnTo>
                    <a:pt x="7" y="3"/>
                  </a:lnTo>
                  <a:lnTo>
                    <a:pt x="11" y="6"/>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53" name="Line 193"/>
            <p:cNvSpPr>
              <a:spLocks noChangeShapeType="1"/>
            </p:cNvSpPr>
            <p:nvPr/>
          </p:nvSpPr>
          <p:spPr bwMode="auto">
            <a:xfrm>
              <a:off x="4438" y="3761"/>
              <a:ext cx="3"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54" name="Freeform 194"/>
            <p:cNvSpPr>
              <a:spLocks/>
            </p:cNvSpPr>
            <p:nvPr/>
          </p:nvSpPr>
          <p:spPr bwMode="auto">
            <a:xfrm>
              <a:off x="4441" y="3761"/>
              <a:ext cx="11" cy="4"/>
            </a:xfrm>
            <a:custGeom>
              <a:avLst/>
              <a:gdLst>
                <a:gd name="T0" fmla="*/ 0 w 11"/>
                <a:gd name="T1" fmla="*/ 0 h 4"/>
                <a:gd name="T2" fmla="*/ 4 w 11"/>
                <a:gd name="T3" fmla="*/ 0 h 4"/>
                <a:gd name="T4" fmla="*/ 11 w 11"/>
                <a:gd name="T5" fmla="*/ 4 h 4"/>
                <a:gd name="T6" fmla="*/ 0 60000 65536"/>
                <a:gd name="T7" fmla="*/ 0 60000 65536"/>
                <a:gd name="T8" fmla="*/ 0 60000 65536"/>
                <a:gd name="T9" fmla="*/ 0 w 11"/>
                <a:gd name="T10" fmla="*/ 0 h 4"/>
                <a:gd name="T11" fmla="*/ 11 w 11"/>
                <a:gd name="T12" fmla="*/ 4 h 4"/>
              </a:gdLst>
              <a:ahLst/>
              <a:cxnLst>
                <a:cxn ang="T6">
                  <a:pos x="T0" y="T1"/>
                </a:cxn>
                <a:cxn ang="T7">
                  <a:pos x="T2" y="T3"/>
                </a:cxn>
                <a:cxn ang="T8">
                  <a:pos x="T4" y="T5"/>
                </a:cxn>
              </a:cxnLst>
              <a:rect l="T9" t="T10" r="T11" b="T12"/>
              <a:pathLst>
                <a:path w="11" h="4">
                  <a:moveTo>
                    <a:pt x="0" y="0"/>
                  </a:moveTo>
                  <a:lnTo>
                    <a:pt x="4" y="0"/>
                  </a:lnTo>
                  <a:lnTo>
                    <a:pt x="11" y="4"/>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55" name="Freeform 195"/>
            <p:cNvSpPr>
              <a:spLocks/>
            </p:cNvSpPr>
            <p:nvPr/>
          </p:nvSpPr>
          <p:spPr bwMode="auto">
            <a:xfrm>
              <a:off x="4452" y="3765"/>
              <a:ext cx="7" cy="3"/>
            </a:xfrm>
            <a:custGeom>
              <a:avLst/>
              <a:gdLst>
                <a:gd name="T0" fmla="*/ 0 w 7"/>
                <a:gd name="T1" fmla="*/ 0 h 3"/>
                <a:gd name="T2" fmla="*/ 4 w 7"/>
                <a:gd name="T3" fmla="*/ 0 h 3"/>
                <a:gd name="T4" fmla="*/ 7 w 7"/>
                <a:gd name="T5" fmla="*/ 3 h 3"/>
                <a:gd name="T6" fmla="*/ 0 60000 65536"/>
                <a:gd name="T7" fmla="*/ 0 60000 65536"/>
                <a:gd name="T8" fmla="*/ 0 60000 65536"/>
                <a:gd name="T9" fmla="*/ 0 w 7"/>
                <a:gd name="T10" fmla="*/ 0 h 3"/>
                <a:gd name="T11" fmla="*/ 7 w 7"/>
                <a:gd name="T12" fmla="*/ 3 h 3"/>
              </a:gdLst>
              <a:ahLst/>
              <a:cxnLst>
                <a:cxn ang="T6">
                  <a:pos x="T0" y="T1"/>
                </a:cxn>
                <a:cxn ang="T7">
                  <a:pos x="T2" y="T3"/>
                </a:cxn>
                <a:cxn ang="T8">
                  <a:pos x="T4" y="T5"/>
                </a:cxn>
              </a:cxnLst>
              <a:rect l="T9" t="T10" r="T11" b="T12"/>
              <a:pathLst>
                <a:path w="7" h="3">
                  <a:moveTo>
                    <a:pt x="0" y="0"/>
                  </a:moveTo>
                  <a:lnTo>
                    <a:pt x="4" y="0"/>
                  </a:lnTo>
                  <a:lnTo>
                    <a:pt x="7" y="3"/>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56" name="Freeform 196"/>
            <p:cNvSpPr>
              <a:spLocks/>
            </p:cNvSpPr>
            <p:nvPr/>
          </p:nvSpPr>
          <p:spPr bwMode="auto">
            <a:xfrm>
              <a:off x="4459" y="3768"/>
              <a:ext cx="15" cy="3"/>
            </a:xfrm>
            <a:custGeom>
              <a:avLst/>
              <a:gdLst>
                <a:gd name="T0" fmla="*/ 0 w 15"/>
                <a:gd name="T1" fmla="*/ 0 h 3"/>
                <a:gd name="T2" fmla="*/ 8 w 15"/>
                <a:gd name="T3" fmla="*/ 3 h 3"/>
                <a:gd name="T4" fmla="*/ 15 w 15"/>
                <a:gd name="T5" fmla="*/ 3 h 3"/>
                <a:gd name="T6" fmla="*/ 0 60000 65536"/>
                <a:gd name="T7" fmla="*/ 0 60000 65536"/>
                <a:gd name="T8" fmla="*/ 0 60000 65536"/>
                <a:gd name="T9" fmla="*/ 0 w 15"/>
                <a:gd name="T10" fmla="*/ 0 h 3"/>
                <a:gd name="T11" fmla="*/ 15 w 15"/>
                <a:gd name="T12" fmla="*/ 3 h 3"/>
              </a:gdLst>
              <a:ahLst/>
              <a:cxnLst>
                <a:cxn ang="T6">
                  <a:pos x="T0" y="T1"/>
                </a:cxn>
                <a:cxn ang="T7">
                  <a:pos x="T2" y="T3"/>
                </a:cxn>
                <a:cxn ang="T8">
                  <a:pos x="T4" y="T5"/>
                </a:cxn>
              </a:cxnLst>
              <a:rect l="T9" t="T10" r="T11" b="T12"/>
              <a:pathLst>
                <a:path w="15" h="3">
                  <a:moveTo>
                    <a:pt x="0" y="0"/>
                  </a:moveTo>
                  <a:lnTo>
                    <a:pt x="8" y="3"/>
                  </a:lnTo>
                  <a:lnTo>
                    <a:pt x="15" y="3"/>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57" name="Freeform 197"/>
            <p:cNvSpPr>
              <a:spLocks/>
            </p:cNvSpPr>
            <p:nvPr/>
          </p:nvSpPr>
          <p:spPr bwMode="auto">
            <a:xfrm>
              <a:off x="4474" y="3771"/>
              <a:ext cx="7" cy="0"/>
            </a:xfrm>
            <a:custGeom>
              <a:avLst/>
              <a:gdLst>
                <a:gd name="T0" fmla="*/ 0 w 7"/>
                <a:gd name="T1" fmla="*/ 3 w 7"/>
                <a:gd name="T2" fmla="*/ 7 w 7"/>
                <a:gd name="T3" fmla="*/ 0 60000 65536"/>
                <a:gd name="T4" fmla="*/ 0 60000 65536"/>
                <a:gd name="T5" fmla="*/ 0 60000 65536"/>
                <a:gd name="T6" fmla="*/ 0 w 7"/>
                <a:gd name="T7" fmla="*/ 7 w 7"/>
              </a:gdLst>
              <a:ahLst/>
              <a:cxnLst>
                <a:cxn ang="T3">
                  <a:pos x="T0" y="0"/>
                </a:cxn>
                <a:cxn ang="T4">
                  <a:pos x="T1" y="0"/>
                </a:cxn>
                <a:cxn ang="T5">
                  <a:pos x="T2" y="0"/>
                </a:cxn>
              </a:cxnLst>
              <a:rect l="T6" t="0" r="T7" b="0"/>
              <a:pathLst>
                <a:path w="7">
                  <a:moveTo>
                    <a:pt x="0" y="0"/>
                  </a:moveTo>
                  <a:lnTo>
                    <a:pt x="3" y="0"/>
                  </a:lnTo>
                  <a:lnTo>
                    <a:pt x="7"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58" name="Line 198"/>
            <p:cNvSpPr>
              <a:spLocks noChangeShapeType="1"/>
            </p:cNvSpPr>
            <p:nvPr/>
          </p:nvSpPr>
          <p:spPr bwMode="auto">
            <a:xfrm>
              <a:off x="4481" y="3771"/>
              <a:ext cx="11"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59" name="Freeform 199"/>
            <p:cNvSpPr>
              <a:spLocks/>
            </p:cNvSpPr>
            <p:nvPr/>
          </p:nvSpPr>
          <p:spPr bwMode="auto">
            <a:xfrm>
              <a:off x="4492" y="3771"/>
              <a:ext cx="14" cy="0"/>
            </a:xfrm>
            <a:custGeom>
              <a:avLst/>
              <a:gdLst>
                <a:gd name="T0" fmla="*/ 0 w 14"/>
                <a:gd name="T1" fmla="*/ 7 w 14"/>
                <a:gd name="T2" fmla="*/ 14 w 14"/>
                <a:gd name="T3" fmla="*/ 0 60000 65536"/>
                <a:gd name="T4" fmla="*/ 0 60000 65536"/>
                <a:gd name="T5" fmla="*/ 0 60000 65536"/>
                <a:gd name="T6" fmla="*/ 0 w 14"/>
                <a:gd name="T7" fmla="*/ 14 w 14"/>
              </a:gdLst>
              <a:ahLst/>
              <a:cxnLst>
                <a:cxn ang="T3">
                  <a:pos x="T0" y="0"/>
                </a:cxn>
                <a:cxn ang="T4">
                  <a:pos x="T1" y="0"/>
                </a:cxn>
                <a:cxn ang="T5">
                  <a:pos x="T2" y="0"/>
                </a:cxn>
              </a:cxnLst>
              <a:rect l="T6" t="0" r="T7" b="0"/>
              <a:pathLst>
                <a:path w="14">
                  <a:moveTo>
                    <a:pt x="0" y="0"/>
                  </a:moveTo>
                  <a:lnTo>
                    <a:pt x="7" y="0"/>
                  </a:lnTo>
                  <a:lnTo>
                    <a:pt x="14"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60" name="Line 200"/>
            <p:cNvSpPr>
              <a:spLocks noChangeShapeType="1"/>
            </p:cNvSpPr>
            <p:nvPr/>
          </p:nvSpPr>
          <p:spPr bwMode="auto">
            <a:xfrm>
              <a:off x="4506" y="3771"/>
              <a:ext cx="4"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61" name="Freeform 201"/>
            <p:cNvSpPr>
              <a:spLocks/>
            </p:cNvSpPr>
            <p:nvPr/>
          </p:nvSpPr>
          <p:spPr bwMode="auto">
            <a:xfrm>
              <a:off x="4510" y="3771"/>
              <a:ext cx="11" cy="0"/>
            </a:xfrm>
            <a:custGeom>
              <a:avLst/>
              <a:gdLst>
                <a:gd name="T0" fmla="*/ 0 w 11"/>
                <a:gd name="T1" fmla="*/ 3 w 11"/>
                <a:gd name="T2" fmla="*/ 11 w 11"/>
                <a:gd name="T3" fmla="*/ 0 60000 65536"/>
                <a:gd name="T4" fmla="*/ 0 60000 65536"/>
                <a:gd name="T5" fmla="*/ 0 60000 65536"/>
                <a:gd name="T6" fmla="*/ 0 w 11"/>
                <a:gd name="T7" fmla="*/ 11 w 11"/>
              </a:gdLst>
              <a:ahLst/>
              <a:cxnLst>
                <a:cxn ang="T3">
                  <a:pos x="T0" y="0"/>
                </a:cxn>
                <a:cxn ang="T4">
                  <a:pos x="T1" y="0"/>
                </a:cxn>
                <a:cxn ang="T5">
                  <a:pos x="T2" y="0"/>
                </a:cxn>
              </a:cxnLst>
              <a:rect l="T6" t="0" r="T7" b="0"/>
              <a:pathLst>
                <a:path w="11">
                  <a:moveTo>
                    <a:pt x="0" y="0"/>
                  </a:moveTo>
                  <a:lnTo>
                    <a:pt x="3" y="0"/>
                  </a:lnTo>
                  <a:lnTo>
                    <a:pt x="11"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62" name="Line 202"/>
            <p:cNvSpPr>
              <a:spLocks noChangeShapeType="1"/>
            </p:cNvSpPr>
            <p:nvPr/>
          </p:nvSpPr>
          <p:spPr bwMode="auto">
            <a:xfrm>
              <a:off x="4521" y="3771"/>
              <a:ext cx="3"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63" name="Freeform 203"/>
            <p:cNvSpPr>
              <a:spLocks/>
            </p:cNvSpPr>
            <p:nvPr/>
          </p:nvSpPr>
          <p:spPr bwMode="auto">
            <a:xfrm>
              <a:off x="4524" y="3771"/>
              <a:ext cx="11" cy="0"/>
            </a:xfrm>
            <a:custGeom>
              <a:avLst/>
              <a:gdLst>
                <a:gd name="T0" fmla="*/ 0 w 11"/>
                <a:gd name="T1" fmla="*/ 4 w 11"/>
                <a:gd name="T2" fmla="*/ 11 w 11"/>
                <a:gd name="T3" fmla="*/ 0 60000 65536"/>
                <a:gd name="T4" fmla="*/ 0 60000 65536"/>
                <a:gd name="T5" fmla="*/ 0 60000 65536"/>
                <a:gd name="T6" fmla="*/ 0 w 11"/>
                <a:gd name="T7" fmla="*/ 11 w 11"/>
              </a:gdLst>
              <a:ahLst/>
              <a:cxnLst>
                <a:cxn ang="T3">
                  <a:pos x="T0" y="0"/>
                </a:cxn>
                <a:cxn ang="T4">
                  <a:pos x="T1" y="0"/>
                </a:cxn>
                <a:cxn ang="T5">
                  <a:pos x="T2" y="0"/>
                </a:cxn>
              </a:cxnLst>
              <a:rect l="T6" t="0" r="T7" b="0"/>
              <a:pathLst>
                <a:path w="11">
                  <a:moveTo>
                    <a:pt x="0" y="0"/>
                  </a:moveTo>
                  <a:lnTo>
                    <a:pt x="4" y="0"/>
                  </a:lnTo>
                  <a:lnTo>
                    <a:pt x="11"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64" name="Freeform 204"/>
            <p:cNvSpPr>
              <a:spLocks/>
            </p:cNvSpPr>
            <p:nvPr/>
          </p:nvSpPr>
          <p:spPr bwMode="auto">
            <a:xfrm>
              <a:off x="4535" y="3771"/>
              <a:ext cx="14" cy="0"/>
            </a:xfrm>
            <a:custGeom>
              <a:avLst/>
              <a:gdLst>
                <a:gd name="T0" fmla="*/ 0 w 14"/>
                <a:gd name="T1" fmla="*/ 7 w 14"/>
                <a:gd name="T2" fmla="*/ 14 w 14"/>
                <a:gd name="T3" fmla="*/ 0 60000 65536"/>
                <a:gd name="T4" fmla="*/ 0 60000 65536"/>
                <a:gd name="T5" fmla="*/ 0 60000 65536"/>
                <a:gd name="T6" fmla="*/ 0 w 14"/>
                <a:gd name="T7" fmla="*/ 14 w 14"/>
              </a:gdLst>
              <a:ahLst/>
              <a:cxnLst>
                <a:cxn ang="T3">
                  <a:pos x="T0" y="0"/>
                </a:cxn>
                <a:cxn ang="T4">
                  <a:pos x="T1" y="0"/>
                </a:cxn>
                <a:cxn ang="T5">
                  <a:pos x="T2" y="0"/>
                </a:cxn>
              </a:cxnLst>
              <a:rect l="T6" t="0" r="T7" b="0"/>
              <a:pathLst>
                <a:path w="14">
                  <a:moveTo>
                    <a:pt x="0" y="0"/>
                  </a:moveTo>
                  <a:lnTo>
                    <a:pt x="7" y="0"/>
                  </a:lnTo>
                  <a:lnTo>
                    <a:pt x="14"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65" name="Line 205"/>
            <p:cNvSpPr>
              <a:spLocks noChangeShapeType="1"/>
            </p:cNvSpPr>
            <p:nvPr/>
          </p:nvSpPr>
          <p:spPr bwMode="auto">
            <a:xfrm>
              <a:off x="4549" y="3771"/>
              <a:ext cx="4"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66" name="Freeform 206"/>
            <p:cNvSpPr>
              <a:spLocks/>
            </p:cNvSpPr>
            <p:nvPr/>
          </p:nvSpPr>
          <p:spPr bwMode="auto">
            <a:xfrm>
              <a:off x="4553" y="3771"/>
              <a:ext cx="18" cy="0"/>
            </a:xfrm>
            <a:custGeom>
              <a:avLst/>
              <a:gdLst>
                <a:gd name="T0" fmla="*/ 0 w 18"/>
                <a:gd name="T1" fmla="*/ 7 w 18"/>
                <a:gd name="T2" fmla="*/ 18 w 18"/>
                <a:gd name="T3" fmla="*/ 0 60000 65536"/>
                <a:gd name="T4" fmla="*/ 0 60000 65536"/>
                <a:gd name="T5" fmla="*/ 0 60000 65536"/>
                <a:gd name="T6" fmla="*/ 0 w 18"/>
                <a:gd name="T7" fmla="*/ 18 w 18"/>
              </a:gdLst>
              <a:ahLst/>
              <a:cxnLst>
                <a:cxn ang="T3">
                  <a:pos x="T0" y="0"/>
                </a:cxn>
                <a:cxn ang="T4">
                  <a:pos x="T1" y="0"/>
                </a:cxn>
                <a:cxn ang="T5">
                  <a:pos x="T2" y="0"/>
                </a:cxn>
              </a:cxnLst>
              <a:rect l="T6" t="0" r="T7" b="0"/>
              <a:pathLst>
                <a:path w="18">
                  <a:moveTo>
                    <a:pt x="0" y="0"/>
                  </a:moveTo>
                  <a:lnTo>
                    <a:pt x="7" y="0"/>
                  </a:lnTo>
                  <a:lnTo>
                    <a:pt x="18"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67" name="Freeform 207"/>
            <p:cNvSpPr>
              <a:spLocks/>
            </p:cNvSpPr>
            <p:nvPr/>
          </p:nvSpPr>
          <p:spPr bwMode="auto">
            <a:xfrm>
              <a:off x="4571" y="3765"/>
              <a:ext cx="33" cy="6"/>
            </a:xfrm>
            <a:custGeom>
              <a:avLst/>
              <a:gdLst>
                <a:gd name="T0" fmla="*/ 0 w 33"/>
                <a:gd name="T1" fmla="*/ 6 h 6"/>
                <a:gd name="T2" fmla="*/ 15 w 33"/>
                <a:gd name="T3" fmla="*/ 3 h 6"/>
                <a:gd name="T4" fmla="*/ 33 w 33"/>
                <a:gd name="T5" fmla="*/ 0 h 6"/>
                <a:gd name="T6" fmla="*/ 0 60000 65536"/>
                <a:gd name="T7" fmla="*/ 0 60000 65536"/>
                <a:gd name="T8" fmla="*/ 0 60000 65536"/>
                <a:gd name="T9" fmla="*/ 0 w 33"/>
                <a:gd name="T10" fmla="*/ 0 h 6"/>
                <a:gd name="T11" fmla="*/ 33 w 33"/>
                <a:gd name="T12" fmla="*/ 6 h 6"/>
              </a:gdLst>
              <a:ahLst/>
              <a:cxnLst>
                <a:cxn ang="T6">
                  <a:pos x="T0" y="T1"/>
                </a:cxn>
                <a:cxn ang="T7">
                  <a:pos x="T2" y="T3"/>
                </a:cxn>
                <a:cxn ang="T8">
                  <a:pos x="T4" y="T5"/>
                </a:cxn>
              </a:cxnLst>
              <a:rect l="T9" t="T10" r="T11" b="T12"/>
              <a:pathLst>
                <a:path w="33" h="6">
                  <a:moveTo>
                    <a:pt x="0" y="6"/>
                  </a:moveTo>
                  <a:lnTo>
                    <a:pt x="15" y="3"/>
                  </a:lnTo>
                  <a:lnTo>
                    <a:pt x="33"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68" name="Freeform 208"/>
            <p:cNvSpPr>
              <a:spLocks/>
            </p:cNvSpPr>
            <p:nvPr/>
          </p:nvSpPr>
          <p:spPr bwMode="auto">
            <a:xfrm>
              <a:off x="4604" y="3755"/>
              <a:ext cx="21" cy="10"/>
            </a:xfrm>
            <a:custGeom>
              <a:avLst/>
              <a:gdLst>
                <a:gd name="T0" fmla="*/ 0 w 21"/>
                <a:gd name="T1" fmla="*/ 10 h 10"/>
                <a:gd name="T2" fmla="*/ 14 w 21"/>
                <a:gd name="T3" fmla="*/ 3 h 10"/>
                <a:gd name="T4" fmla="*/ 21 w 21"/>
                <a:gd name="T5" fmla="*/ 0 h 10"/>
                <a:gd name="T6" fmla="*/ 0 60000 65536"/>
                <a:gd name="T7" fmla="*/ 0 60000 65536"/>
                <a:gd name="T8" fmla="*/ 0 60000 65536"/>
                <a:gd name="T9" fmla="*/ 0 w 21"/>
                <a:gd name="T10" fmla="*/ 0 h 10"/>
                <a:gd name="T11" fmla="*/ 21 w 21"/>
                <a:gd name="T12" fmla="*/ 10 h 10"/>
              </a:gdLst>
              <a:ahLst/>
              <a:cxnLst>
                <a:cxn ang="T6">
                  <a:pos x="T0" y="T1"/>
                </a:cxn>
                <a:cxn ang="T7">
                  <a:pos x="T2" y="T3"/>
                </a:cxn>
                <a:cxn ang="T8">
                  <a:pos x="T4" y="T5"/>
                </a:cxn>
              </a:cxnLst>
              <a:rect l="T9" t="T10" r="T11" b="T12"/>
              <a:pathLst>
                <a:path w="21" h="10">
                  <a:moveTo>
                    <a:pt x="0" y="10"/>
                  </a:moveTo>
                  <a:lnTo>
                    <a:pt x="14" y="3"/>
                  </a:lnTo>
                  <a:lnTo>
                    <a:pt x="21"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69" name="Freeform 209"/>
            <p:cNvSpPr>
              <a:spLocks/>
            </p:cNvSpPr>
            <p:nvPr/>
          </p:nvSpPr>
          <p:spPr bwMode="auto">
            <a:xfrm>
              <a:off x="4625" y="3755"/>
              <a:ext cx="4" cy="0"/>
            </a:xfrm>
            <a:custGeom>
              <a:avLst/>
              <a:gdLst>
                <a:gd name="T0" fmla="*/ 0 w 4"/>
                <a:gd name="T1" fmla="*/ 4 w 4"/>
                <a:gd name="T2" fmla="*/ 4 w 4"/>
                <a:gd name="T3" fmla="*/ 0 60000 65536"/>
                <a:gd name="T4" fmla="*/ 0 60000 65536"/>
                <a:gd name="T5" fmla="*/ 0 60000 65536"/>
                <a:gd name="T6" fmla="*/ 0 w 4"/>
                <a:gd name="T7" fmla="*/ 4 w 4"/>
              </a:gdLst>
              <a:ahLst/>
              <a:cxnLst>
                <a:cxn ang="T3">
                  <a:pos x="T0" y="0"/>
                </a:cxn>
                <a:cxn ang="T4">
                  <a:pos x="T1" y="0"/>
                </a:cxn>
                <a:cxn ang="T5">
                  <a:pos x="T2" y="0"/>
                </a:cxn>
              </a:cxnLst>
              <a:rect l="T6" t="0" r="T7" b="0"/>
              <a:pathLst>
                <a:path w="4">
                  <a:moveTo>
                    <a:pt x="0" y="0"/>
                  </a:moveTo>
                  <a:lnTo>
                    <a:pt x="4"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70" name="Freeform 210"/>
            <p:cNvSpPr>
              <a:spLocks/>
            </p:cNvSpPr>
            <p:nvPr/>
          </p:nvSpPr>
          <p:spPr bwMode="auto">
            <a:xfrm>
              <a:off x="4629" y="3742"/>
              <a:ext cx="14" cy="13"/>
            </a:xfrm>
            <a:custGeom>
              <a:avLst/>
              <a:gdLst>
                <a:gd name="T0" fmla="*/ 0 w 14"/>
                <a:gd name="T1" fmla="*/ 13 h 13"/>
                <a:gd name="T2" fmla="*/ 7 w 14"/>
                <a:gd name="T3" fmla="*/ 6 h 13"/>
                <a:gd name="T4" fmla="*/ 14 w 14"/>
                <a:gd name="T5" fmla="*/ 0 h 13"/>
                <a:gd name="T6" fmla="*/ 0 60000 65536"/>
                <a:gd name="T7" fmla="*/ 0 60000 65536"/>
                <a:gd name="T8" fmla="*/ 0 60000 65536"/>
                <a:gd name="T9" fmla="*/ 0 w 14"/>
                <a:gd name="T10" fmla="*/ 0 h 13"/>
                <a:gd name="T11" fmla="*/ 14 w 14"/>
                <a:gd name="T12" fmla="*/ 13 h 13"/>
              </a:gdLst>
              <a:ahLst/>
              <a:cxnLst>
                <a:cxn ang="T6">
                  <a:pos x="T0" y="T1"/>
                </a:cxn>
                <a:cxn ang="T7">
                  <a:pos x="T2" y="T3"/>
                </a:cxn>
                <a:cxn ang="T8">
                  <a:pos x="T4" y="T5"/>
                </a:cxn>
              </a:cxnLst>
              <a:rect l="T9" t="T10" r="T11" b="T12"/>
              <a:pathLst>
                <a:path w="14" h="13">
                  <a:moveTo>
                    <a:pt x="0" y="13"/>
                  </a:moveTo>
                  <a:lnTo>
                    <a:pt x="7" y="6"/>
                  </a:lnTo>
                  <a:lnTo>
                    <a:pt x="14"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71" name="Line 211"/>
            <p:cNvSpPr>
              <a:spLocks noChangeShapeType="1"/>
            </p:cNvSpPr>
            <p:nvPr/>
          </p:nvSpPr>
          <p:spPr bwMode="auto">
            <a:xfrm flipV="1">
              <a:off x="4643" y="3739"/>
              <a:ext cx="4" cy="3"/>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72" name="Freeform 212"/>
            <p:cNvSpPr>
              <a:spLocks/>
            </p:cNvSpPr>
            <p:nvPr/>
          </p:nvSpPr>
          <p:spPr bwMode="auto">
            <a:xfrm>
              <a:off x="4647" y="3726"/>
              <a:ext cx="14" cy="13"/>
            </a:xfrm>
            <a:custGeom>
              <a:avLst/>
              <a:gdLst>
                <a:gd name="T0" fmla="*/ 0 w 14"/>
                <a:gd name="T1" fmla="*/ 13 h 13"/>
                <a:gd name="T2" fmla="*/ 7 w 14"/>
                <a:gd name="T3" fmla="*/ 6 h 13"/>
                <a:gd name="T4" fmla="*/ 14 w 14"/>
                <a:gd name="T5" fmla="*/ 0 h 13"/>
                <a:gd name="T6" fmla="*/ 0 60000 65536"/>
                <a:gd name="T7" fmla="*/ 0 60000 65536"/>
                <a:gd name="T8" fmla="*/ 0 60000 65536"/>
                <a:gd name="T9" fmla="*/ 0 w 14"/>
                <a:gd name="T10" fmla="*/ 0 h 13"/>
                <a:gd name="T11" fmla="*/ 14 w 14"/>
                <a:gd name="T12" fmla="*/ 13 h 13"/>
              </a:gdLst>
              <a:ahLst/>
              <a:cxnLst>
                <a:cxn ang="T6">
                  <a:pos x="T0" y="T1"/>
                </a:cxn>
                <a:cxn ang="T7">
                  <a:pos x="T2" y="T3"/>
                </a:cxn>
                <a:cxn ang="T8">
                  <a:pos x="T4" y="T5"/>
                </a:cxn>
              </a:cxnLst>
              <a:rect l="T9" t="T10" r="T11" b="T12"/>
              <a:pathLst>
                <a:path w="14" h="13">
                  <a:moveTo>
                    <a:pt x="0" y="13"/>
                  </a:moveTo>
                  <a:lnTo>
                    <a:pt x="7" y="6"/>
                  </a:lnTo>
                  <a:lnTo>
                    <a:pt x="14"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73" name="Freeform 213"/>
            <p:cNvSpPr>
              <a:spLocks/>
            </p:cNvSpPr>
            <p:nvPr/>
          </p:nvSpPr>
          <p:spPr bwMode="auto">
            <a:xfrm>
              <a:off x="4661" y="3719"/>
              <a:ext cx="4" cy="7"/>
            </a:xfrm>
            <a:custGeom>
              <a:avLst/>
              <a:gdLst>
                <a:gd name="T0" fmla="*/ 0 w 4"/>
                <a:gd name="T1" fmla="*/ 7 h 7"/>
                <a:gd name="T2" fmla="*/ 4 w 4"/>
                <a:gd name="T3" fmla="*/ 3 h 7"/>
                <a:gd name="T4" fmla="*/ 4 w 4"/>
                <a:gd name="T5" fmla="*/ 0 h 7"/>
                <a:gd name="T6" fmla="*/ 0 60000 65536"/>
                <a:gd name="T7" fmla="*/ 0 60000 65536"/>
                <a:gd name="T8" fmla="*/ 0 60000 65536"/>
                <a:gd name="T9" fmla="*/ 0 w 4"/>
                <a:gd name="T10" fmla="*/ 0 h 7"/>
                <a:gd name="T11" fmla="*/ 4 w 4"/>
                <a:gd name="T12" fmla="*/ 7 h 7"/>
              </a:gdLst>
              <a:ahLst/>
              <a:cxnLst>
                <a:cxn ang="T6">
                  <a:pos x="T0" y="T1"/>
                </a:cxn>
                <a:cxn ang="T7">
                  <a:pos x="T2" y="T3"/>
                </a:cxn>
                <a:cxn ang="T8">
                  <a:pos x="T4" y="T5"/>
                </a:cxn>
              </a:cxnLst>
              <a:rect l="T9" t="T10" r="T11" b="T12"/>
              <a:pathLst>
                <a:path w="4" h="7">
                  <a:moveTo>
                    <a:pt x="0" y="7"/>
                  </a:moveTo>
                  <a:lnTo>
                    <a:pt x="4" y="3"/>
                  </a:lnTo>
                  <a:lnTo>
                    <a:pt x="4"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74" name="Freeform 214"/>
            <p:cNvSpPr>
              <a:spLocks/>
            </p:cNvSpPr>
            <p:nvPr/>
          </p:nvSpPr>
          <p:spPr bwMode="auto">
            <a:xfrm>
              <a:off x="4665" y="3709"/>
              <a:ext cx="11" cy="10"/>
            </a:xfrm>
            <a:custGeom>
              <a:avLst/>
              <a:gdLst>
                <a:gd name="T0" fmla="*/ 0 w 11"/>
                <a:gd name="T1" fmla="*/ 10 h 10"/>
                <a:gd name="T2" fmla="*/ 4 w 11"/>
                <a:gd name="T3" fmla="*/ 7 h 10"/>
                <a:gd name="T4" fmla="*/ 11 w 11"/>
                <a:gd name="T5" fmla="*/ 0 h 10"/>
                <a:gd name="T6" fmla="*/ 0 60000 65536"/>
                <a:gd name="T7" fmla="*/ 0 60000 65536"/>
                <a:gd name="T8" fmla="*/ 0 60000 65536"/>
                <a:gd name="T9" fmla="*/ 0 w 11"/>
                <a:gd name="T10" fmla="*/ 0 h 10"/>
                <a:gd name="T11" fmla="*/ 11 w 11"/>
                <a:gd name="T12" fmla="*/ 10 h 10"/>
              </a:gdLst>
              <a:ahLst/>
              <a:cxnLst>
                <a:cxn ang="T6">
                  <a:pos x="T0" y="T1"/>
                </a:cxn>
                <a:cxn ang="T7">
                  <a:pos x="T2" y="T3"/>
                </a:cxn>
                <a:cxn ang="T8">
                  <a:pos x="T4" y="T5"/>
                </a:cxn>
              </a:cxnLst>
              <a:rect l="T9" t="T10" r="T11" b="T12"/>
              <a:pathLst>
                <a:path w="11" h="10">
                  <a:moveTo>
                    <a:pt x="0" y="10"/>
                  </a:moveTo>
                  <a:lnTo>
                    <a:pt x="4" y="7"/>
                  </a:lnTo>
                  <a:lnTo>
                    <a:pt x="11"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75" name="Freeform 215"/>
            <p:cNvSpPr>
              <a:spLocks/>
            </p:cNvSpPr>
            <p:nvPr/>
          </p:nvSpPr>
          <p:spPr bwMode="auto">
            <a:xfrm>
              <a:off x="4676" y="3683"/>
              <a:ext cx="21" cy="26"/>
            </a:xfrm>
            <a:custGeom>
              <a:avLst/>
              <a:gdLst>
                <a:gd name="T0" fmla="*/ 0 w 21"/>
                <a:gd name="T1" fmla="*/ 26 h 26"/>
                <a:gd name="T2" fmla="*/ 3 w 21"/>
                <a:gd name="T3" fmla="*/ 20 h 26"/>
                <a:gd name="T4" fmla="*/ 11 w 21"/>
                <a:gd name="T5" fmla="*/ 13 h 26"/>
                <a:gd name="T6" fmla="*/ 18 w 21"/>
                <a:gd name="T7" fmla="*/ 7 h 26"/>
                <a:gd name="T8" fmla="*/ 21 w 21"/>
                <a:gd name="T9" fmla="*/ 0 h 26"/>
                <a:gd name="T10" fmla="*/ 0 60000 65536"/>
                <a:gd name="T11" fmla="*/ 0 60000 65536"/>
                <a:gd name="T12" fmla="*/ 0 60000 65536"/>
                <a:gd name="T13" fmla="*/ 0 60000 65536"/>
                <a:gd name="T14" fmla="*/ 0 60000 65536"/>
                <a:gd name="T15" fmla="*/ 0 w 21"/>
                <a:gd name="T16" fmla="*/ 0 h 26"/>
                <a:gd name="T17" fmla="*/ 21 w 21"/>
                <a:gd name="T18" fmla="*/ 26 h 26"/>
              </a:gdLst>
              <a:ahLst/>
              <a:cxnLst>
                <a:cxn ang="T10">
                  <a:pos x="T0" y="T1"/>
                </a:cxn>
                <a:cxn ang="T11">
                  <a:pos x="T2" y="T3"/>
                </a:cxn>
                <a:cxn ang="T12">
                  <a:pos x="T4" y="T5"/>
                </a:cxn>
                <a:cxn ang="T13">
                  <a:pos x="T6" y="T7"/>
                </a:cxn>
                <a:cxn ang="T14">
                  <a:pos x="T8" y="T9"/>
                </a:cxn>
              </a:cxnLst>
              <a:rect l="T15" t="T16" r="T17" b="T18"/>
              <a:pathLst>
                <a:path w="21" h="26">
                  <a:moveTo>
                    <a:pt x="0" y="26"/>
                  </a:moveTo>
                  <a:lnTo>
                    <a:pt x="3" y="20"/>
                  </a:lnTo>
                  <a:lnTo>
                    <a:pt x="11" y="13"/>
                  </a:lnTo>
                  <a:lnTo>
                    <a:pt x="18" y="7"/>
                  </a:lnTo>
                  <a:lnTo>
                    <a:pt x="21"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76" name="Line 216"/>
            <p:cNvSpPr>
              <a:spLocks noChangeShapeType="1"/>
            </p:cNvSpPr>
            <p:nvPr/>
          </p:nvSpPr>
          <p:spPr bwMode="auto">
            <a:xfrm flipV="1">
              <a:off x="4697" y="3677"/>
              <a:ext cx="8" cy="6"/>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77" name="Freeform 217"/>
            <p:cNvSpPr>
              <a:spLocks/>
            </p:cNvSpPr>
            <p:nvPr/>
          </p:nvSpPr>
          <p:spPr bwMode="auto">
            <a:xfrm>
              <a:off x="4705" y="3671"/>
              <a:ext cx="3" cy="6"/>
            </a:xfrm>
            <a:custGeom>
              <a:avLst/>
              <a:gdLst>
                <a:gd name="T0" fmla="*/ 0 w 3"/>
                <a:gd name="T1" fmla="*/ 6 h 6"/>
                <a:gd name="T2" fmla="*/ 0 w 3"/>
                <a:gd name="T3" fmla="*/ 3 h 6"/>
                <a:gd name="T4" fmla="*/ 3 w 3"/>
                <a:gd name="T5" fmla="*/ 0 h 6"/>
                <a:gd name="T6" fmla="*/ 0 60000 65536"/>
                <a:gd name="T7" fmla="*/ 0 60000 65536"/>
                <a:gd name="T8" fmla="*/ 0 60000 65536"/>
                <a:gd name="T9" fmla="*/ 0 w 3"/>
                <a:gd name="T10" fmla="*/ 0 h 6"/>
                <a:gd name="T11" fmla="*/ 3 w 3"/>
                <a:gd name="T12" fmla="*/ 6 h 6"/>
              </a:gdLst>
              <a:ahLst/>
              <a:cxnLst>
                <a:cxn ang="T6">
                  <a:pos x="T0" y="T1"/>
                </a:cxn>
                <a:cxn ang="T7">
                  <a:pos x="T2" y="T3"/>
                </a:cxn>
                <a:cxn ang="T8">
                  <a:pos x="T4" y="T5"/>
                </a:cxn>
              </a:cxnLst>
              <a:rect l="T9" t="T10" r="T11" b="T12"/>
              <a:pathLst>
                <a:path w="3" h="6">
                  <a:moveTo>
                    <a:pt x="0" y="6"/>
                  </a:moveTo>
                  <a:lnTo>
                    <a:pt x="0" y="3"/>
                  </a:lnTo>
                  <a:lnTo>
                    <a:pt x="3"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78" name="Freeform 218"/>
            <p:cNvSpPr>
              <a:spLocks/>
            </p:cNvSpPr>
            <p:nvPr/>
          </p:nvSpPr>
          <p:spPr bwMode="auto">
            <a:xfrm>
              <a:off x="4708" y="3661"/>
              <a:ext cx="11" cy="10"/>
            </a:xfrm>
            <a:custGeom>
              <a:avLst/>
              <a:gdLst>
                <a:gd name="T0" fmla="*/ 0 w 11"/>
                <a:gd name="T1" fmla="*/ 10 h 10"/>
                <a:gd name="T2" fmla="*/ 4 w 11"/>
                <a:gd name="T3" fmla="*/ 3 h 10"/>
                <a:gd name="T4" fmla="*/ 11 w 11"/>
                <a:gd name="T5" fmla="*/ 0 h 10"/>
                <a:gd name="T6" fmla="*/ 0 60000 65536"/>
                <a:gd name="T7" fmla="*/ 0 60000 65536"/>
                <a:gd name="T8" fmla="*/ 0 60000 65536"/>
                <a:gd name="T9" fmla="*/ 0 w 11"/>
                <a:gd name="T10" fmla="*/ 0 h 10"/>
                <a:gd name="T11" fmla="*/ 11 w 11"/>
                <a:gd name="T12" fmla="*/ 10 h 10"/>
              </a:gdLst>
              <a:ahLst/>
              <a:cxnLst>
                <a:cxn ang="T6">
                  <a:pos x="T0" y="T1"/>
                </a:cxn>
                <a:cxn ang="T7">
                  <a:pos x="T2" y="T3"/>
                </a:cxn>
                <a:cxn ang="T8">
                  <a:pos x="T4" y="T5"/>
                </a:cxn>
              </a:cxnLst>
              <a:rect l="T9" t="T10" r="T11" b="T12"/>
              <a:pathLst>
                <a:path w="11" h="10">
                  <a:moveTo>
                    <a:pt x="0" y="10"/>
                  </a:moveTo>
                  <a:lnTo>
                    <a:pt x="4" y="3"/>
                  </a:lnTo>
                  <a:lnTo>
                    <a:pt x="11"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79" name="Freeform 219"/>
            <p:cNvSpPr>
              <a:spLocks/>
            </p:cNvSpPr>
            <p:nvPr/>
          </p:nvSpPr>
          <p:spPr bwMode="auto">
            <a:xfrm>
              <a:off x="4719" y="3654"/>
              <a:ext cx="4" cy="7"/>
            </a:xfrm>
            <a:custGeom>
              <a:avLst/>
              <a:gdLst>
                <a:gd name="T0" fmla="*/ 0 w 4"/>
                <a:gd name="T1" fmla="*/ 7 h 7"/>
                <a:gd name="T2" fmla="*/ 0 w 4"/>
                <a:gd name="T3" fmla="*/ 4 h 7"/>
                <a:gd name="T4" fmla="*/ 4 w 4"/>
                <a:gd name="T5" fmla="*/ 0 h 7"/>
                <a:gd name="T6" fmla="*/ 0 60000 65536"/>
                <a:gd name="T7" fmla="*/ 0 60000 65536"/>
                <a:gd name="T8" fmla="*/ 0 60000 65536"/>
                <a:gd name="T9" fmla="*/ 0 w 4"/>
                <a:gd name="T10" fmla="*/ 0 h 7"/>
                <a:gd name="T11" fmla="*/ 4 w 4"/>
                <a:gd name="T12" fmla="*/ 7 h 7"/>
              </a:gdLst>
              <a:ahLst/>
              <a:cxnLst>
                <a:cxn ang="T6">
                  <a:pos x="T0" y="T1"/>
                </a:cxn>
                <a:cxn ang="T7">
                  <a:pos x="T2" y="T3"/>
                </a:cxn>
                <a:cxn ang="T8">
                  <a:pos x="T4" y="T5"/>
                </a:cxn>
              </a:cxnLst>
              <a:rect l="T9" t="T10" r="T11" b="T12"/>
              <a:pathLst>
                <a:path w="4" h="7">
                  <a:moveTo>
                    <a:pt x="0" y="7"/>
                  </a:moveTo>
                  <a:lnTo>
                    <a:pt x="0" y="4"/>
                  </a:lnTo>
                  <a:lnTo>
                    <a:pt x="4"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80" name="Freeform 220"/>
            <p:cNvSpPr>
              <a:spLocks/>
            </p:cNvSpPr>
            <p:nvPr/>
          </p:nvSpPr>
          <p:spPr bwMode="auto">
            <a:xfrm>
              <a:off x="4723" y="3645"/>
              <a:ext cx="10" cy="9"/>
            </a:xfrm>
            <a:custGeom>
              <a:avLst/>
              <a:gdLst>
                <a:gd name="T0" fmla="*/ 0 w 10"/>
                <a:gd name="T1" fmla="*/ 9 h 9"/>
                <a:gd name="T2" fmla="*/ 3 w 10"/>
                <a:gd name="T3" fmla="*/ 3 h 9"/>
                <a:gd name="T4" fmla="*/ 10 w 10"/>
                <a:gd name="T5" fmla="*/ 0 h 9"/>
                <a:gd name="T6" fmla="*/ 0 60000 65536"/>
                <a:gd name="T7" fmla="*/ 0 60000 65536"/>
                <a:gd name="T8" fmla="*/ 0 60000 65536"/>
                <a:gd name="T9" fmla="*/ 0 w 10"/>
                <a:gd name="T10" fmla="*/ 0 h 9"/>
                <a:gd name="T11" fmla="*/ 10 w 10"/>
                <a:gd name="T12" fmla="*/ 9 h 9"/>
              </a:gdLst>
              <a:ahLst/>
              <a:cxnLst>
                <a:cxn ang="T6">
                  <a:pos x="T0" y="T1"/>
                </a:cxn>
                <a:cxn ang="T7">
                  <a:pos x="T2" y="T3"/>
                </a:cxn>
                <a:cxn ang="T8">
                  <a:pos x="T4" y="T5"/>
                </a:cxn>
              </a:cxnLst>
              <a:rect l="T9" t="T10" r="T11" b="T12"/>
              <a:pathLst>
                <a:path w="10" h="9">
                  <a:moveTo>
                    <a:pt x="0" y="9"/>
                  </a:moveTo>
                  <a:lnTo>
                    <a:pt x="3" y="3"/>
                  </a:lnTo>
                  <a:lnTo>
                    <a:pt x="10"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81" name="Line 221"/>
            <p:cNvSpPr>
              <a:spLocks noChangeShapeType="1"/>
            </p:cNvSpPr>
            <p:nvPr/>
          </p:nvSpPr>
          <p:spPr bwMode="auto">
            <a:xfrm flipV="1">
              <a:off x="4733" y="3638"/>
              <a:ext cx="8" cy="7"/>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82" name="Line 222"/>
            <p:cNvSpPr>
              <a:spLocks noChangeShapeType="1"/>
            </p:cNvSpPr>
            <p:nvPr/>
          </p:nvSpPr>
          <p:spPr bwMode="auto">
            <a:xfrm flipV="1">
              <a:off x="4741" y="3635"/>
              <a:ext cx="7" cy="3"/>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83" name="Line 223"/>
            <p:cNvSpPr>
              <a:spLocks noChangeShapeType="1"/>
            </p:cNvSpPr>
            <p:nvPr/>
          </p:nvSpPr>
          <p:spPr bwMode="auto">
            <a:xfrm flipV="1">
              <a:off x="4748" y="3632"/>
              <a:ext cx="3" cy="3"/>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5135" name="Group 224"/>
          <p:cNvGrpSpPr>
            <a:grpSpLocks/>
          </p:cNvGrpSpPr>
          <p:nvPr/>
        </p:nvGrpSpPr>
        <p:grpSpPr bwMode="auto">
          <a:xfrm>
            <a:off x="4932363" y="5008563"/>
            <a:ext cx="3773487" cy="1008062"/>
            <a:chOff x="3107" y="3155"/>
            <a:chExt cx="2377" cy="635"/>
          </a:xfrm>
        </p:grpSpPr>
        <p:sp>
          <p:nvSpPr>
            <p:cNvPr id="5808" name="Freeform 225"/>
            <p:cNvSpPr>
              <a:spLocks/>
            </p:cNvSpPr>
            <p:nvPr/>
          </p:nvSpPr>
          <p:spPr bwMode="auto">
            <a:xfrm>
              <a:off x="4751" y="3625"/>
              <a:ext cx="11" cy="7"/>
            </a:xfrm>
            <a:custGeom>
              <a:avLst/>
              <a:gdLst>
                <a:gd name="T0" fmla="*/ 0 w 11"/>
                <a:gd name="T1" fmla="*/ 7 h 7"/>
                <a:gd name="T2" fmla="*/ 4 w 11"/>
                <a:gd name="T3" fmla="*/ 3 h 7"/>
                <a:gd name="T4" fmla="*/ 11 w 11"/>
                <a:gd name="T5" fmla="*/ 0 h 7"/>
                <a:gd name="T6" fmla="*/ 0 60000 65536"/>
                <a:gd name="T7" fmla="*/ 0 60000 65536"/>
                <a:gd name="T8" fmla="*/ 0 60000 65536"/>
                <a:gd name="T9" fmla="*/ 0 w 11"/>
                <a:gd name="T10" fmla="*/ 0 h 7"/>
                <a:gd name="T11" fmla="*/ 11 w 11"/>
                <a:gd name="T12" fmla="*/ 7 h 7"/>
              </a:gdLst>
              <a:ahLst/>
              <a:cxnLst>
                <a:cxn ang="T6">
                  <a:pos x="T0" y="T1"/>
                </a:cxn>
                <a:cxn ang="T7">
                  <a:pos x="T2" y="T3"/>
                </a:cxn>
                <a:cxn ang="T8">
                  <a:pos x="T4" y="T5"/>
                </a:cxn>
              </a:cxnLst>
              <a:rect l="T9" t="T10" r="T11" b="T12"/>
              <a:pathLst>
                <a:path w="11" h="7">
                  <a:moveTo>
                    <a:pt x="0" y="7"/>
                  </a:moveTo>
                  <a:lnTo>
                    <a:pt x="4" y="3"/>
                  </a:lnTo>
                  <a:lnTo>
                    <a:pt x="11"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09" name="Freeform 226"/>
            <p:cNvSpPr>
              <a:spLocks/>
            </p:cNvSpPr>
            <p:nvPr/>
          </p:nvSpPr>
          <p:spPr bwMode="auto">
            <a:xfrm>
              <a:off x="4762" y="3619"/>
              <a:ext cx="15" cy="6"/>
            </a:xfrm>
            <a:custGeom>
              <a:avLst/>
              <a:gdLst>
                <a:gd name="T0" fmla="*/ 0 w 15"/>
                <a:gd name="T1" fmla="*/ 6 h 6"/>
                <a:gd name="T2" fmla="*/ 8 w 15"/>
                <a:gd name="T3" fmla="*/ 3 h 6"/>
                <a:gd name="T4" fmla="*/ 15 w 15"/>
                <a:gd name="T5" fmla="*/ 0 h 6"/>
                <a:gd name="T6" fmla="*/ 0 60000 65536"/>
                <a:gd name="T7" fmla="*/ 0 60000 65536"/>
                <a:gd name="T8" fmla="*/ 0 60000 65536"/>
                <a:gd name="T9" fmla="*/ 0 w 15"/>
                <a:gd name="T10" fmla="*/ 0 h 6"/>
                <a:gd name="T11" fmla="*/ 15 w 15"/>
                <a:gd name="T12" fmla="*/ 6 h 6"/>
              </a:gdLst>
              <a:ahLst/>
              <a:cxnLst>
                <a:cxn ang="T6">
                  <a:pos x="T0" y="T1"/>
                </a:cxn>
                <a:cxn ang="T7">
                  <a:pos x="T2" y="T3"/>
                </a:cxn>
                <a:cxn ang="T8">
                  <a:pos x="T4" y="T5"/>
                </a:cxn>
              </a:cxnLst>
              <a:rect l="T9" t="T10" r="T11" b="T12"/>
              <a:pathLst>
                <a:path w="15" h="6">
                  <a:moveTo>
                    <a:pt x="0" y="6"/>
                  </a:moveTo>
                  <a:lnTo>
                    <a:pt x="8" y="3"/>
                  </a:lnTo>
                  <a:lnTo>
                    <a:pt x="15"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10" name="Freeform 227"/>
            <p:cNvSpPr>
              <a:spLocks/>
            </p:cNvSpPr>
            <p:nvPr/>
          </p:nvSpPr>
          <p:spPr bwMode="auto">
            <a:xfrm>
              <a:off x="4777" y="3615"/>
              <a:ext cx="11" cy="4"/>
            </a:xfrm>
            <a:custGeom>
              <a:avLst/>
              <a:gdLst>
                <a:gd name="T0" fmla="*/ 0 w 11"/>
                <a:gd name="T1" fmla="*/ 4 h 4"/>
                <a:gd name="T2" fmla="*/ 3 w 11"/>
                <a:gd name="T3" fmla="*/ 0 h 4"/>
                <a:gd name="T4" fmla="*/ 11 w 11"/>
                <a:gd name="T5" fmla="*/ 0 h 4"/>
                <a:gd name="T6" fmla="*/ 0 60000 65536"/>
                <a:gd name="T7" fmla="*/ 0 60000 65536"/>
                <a:gd name="T8" fmla="*/ 0 60000 65536"/>
                <a:gd name="T9" fmla="*/ 0 w 11"/>
                <a:gd name="T10" fmla="*/ 0 h 4"/>
                <a:gd name="T11" fmla="*/ 11 w 11"/>
                <a:gd name="T12" fmla="*/ 4 h 4"/>
              </a:gdLst>
              <a:ahLst/>
              <a:cxnLst>
                <a:cxn ang="T6">
                  <a:pos x="T0" y="T1"/>
                </a:cxn>
                <a:cxn ang="T7">
                  <a:pos x="T2" y="T3"/>
                </a:cxn>
                <a:cxn ang="T8">
                  <a:pos x="T4" y="T5"/>
                </a:cxn>
              </a:cxnLst>
              <a:rect l="T9" t="T10" r="T11" b="T12"/>
              <a:pathLst>
                <a:path w="11" h="4">
                  <a:moveTo>
                    <a:pt x="0" y="4"/>
                  </a:moveTo>
                  <a:lnTo>
                    <a:pt x="3" y="0"/>
                  </a:lnTo>
                  <a:lnTo>
                    <a:pt x="11"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11" name="Freeform 228"/>
            <p:cNvSpPr>
              <a:spLocks/>
            </p:cNvSpPr>
            <p:nvPr/>
          </p:nvSpPr>
          <p:spPr bwMode="auto">
            <a:xfrm>
              <a:off x="4788" y="3612"/>
              <a:ext cx="18" cy="3"/>
            </a:xfrm>
            <a:custGeom>
              <a:avLst/>
              <a:gdLst>
                <a:gd name="T0" fmla="*/ 0 w 18"/>
                <a:gd name="T1" fmla="*/ 3 h 3"/>
                <a:gd name="T2" fmla="*/ 7 w 18"/>
                <a:gd name="T3" fmla="*/ 0 h 3"/>
                <a:gd name="T4" fmla="*/ 18 w 18"/>
                <a:gd name="T5" fmla="*/ 0 h 3"/>
                <a:gd name="T6" fmla="*/ 0 60000 65536"/>
                <a:gd name="T7" fmla="*/ 0 60000 65536"/>
                <a:gd name="T8" fmla="*/ 0 60000 65536"/>
                <a:gd name="T9" fmla="*/ 0 w 18"/>
                <a:gd name="T10" fmla="*/ 0 h 3"/>
                <a:gd name="T11" fmla="*/ 18 w 18"/>
                <a:gd name="T12" fmla="*/ 3 h 3"/>
              </a:gdLst>
              <a:ahLst/>
              <a:cxnLst>
                <a:cxn ang="T6">
                  <a:pos x="T0" y="T1"/>
                </a:cxn>
                <a:cxn ang="T7">
                  <a:pos x="T2" y="T3"/>
                </a:cxn>
                <a:cxn ang="T8">
                  <a:pos x="T4" y="T5"/>
                </a:cxn>
              </a:cxnLst>
              <a:rect l="T9" t="T10" r="T11" b="T12"/>
              <a:pathLst>
                <a:path w="18" h="3">
                  <a:moveTo>
                    <a:pt x="0" y="3"/>
                  </a:moveTo>
                  <a:lnTo>
                    <a:pt x="7" y="0"/>
                  </a:lnTo>
                  <a:lnTo>
                    <a:pt x="18"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12" name="Line 229"/>
            <p:cNvSpPr>
              <a:spLocks noChangeShapeType="1"/>
            </p:cNvSpPr>
            <p:nvPr/>
          </p:nvSpPr>
          <p:spPr bwMode="auto">
            <a:xfrm>
              <a:off x="4806" y="3612"/>
              <a:ext cx="10"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13" name="Freeform 230"/>
            <p:cNvSpPr>
              <a:spLocks/>
            </p:cNvSpPr>
            <p:nvPr/>
          </p:nvSpPr>
          <p:spPr bwMode="auto">
            <a:xfrm>
              <a:off x="4816" y="3609"/>
              <a:ext cx="8" cy="3"/>
            </a:xfrm>
            <a:custGeom>
              <a:avLst/>
              <a:gdLst>
                <a:gd name="T0" fmla="*/ 0 w 8"/>
                <a:gd name="T1" fmla="*/ 3 h 3"/>
                <a:gd name="T2" fmla="*/ 4 w 8"/>
                <a:gd name="T3" fmla="*/ 0 h 3"/>
                <a:gd name="T4" fmla="*/ 8 w 8"/>
                <a:gd name="T5" fmla="*/ 0 h 3"/>
                <a:gd name="T6" fmla="*/ 0 60000 65536"/>
                <a:gd name="T7" fmla="*/ 0 60000 65536"/>
                <a:gd name="T8" fmla="*/ 0 60000 65536"/>
                <a:gd name="T9" fmla="*/ 0 w 8"/>
                <a:gd name="T10" fmla="*/ 0 h 3"/>
                <a:gd name="T11" fmla="*/ 8 w 8"/>
                <a:gd name="T12" fmla="*/ 3 h 3"/>
              </a:gdLst>
              <a:ahLst/>
              <a:cxnLst>
                <a:cxn ang="T6">
                  <a:pos x="T0" y="T1"/>
                </a:cxn>
                <a:cxn ang="T7">
                  <a:pos x="T2" y="T3"/>
                </a:cxn>
                <a:cxn ang="T8">
                  <a:pos x="T4" y="T5"/>
                </a:cxn>
              </a:cxnLst>
              <a:rect l="T9" t="T10" r="T11" b="T12"/>
              <a:pathLst>
                <a:path w="8" h="3">
                  <a:moveTo>
                    <a:pt x="0" y="3"/>
                  </a:moveTo>
                  <a:lnTo>
                    <a:pt x="4" y="0"/>
                  </a:lnTo>
                  <a:lnTo>
                    <a:pt x="8"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14" name="Freeform 231"/>
            <p:cNvSpPr>
              <a:spLocks/>
            </p:cNvSpPr>
            <p:nvPr/>
          </p:nvSpPr>
          <p:spPr bwMode="auto">
            <a:xfrm>
              <a:off x="4824" y="3609"/>
              <a:ext cx="10" cy="0"/>
            </a:xfrm>
            <a:custGeom>
              <a:avLst/>
              <a:gdLst>
                <a:gd name="T0" fmla="*/ 0 w 10"/>
                <a:gd name="T1" fmla="*/ 3 w 10"/>
                <a:gd name="T2" fmla="*/ 10 w 10"/>
                <a:gd name="T3" fmla="*/ 0 60000 65536"/>
                <a:gd name="T4" fmla="*/ 0 60000 65536"/>
                <a:gd name="T5" fmla="*/ 0 60000 65536"/>
                <a:gd name="T6" fmla="*/ 0 w 10"/>
                <a:gd name="T7" fmla="*/ 10 w 10"/>
              </a:gdLst>
              <a:ahLst/>
              <a:cxnLst>
                <a:cxn ang="T3">
                  <a:pos x="T0" y="0"/>
                </a:cxn>
                <a:cxn ang="T4">
                  <a:pos x="T1" y="0"/>
                </a:cxn>
                <a:cxn ang="T5">
                  <a:pos x="T2" y="0"/>
                </a:cxn>
              </a:cxnLst>
              <a:rect l="T6" t="0" r="T7" b="0"/>
              <a:pathLst>
                <a:path w="10">
                  <a:moveTo>
                    <a:pt x="0" y="0"/>
                  </a:moveTo>
                  <a:lnTo>
                    <a:pt x="3" y="0"/>
                  </a:lnTo>
                  <a:lnTo>
                    <a:pt x="10"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15" name="Freeform 232"/>
            <p:cNvSpPr>
              <a:spLocks/>
            </p:cNvSpPr>
            <p:nvPr/>
          </p:nvSpPr>
          <p:spPr bwMode="auto">
            <a:xfrm>
              <a:off x="4834" y="3593"/>
              <a:ext cx="33" cy="16"/>
            </a:xfrm>
            <a:custGeom>
              <a:avLst/>
              <a:gdLst>
                <a:gd name="T0" fmla="*/ 0 w 33"/>
                <a:gd name="T1" fmla="*/ 16 h 16"/>
                <a:gd name="T2" fmla="*/ 8 w 33"/>
                <a:gd name="T3" fmla="*/ 13 h 16"/>
                <a:gd name="T4" fmla="*/ 18 w 33"/>
                <a:gd name="T5" fmla="*/ 9 h 16"/>
                <a:gd name="T6" fmla="*/ 26 w 33"/>
                <a:gd name="T7" fmla="*/ 3 h 16"/>
                <a:gd name="T8" fmla="*/ 33 w 33"/>
                <a:gd name="T9" fmla="*/ 0 h 16"/>
                <a:gd name="T10" fmla="*/ 0 60000 65536"/>
                <a:gd name="T11" fmla="*/ 0 60000 65536"/>
                <a:gd name="T12" fmla="*/ 0 60000 65536"/>
                <a:gd name="T13" fmla="*/ 0 60000 65536"/>
                <a:gd name="T14" fmla="*/ 0 60000 65536"/>
                <a:gd name="T15" fmla="*/ 0 w 33"/>
                <a:gd name="T16" fmla="*/ 0 h 16"/>
                <a:gd name="T17" fmla="*/ 33 w 33"/>
                <a:gd name="T18" fmla="*/ 16 h 16"/>
              </a:gdLst>
              <a:ahLst/>
              <a:cxnLst>
                <a:cxn ang="T10">
                  <a:pos x="T0" y="T1"/>
                </a:cxn>
                <a:cxn ang="T11">
                  <a:pos x="T2" y="T3"/>
                </a:cxn>
                <a:cxn ang="T12">
                  <a:pos x="T4" y="T5"/>
                </a:cxn>
                <a:cxn ang="T13">
                  <a:pos x="T6" y="T7"/>
                </a:cxn>
                <a:cxn ang="T14">
                  <a:pos x="T8" y="T9"/>
                </a:cxn>
              </a:cxnLst>
              <a:rect l="T15" t="T16" r="T17" b="T18"/>
              <a:pathLst>
                <a:path w="33" h="16">
                  <a:moveTo>
                    <a:pt x="0" y="16"/>
                  </a:moveTo>
                  <a:lnTo>
                    <a:pt x="8" y="13"/>
                  </a:lnTo>
                  <a:lnTo>
                    <a:pt x="18" y="9"/>
                  </a:lnTo>
                  <a:lnTo>
                    <a:pt x="26" y="3"/>
                  </a:lnTo>
                  <a:lnTo>
                    <a:pt x="33"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16" name="Line 233"/>
            <p:cNvSpPr>
              <a:spLocks noChangeShapeType="1"/>
            </p:cNvSpPr>
            <p:nvPr/>
          </p:nvSpPr>
          <p:spPr bwMode="auto">
            <a:xfrm flipV="1">
              <a:off x="4867" y="3589"/>
              <a:ext cx="4" cy="4"/>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17" name="Freeform 234"/>
            <p:cNvSpPr>
              <a:spLocks/>
            </p:cNvSpPr>
            <p:nvPr/>
          </p:nvSpPr>
          <p:spPr bwMode="auto">
            <a:xfrm>
              <a:off x="4871" y="3580"/>
              <a:ext cx="14" cy="9"/>
            </a:xfrm>
            <a:custGeom>
              <a:avLst/>
              <a:gdLst>
                <a:gd name="T0" fmla="*/ 0 w 14"/>
                <a:gd name="T1" fmla="*/ 9 h 9"/>
                <a:gd name="T2" fmla="*/ 7 w 14"/>
                <a:gd name="T3" fmla="*/ 3 h 9"/>
                <a:gd name="T4" fmla="*/ 14 w 14"/>
                <a:gd name="T5" fmla="*/ 0 h 9"/>
                <a:gd name="T6" fmla="*/ 0 60000 65536"/>
                <a:gd name="T7" fmla="*/ 0 60000 65536"/>
                <a:gd name="T8" fmla="*/ 0 60000 65536"/>
                <a:gd name="T9" fmla="*/ 0 w 14"/>
                <a:gd name="T10" fmla="*/ 0 h 9"/>
                <a:gd name="T11" fmla="*/ 14 w 14"/>
                <a:gd name="T12" fmla="*/ 9 h 9"/>
              </a:gdLst>
              <a:ahLst/>
              <a:cxnLst>
                <a:cxn ang="T6">
                  <a:pos x="T0" y="T1"/>
                </a:cxn>
                <a:cxn ang="T7">
                  <a:pos x="T2" y="T3"/>
                </a:cxn>
                <a:cxn ang="T8">
                  <a:pos x="T4" y="T5"/>
                </a:cxn>
              </a:cxnLst>
              <a:rect l="T9" t="T10" r="T11" b="T12"/>
              <a:pathLst>
                <a:path w="14" h="9">
                  <a:moveTo>
                    <a:pt x="0" y="9"/>
                  </a:moveTo>
                  <a:lnTo>
                    <a:pt x="7" y="3"/>
                  </a:lnTo>
                  <a:lnTo>
                    <a:pt x="14"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18" name="Line 235"/>
            <p:cNvSpPr>
              <a:spLocks noChangeShapeType="1"/>
            </p:cNvSpPr>
            <p:nvPr/>
          </p:nvSpPr>
          <p:spPr bwMode="auto">
            <a:xfrm flipV="1">
              <a:off x="4885" y="3576"/>
              <a:ext cx="4" cy="4"/>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19" name="Line 236"/>
            <p:cNvSpPr>
              <a:spLocks noChangeShapeType="1"/>
            </p:cNvSpPr>
            <p:nvPr/>
          </p:nvSpPr>
          <p:spPr bwMode="auto">
            <a:xfrm flipV="1">
              <a:off x="4889" y="3573"/>
              <a:ext cx="7" cy="3"/>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20" name="Freeform 237"/>
            <p:cNvSpPr>
              <a:spLocks/>
            </p:cNvSpPr>
            <p:nvPr/>
          </p:nvSpPr>
          <p:spPr bwMode="auto">
            <a:xfrm>
              <a:off x="4896" y="3567"/>
              <a:ext cx="14" cy="6"/>
            </a:xfrm>
            <a:custGeom>
              <a:avLst/>
              <a:gdLst>
                <a:gd name="T0" fmla="*/ 0 w 14"/>
                <a:gd name="T1" fmla="*/ 6 h 6"/>
                <a:gd name="T2" fmla="*/ 7 w 14"/>
                <a:gd name="T3" fmla="*/ 3 h 6"/>
                <a:gd name="T4" fmla="*/ 14 w 14"/>
                <a:gd name="T5" fmla="*/ 0 h 6"/>
                <a:gd name="T6" fmla="*/ 0 60000 65536"/>
                <a:gd name="T7" fmla="*/ 0 60000 65536"/>
                <a:gd name="T8" fmla="*/ 0 60000 65536"/>
                <a:gd name="T9" fmla="*/ 0 w 14"/>
                <a:gd name="T10" fmla="*/ 0 h 6"/>
                <a:gd name="T11" fmla="*/ 14 w 14"/>
                <a:gd name="T12" fmla="*/ 6 h 6"/>
              </a:gdLst>
              <a:ahLst/>
              <a:cxnLst>
                <a:cxn ang="T6">
                  <a:pos x="T0" y="T1"/>
                </a:cxn>
                <a:cxn ang="T7">
                  <a:pos x="T2" y="T3"/>
                </a:cxn>
                <a:cxn ang="T8">
                  <a:pos x="T4" y="T5"/>
                </a:cxn>
              </a:cxnLst>
              <a:rect l="T9" t="T10" r="T11" b="T12"/>
              <a:pathLst>
                <a:path w="14" h="6">
                  <a:moveTo>
                    <a:pt x="0" y="6"/>
                  </a:moveTo>
                  <a:lnTo>
                    <a:pt x="7" y="3"/>
                  </a:lnTo>
                  <a:lnTo>
                    <a:pt x="14"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21" name="Freeform 238"/>
            <p:cNvSpPr>
              <a:spLocks/>
            </p:cNvSpPr>
            <p:nvPr/>
          </p:nvSpPr>
          <p:spPr bwMode="auto">
            <a:xfrm>
              <a:off x="4910" y="3551"/>
              <a:ext cx="43" cy="16"/>
            </a:xfrm>
            <a:custGeom>
              <a:avLst/>
              <a:gdLst>
                <a:gd name="T0" fmla="*/ 0 w 43"/>
                <a:gd name="T1" fmla="*/ 16 h 16"/>
                <a:gd name="T2" fmla="*/ 11 w 43"/>
                <a:gd name="T3" fmla="*/ 13 h 16"/>
                <a:gd name="T4" fmla="*/ 22 w 43"/>
                <a:gd name="T5" fmla="*/ 6 h 16"/>
                <a:gd name="T6" fmla="*/ 33 w 43"/>
                <a:gd name="T7" fmla="*/ 3 h 16"/>
                <a:gd name="T8" fmla="*/ 43 w 43"/>
                <a:gd name="T9" fmla="*/ 0 h 16"/>
                <a:gd name="T10" fmla="*/ 0 60000 65536"/>
                <a:gd name="T11" fmla="*/ 0 60000 65536"/>
                <a:gd name="T12" fmla="*/ 0 60000 65536"/>
                <a:gd name="T13" fmla="*/ 0 60000 65536"/>
                <a:gd name="T14" fmla="*/ 0 60000 65536"/>
                <a:gd name="T15" fmla="*/ 0 w 43"/>
                <a:gd name="T16" fmla="*/ 0 h 16"/>
                <a:gd name="T17" fmla="*/ 43 w 43"/>
                <a:gd name="T18" fmla="*/ 16 h 16"/>
              </a:gdLst>
              <a:ahLst/>
              <a:cxnLst>
                <a:cxn ang="T10">
                  <a:pos x="T0" y="T1"/>
                </a:cxn>
                <a:cxn ang="T11">
                  <a:pos x="T2" y="T3"/>
                </a:cxn>
                <a:cxn ang="T12">
                  <a:pos x="T4" y="T5"/>
                </a:cxn>
                <a:cxn ang="T13">
                  <a:pos x="T6" y="T7"/>
                </a:cxn>
                <a:cxn ang="T14">
                  <a:pos x="T8" y="T9"/>
                </a:cxn>
              </a:cxnLst>
              <a:rect l="T15" t="T16" r="T17" b="T18"/>
              <a:pathLst>
                <a:path w="43" h="16">
                  <a:moveTo>
                    <a:pt x="0" y="16"/>
                  </a:moveTo>
                  <a:lnTo>
                    <a:pt x="11" y="13"/>
                  </a:lnTo>
                  <a:lnTo>
                    <a:pt x="22" y="6"/>
                  </a:lnTo>
                  <a:lnTo>
                    <a:pt x="33" y="3"/>
                  </a:lnTo>
                  <a:lnTo>
                    <a:pt x="43"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22" name="Line 239"/>
            <p:cNvSpPr>
              <a:spLocks noChangeShapeType="1"/>
            </p:cNvSpPr>
            <p:nvPr/>
          </p:nvSpPr>
          <p:spPr bwMode="auto">
            <a:xfrm flipV="1">
              <a:off x="4953" y="3547"/>
              <a:ext cx="11" cy="4"/>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23" name="Freeform 240"/>
            <p:cNvSpPr>
              <a:spLocks/>
            </p:cNvSpPr>
            <p:nvPr/>
          </p:nvSpPr>
          <p:spPr bwMode="auto">
            <a:xfrm>
              <a:off x="4964" y="3547"/>
              <a:ext cx="11" cy="0"/>
            </a:xfrm>
            <a:custGeom>
              <a:avLst/>
              <a:gdLst>
                <a:gd name="T0" fmla="*/ 0 w 11"/>
                <a:gd name="T1" fmla="*/ 8 w 11"/>
                <a:gd name="T2" fmla="*/ 11 w 11"/>
                <a:gd name="T3" fmla="*/ 0 60000 65536"/>
                <a:gd name="T4" fmla="*/ 0 60000 65536"/>
                <a:gd name="T5" fmla="*/ 0 60000 65536"/>
                <a:gd name="T6" fmla="*/ 0 w 11"/>
                <a:gd name="T7" fmla="*/ 11 w 11"/>
              </a:gdLst>
              <a:ahLst/>
              <a:cxnLst>
                <a:cxn ang="T3">
                  <a:pos x="T0" y="0"/>
                </a:cxn>
                <a:cxn ang="T4">
                  <a:pos x="T1" y="0"/>
                </a:cxn>
                <a:cxn ang="T5">
                  <a:pos x="T2" y="0"/>
                </a:cxn>
              </a:cxnLst>
              <a:rect l="T6" t="0" r="T7" b="0"/>
              <a:pathLst>
                <a:path w="11">
                  <a:moveTo>
                    <a:pt x="0" y="0"/>
                  </a:moveTo>
                  <a:lnTo>
                    <a:pt x="8" y="0"/>
                  </a:lnTo>
                  <a:lnTo>
                    <a:pt x="11"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24" name="Line 241"/>
            <p:cNvSpPr>
              <a:spLocks noChangeShapeType="1"/>
            </p:cNvSpPr>
            <p:nvPr/>
          </p:nvSpPr>
          <p:spPr bwMode="auto">
            <a:xfrm>
              <a:off x="4975" y="3547"/>
              <a:ext cx="4"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25" name="Line 242"/>
            <p:cNvSpPr>
              <a:spLocks noChangeShapeType="1"/>
            </p:cNvSpPr>
            <p:nvPr/>
          </p:nvSpPr>
          <p:spPr bwMode="auto">
            <a:xfrm>
              <a:off x="4979" y="3547"/>
              <a:ext cx="3"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26" name="Line 243"/>
            <p:cNvSpPr>
              <a:spLocks noChangeShapeType="1"/>
            </p:cNvSpPr>
            <p:nvPr/>
          </p:nvSpPr>
          <p:spPr bwMode="auto">
            <a:xfrm>
              <a:off x="4982" y="3547"/>
              <a:ext cx="8"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27" name="Line 244"/>
            <p:cNvSpPr>
              <a:spLocks noChangeShapeType="1"/>
            </p:cNvSpPr>
            <p:nvPr/>
          </p:nvSpPr>
          <p:spPr bwMode="auto">
            <a:xfrm>
              <a:off x="4990" y="3547"/>
              <a:ext cx="7"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28" name="Line 245"/>
            <p:cNvSpPr>
              <a:spLocks noChangeShapeType="1"/>
            </p:cNvSpPr>
            <p:nvPr/>
          </p:nvSpPr>
          <p:spPr bwMode="auto">
            <a:xfrm>
              <a:off x="4997" y="3547"/>
              <a:ext cx="7"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29" name="Line 246"/>
            <p:cNvSpPr>
              <a:spLocks noChangeShapeType="1"/>
            </p:cNvSpPr>
            <p:nvPr/>
          </p:nvSpPr>
          <p:spPr bwMode="auto">
            <a:xfrm>
              <a:off x="5004" y="3547"/>
              <a:ext cx="4"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30" name="Line 247"/>
            <p:cNvSpPr>
              <a:spLocks noChangeShapeType="1"/>
            </p:cNvSpPr>
            <p:nvPr/>
          </p:nvSpPr>
          <p:spPr bwMode="auto">
            <a:xfrm>
              <a:off x="5008" y="3547"/>
              <a:ext cx="3"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31" name="Line 248"/>
            <p:cNvSpPr>
              <a:spLocks noChangeShapeType="1"/>
            </p:cNvSpPr>
            <p:nvPr/>
          </p:nvSpPr>
          <p:spPr bwMode="auto">
            <a:xfrm flipV="1">
              <a:off x="5011" y="3544"/>
              <a:ext cx="7" cy="3"/>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32" name="Freeform 249"/>
            <p:cNvSpPr>
              <a:spLocks/>
            </p:cNvSpPr>
            <p:nvPr/>
          </p:nvSpPr>
          <p:spPr bwMode="auto">
            <a:xfrm>
              <a:off x="5018" y="3531"/>
              <a:ext cx="36" cy="13"/>
            </a:xfrm>
            <a:custGeom>
              <a:avLst/>
              <a:gdLst>
                <a:gd name="T0" fmla="*/ 0 w 36"/>
                <a:gd name="T1" fmla="*/ 13 h 13"/>
                <a:gd name="T2" fmla="*/ 8 w 36"/>
                <a:gd name="T3" fmla="*/ 10 h 13"/>
                <a:gd name="T4" fmla="*/ 18 w 36"/>
                <a:gd name="T5" fmla="*/ 7 h 13"/>
                <a:gd name="T6" fmla="*/ 29 w 36"/>
                <a:gd name="T7" fmla="*/ 3 h 13"/>
                <a:gd name="T8" fmla="*/ 36 w 36"/>
                <a:gd name="T9" fmla="*/ 0 h 13"/>
                <a:gd name="T10" fmla="*/ 0 60000 65536"/>
                <a:gd name="T11" fmla="*/ 0 60000 65536"/>
                <a:gd name="T12" fmla="*/ 0 60000 65536"/>
                <a:gd name="T13" fmla="*/ 0 60000 65536"/>
                <a:gd name="T14" fmla="*/ 0 60000 65536"/>
                <a:gd name="T15" fmla="*/ 0 w 36"/>
                <a:gd name="T16" fmla="*/ 0 h 13"/>
                <a:gd name="T17" fmla="*/ 36 w 36"/>
                <a:gd name="T18" fmla="*/ 13 h 13"/>
              </a:gdLst>
              <a:ahLst/>
              <a:cxnLst>
                <a:cxn ang="T10">
                  <a:pos x="T0" y="T1"/>
                </a:cxn>
                <a:cxn ang="T11">
                  <a:pos x="T2" y="T3"/>
                </a:cxn>
                <a:cxn ang="T12">
                  <a:pos x="T4" y="T5"/>
                </a:cxn>
                <a:cxn ang="T13">
                  <a:pos x="T6" y="T7"/>
                </a:cxn>
                <a:cxn ang="T14">
                  <a:pos x="T8" y="T9"/>
                </a:cxn>
              </a:cxnLst>
              <a:rect l="T15" t="T16" r="T17" b="T18"/>
              <a:pathLst>
                <a:path w="36" h="13">
                  <a:moveTo>
                    <a:pt x="0" y="13"/>
                  </a:moveTo>
                  <a:lnTo>
                    <a:pt x="8" y="10"/>
                  </a:lnTo>
                  <a:lnTo>
                    <a:pt x="18" y="7"/>
                  </a:lnTo>
                  <a:lnTo>
                    <a:pt x="29" y="3"/>
                  </a:lnTo>
                  <a:lnTo>
                    <a:pt x="36"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33" name="Line 250"/>
            <p:cNvSpPr>
              <a:spLocks noChangeShapeType="1"/>
            </p:cNvSpPr>
            <p:nvPr/>
          </p:nvSpPr>
          <p:spPr bwMode="auto">
            <a:xfrm flipV="1">
              <a:off x="5054" y="3528"/>
              <a:ext cx="8" cy="3"/>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34" name="Freeform 251"/>
            <p:cNvSpPr>
              <a:spLocks/>
            </p:cNvSpPr>
            <p:nvPr/>
          </p:nvSpPr>
          <p:spPr bwMode="auto">
            <a:xfrm>
              <a:off x="5062" y="3521"/>
              <a:ext cx="7" cy="7"/>
            </a:xfrm>
            <a:custGeom>
              <a:avLst/>
              <a:gdLst>
                <a:gd name="T0" fmla="*/ 0 w 7"/>
                <a:gd name="T1" fmla="*/ 7 h 7"/>
                <a:gd name="T2" fmla="*/ 3 w 7"/>
                <a:gd name="T3" fmla="*/ 4 h 7"/>
                <a:gd name="T4" fmla="*/ 7 w 7"/>
                <a:gd name="T5" fmla="*/ 0 h 7"/>
                <a:gd name="T6" fmla="*/ 0 60000 65536"/>
                <a:gd name="T7" fmla="*/ 0 60000 65536"/>
                <a:gd name="T8" fmla="*/ 0 60000 65536"/>
                <a:gd name="T9" fmla="*/ 0 w 7"/>
                <a:gd name="T10" fmla="*/ 0 h 7"/>
                <a:gd name="T11" fmla="*/ 7 w 7"/>
                <a:gd name="T12" fmla="*/ 7 h 7"/>
              </a:gdLst>
              <a:ahLst/>
              <a:cxnLst>
                <a:cxn ang="T6">
                  <a:pos x="T0" y="T1"/>
                </a:cxn>
                <a:cxn ang="T7">
                  <a:pos x="T2" y="T3"/>
                </a:cxn>
                <a:cxn ang="T8">
                  <a:pos x="T4" y="T5"/>
                </a:cxn>
              </a:cxnLst>
              <a:rect l="T9" t="T10" r="T11" b="T12"/>
              <a:pathLst>
                <a:path w="7" h="7">
                  <a:moveTo>
                    <a:pt x="0" y="7"/>
                  </a:moveTo>
                  <a:lnTo>
                    <a:pt x="3" y="4"/>
                  </a:lnTo>
                  <a:lnTo>
                    <a:pt x="7"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35" name="Freeform 252"/>
            <p:cNvSpPr>
              <a:spLocks/>
            </p:cNvSpPr>
            <p:nvPr/>
          </p:nvSpPr>
          <p:spPr bwMode="auto">
            <a:xfrm>
              <a:off x="5069" y="3508"/>
              <a:ext cx="18" cy="13"/>
            </a:xfrm>
            <a:custGeom>
              <a:avLst/>
              <a:gdLst>
                <a:gd name="T0" fmla="*/ 0 w 18"/>
                <a:gd name="T1" fmla="*/ 13 h 13"/>
                <a:gd name="T2" fmla="*/ 11 w 18"/>
                <a:gd name="T3" fmla="*/ 7 h 13"/>
                <a:gd name="T4" fmla="*/ 18 w 18"/>
                <a:gd name="T5" fmla="*/ 0 h 13"/>
                <a:gd name="T6" fmla="*/ 0 60000 65536"/>
                <a:gd name="T7" fmla="*/ 0 60000 65536"/>
                <a:gd name="T8" fmla="*/ 0 60000 65536"/>
                <a:gd name="T9" fmla="*/ 0 w 18"/>
                <a:gd name="T10" fmla="*/ 0 h 13"/>
                <a:gd name="T11" fmla="*/ 18 w 18"/>
                <a:gd name="T12" fmla="*/ 13 h 13"/>
              </a:gdLst>
              <a:ahLst/>
              <a:cxnLst>
                <a:cxn ang="T6">
                  <a:pos x="T0" y="T1"/>
                </a:cxn>
                <a:cxn ang="T7">
                  <a:pos x="T2" y="T3"/>
                </a:cxn>
                <a:cxn ang="T8">
                  <a:pos x="T4" y="T5"/>
                </a:cxn>
              </a:cxnLst>
              <a:rect l="T9" t="T10" r="T11" b="T12"/>
              <a:pathLst>
                <a:path w="18" h="13">
                  <a:moveTo>
                    <a:pt x="0" y="13"/>
                  </a:moveTo>
                  <a:lnTo>
                    <a:pt x="11" y="7"/>
                  </a:lnTo>
                  <a:lnTo>
                    <a:pt x="18"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36" name="Freeform 253"/>
            <p:cNvSpPr>
              <a:spLocks/>
            </p:cNvSpPr>
            <p:nvPr/>
          </p:nvSpPr>
          <p:spPr bwMode="auto">
            <a:xfrm>
              <a:off x="5087" y="3502"/>
              <a:ext cx="4" cy="6"/>
            </a:xfrm>
            <a:custGeom>
              <a:avLst/>
              <a:gdLst>
                <a:gd name="T0" fmla="*/ 0 w 4"/>
                <a:gd name="T1" fmla="*/ 6 h 6"/>
                <a:gd name="T2" fmla="*/ 4 w 4"/>
                <a:gd name="T3" fmla="*/ 3 h 6"/>
                <a:gd name="T4" fmla="*/ 4 w 4"/>
                <a:gd name="T5" fmla="*/ 0 h 6"/>
                <a:gd name="T6" fmla="*/ 0 60000 65536"/>
                <a:gd name="T7" fmla="*/ 0 60000 65536"/>
                <a:gd name="T8" fmla="*/ 0 60000 65536"/>
                <a:gd name="T9" fmla="*/ 0 w 4"/>
                <a:gd name="T10" fmla="*/ 0 h 6"/>
                <a:gd name="T11" fmla="*/ 4 w 4"/>
                <a:gd name="T12" fmla="*/ 6 h 6"/>
              </a:gdLst>
              <a:ahLst/>
              <a:cxnLst>
                <a:cxn ang="T6">
                  <a:pos x="T0" y="T1"/>
                </a:cxn>
                <a:cxn ang="T7">
                  <a:pos x="T2" y="T3"/>
                </a:cxn>
                <a:cxn ang="T8">
                  <a:pos x="T4" y="T5"/>
                </a:cxn>
              </a:cxnLst>
              <a:rect l="T9" t="T10" r="T11" b="T12"/>
              <a:pathLst>
                <a:path w="4" h="6">
                  <a:moveTo>
                    <a:pt x="0" y="6"/>
                  </a:moveTo>
                  <a:lnTo>
                    <a:pt x="4" y="3"/>
                  </a:lnTo>
                  <a:lnTo>
                    <a:pt x="4"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37" name="Freeform 254"/>
            <p:cNvSpPr>
              <a:spLocks/>
            </p:cNvSpPr>
            <p:nvPr/>
          </p:nvSpPr>
          <p:spPr bwMode="auto">
            <a:xfrm>
              <a:off x="5091" y="3499"/>
              <a:ext cx="10" cy="3"/>
            </a:xfrm>
            <a:custGeom>
              <a:avLst/>
              <a:gdLst>
                <a:gd name="T0" fmla="*/ 0 w 10"/>
                <a:gd name="T1" fmla="*/ 3 h 3"/>
                <a:gd name="T2" fmla="*/ 3 w 10"/>
                <a:gd name="T3" fmla="*/ 0 h 3"/>
                <a:gd name="T4" fmla="*/ 10 w 10"/>
                <a:gd name="T5" fmla="*/ 0 h 3"/>
                <a:gd name="T6" fmla="*/ 0 60000 65536"/>
                <a:gd name="T7" fmla="*/ 0 60000 65536"/>
                <a:gd name="T8" fmla="*/ 0 60000 65536"/>
                <a:gd name="T9" fmla="*/ 0 w 10"/>
                <a:gd name="T10" fmla="*/ 0 h 3"/>
                <a:gd name="T11" fmla="*/ 10 w 10"/>
                <a:gd name="T12" fmla="*/ 3 h 3"/>
              </a:gdLst>
              <a:ahLst/>
              <a:cxnLst>
                <a:cxn ang="T6">
                  <a:pos x="T0" y="T1"/>
                </a:cxn>
                <a:cxn ang="T7">
                  <a:pos x="T2" y="T3"/>
                </a:cxn>
                <a:cxn ang="T8">
                  <a:pos x="T4" y="T5"/>
                </a:cxn>
              </a:cxnLst>
              <a:rect l="T9" t="T10" r="T11" b="T12"/>
              <a:pathLst>
                <a:path w="10" h="3">
                  <a:moveTo>
                    <a:pt x="0" y="3"/>
                  </a:moveTo>
                  <a:lnTo>
                    <a:pt x="3" y="0"/>
                  </a:lnTo>
                  <a:lnTo>
                    <a:pt x="10"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38" name="Freeform 255"/>
            <p:cNvSpPr>
              <a:spLocks/>
            </p:cNvSpPr>
            <p:nvPr/>
          </p:nvSpPr>
          <p:spPr bwMode="auto">
            <a:xfrm>
              <a:off x="5101" y="3495"/>
              <a:ext cx="4" cy="4"/>
            </a:xfrm>
            <a:custGeom>
              <a:avLst/>
              <a:gdLst>
                <a:gd name="T0" fmla="*/ 0 w 4"/>
                <a:gd name="T1" fmla="*/ 4 h 4"/>
                <a:gd name="T2" fmla="*/ 4 w 4"/>
                <a:gd name="T3" fmla="*/ 0 h 4"/>
                <a:gd name="T4" fmla="*/ 4 w 4"/>
                <a:gd name="T5" fmla="*/ 0 h 4"/>
                <a:gd name="T6" fmla="*/ 0 60000 65536"/>
                <a:gd name="T7" fmla="*/ 0 60000 65536"/>
                <a:gd name="T8" fmla="*/ 0 60000 65536"/>
                <a:gd name="T9" fmla="*/ 0 w 4"/>
                <a:gd name="T10" fmla="*/ 0 h 4"/>
                <a:gd name="T11" fmla="*/ 4 w 4"/>
                <a:gd name="T12" fmla="*/ 4 h 4"/>
              </a:gdLst>
              <a:ahLst/>
              <a:cxnLst>
                <a:cxn ang="T6">
                  <a:pos x="T0" y="T1"/>
                </a:cxn>
                <a:cxn ang="T7">
                  <a:pos x="T2" y="T3"/>
                </a:cxn>
                <a:cxn ang="T8">
                  <a:pos x="T4" y="T5"/>
                </a:cxn>
              </a:cxnLst>
              <a:rect l="T9" t="T10" r="T11" b="T12"/>
              <a:pathLst>
                <a:path w="4" h="4">
                  <a:moveTo>
                    <a:pt x="0" y="4"/>
                  </a:moveTo>
                  <a:lnTo>
                    <a:pt x="4"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39" name="Line 256"/>
            <p:cNvSpPr>
              <a:spLocks noChangeShapeType="1"/>
            </p:cNvSpPr>
            <p:nvPr/>
          </p:nvSpPr>
          <p:spPr bwMode="auto">
            <a:xfrm flipV="1">
              <a:off x="5105" y="3492"/>
              <a:ext cx="7" cy="3"/>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0" name="Freeform 257"/>
            <p:cNvSpPr>
              <a:spLocks/>
            </p:cNvSpPr>
            <p:nvPr/>
          </p:nvSpPr>
          <p:spPr bwMode="auto">
            <a:xfrm>
              <a:off x="5112" y="3486"/>
              <a:ext cx="7" cy="6"/>
            </a:xfrm>
            <a:custGeom>
              <a:avLst/>
              <a:gdLst>
                <a:gd name="T0" fmla="*/ 0 w 7"/>
                <a:gd name="T1" fmla="*/ 6 h 6"/>
                <a:gd name="T2" fmla="*/ 4 w 7"/>
                <a:gd name="T3" fmla="*/ 3 h 6"/>
                <a:gd name="T4" fmla="*/ 7 w 7"/>
                <a:gd name="T5" fmla="*/ 0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6"/>
                  </a:moveTo>
                  <a:lnTo>
                    <a:pt x="4" y="3"/>
                  </a:lnTo>
                  <a:lnTo>
                    <a:pt x="7"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41" name="Freeform 258"/>
            <p:cNvSpPr>
              <a:spLocks/>
            </p:cNvSpPr>
            <p:nvPr/>
          </p:nvSpPr>
          <p:spPr bwMode="auto">
            <a:xfrm>
              <a:off x="5119" y="3486"/>
              <a:ext cx="8" cy="0"/>
            </a:xfrm>
            <a:custGeom>
              <a:avLst/>
              <a:gdLst>
                <a:gd name="T0" fmla="*/ 0 w 8"/>
                <a:gd name="T1" fmla="*/ 4 w 8"/>
                <a:gd name="T2" fmla="*/ 8 w 8"/>
                <a:gd name="T3" fmla="*/ 0 60000 65536"/>
                <a:gd name="T4" fmla="*/ 0 60000 65536"/>
                <a:gd name="T5" fmla="*/ 0 60000 65536"/>
                <a:gd name="T6" fmla="*/ 0 w 8"/>
                <a:gd name="T7" fmla="*/ 8 w 8"/>
              </a:gdLst>
              <a:ahLst/>
              <a:cxnLst>
                <a:cxn ang="T3">
                  <a:pos x="T0" y="0"/>
                </a:cxn>
                <a:cxn ang="T4">
                  <a:pos x="T1" y="0"/>
                </a:cxn>
                <a:cxn ang="T5">
                  <a:pos x="T2" y="0"/>
                </a:cxn>
              </a:cxnLst>
              <a:rect l="T6" t="0" r="T7" b="0"/>
              <a:pathLst>
                <a:path w="8">
                  <a:moveTo>
                    <a:pt x="0" y="0"/>
                  </a:moveTo>
                  <a:lnTo>
                    <a:pt x="4" y="0"/>
                  </a:lnTo>
                  <a:lnTo>
                    <a:pt x="8"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42" name="Line 259"/>
            <p:cNvSpPr>
              <a:spLocks noChangeShapeType="1"/>
            </p:cNvSpPr>
            <p:nvPr/>
          </p:nvSpPr>
          <p:spPr bwMode="auto">
            <a:xfrm flipV="1">
              <a:off x="5127" y="3482"/>
              <a:ext cx="7" cy="4"/>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3" name="Line 260"/>
            <p:cNvSpPr>
              <a:spLocks noChangeShapeType="1"/>
            </p:cNvSpPr>
            <p:nvPr/>
          </p:nvSpPr>
          <p:spPr bwMode="auto">
            <a:xfrm flipV="1">
              <a:off x="5134" y="3479"/>
              <a:ext cx="7" cy="3"/>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4" name="Line 261"/>
            <p:cNvSpPr>
              <a:spLocks noChangeShapeType="1"/>
            </p:cNvSpPr>
            <p:nvPr/>
          </p:nvSpPr>
          <p:spPr bwMode="auto">
            <a:xfrm>
              <a:off x="5141" y="3479"/>
              <a:ext cx="4"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5" name="Line 262"/>
            <p:cNvSpPr>
              <a:spLocks noChangeShapeType="1"/>
            </p:cNvSpPr>
            <p:nvPr/>
          </p:nvSpPr>
          <p:spPr bwMode="auto">
            <a:xfrm>
              <a:off x="5145" y="3479"/>
              <a:ext cx="3"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6" name="Freeform 263"/>
            <p:cNvSpPr>
              <a:spLocks/>
            </p:cNvSpPr>
            <p:nvPr/>
          </p:nvSpPr>
          <p:spPr bwMode="auto">
            <a:xfrm>
              <a:off x="5148" y="3479"/>
              <a:ext cx="11" cy="0"/>
            </a:xfrm>
            <a:custGeom>
              <a:avLst/>
              <a:gdLst>
                <a:gd name="T0" fmla="*/ 0 w 11"/>
                <a:gd name="T1" fmla="*/ 4 w 11"/>
                <a:gd name="T2" fmla="*/ 11 w 11"/>
                <a:gd name="T3" fmla="*/ 0 60000 65536"/>
                <a:gd name="T4" fmla="*/ 0 60000 65536"/>
                <a:gd name="T5" fmla="*/ 0 60000 65536"/>
                <a:gd name="T6" fmla="*/ 0 w 11"/>
                <a:gd name="T7" fmla="*/ 11 w 11"/>
              </a:gdLst>
              <a:ahLst/>
              <a:cxnLst>
                <a:cxn ang="T3">
                  <a:pos x="T0" y="0"/>
                </a:cxn>
                <a:cxn ang="T4">
                  <a:pos x="T1" y="0"/>
                </a:cxn>
                <a:cxn ang="T5">
                  <a:pos x="T2" y="0"/>
                </a:cxn>
              </a:cxnLst>
              <a:rect l="T6" t="0" r="T7" b="0"/>
              <a:pathLst>
                <a:path w="11">
                  <a:moveTo>
                    <a:pt x="0" y="0"/>
                  </a:moveTo>
                  <a:lnTo>
                    <a:pt x="4" y="0"/>
                  </a:lnTo>
                  <a:lnTo>
                    <a:pt x="11"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47" name="Line 264"/>
            <p:cNvSpPr>
              <a:spLocks noChangeShapeType="1"/>
            </p:cNvSpPr>
            <p:nvPr/>
          </p:nvSpPr>
          <p:spPr bwMode="auto">
            <a:xfrm>
              <a:off x="5159" y="3479"/>
              <a:ext cx="7"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8" name="Freeform 265"/>
            <p:cNvSpPr>
              <a:spLocks/>
            </p:cNvSpPr>
            <p:nvPr/>
          </p:nvSpPr>
          <p:spPr bwMode="auto">
            <a:xfrm>
              <a:off x="5166" y="3479"/>
              <a:ext cx="26" cy="7"/>
            </a:xfrm>
            <a:custGeom>
              <a:avLst/>
              <a:gdLst>
                <a:gd name="T0" fmla="*/ 0 w 26"/>
                <a:gd name="T1" fmla="*/ 0 h 7"/>
                <a:gd name="T2" fmla="*/ 11 w 26"/>
                <a:gd name="T3" fmla="*/ 3 h 7"/>
                <a:gd name="T4" fmla="*/ 26 w 26"/>
                <a:gd name="T5" fmla="*/ 7 h 7"/>
                <a:gd name="T6" fmla="*/ 0 60000 65536"/>
                <a:gd name="T7" fmla="*/ 0 60000 65536"/>
                <a:gd name="T8" fmla="*/ 0 60000 65536"/>
                <a:gd name="T9" fmla="*/ 0 w 26"/>
                <a:gd name="T10" fmla="*/ 0 h 7"/>
                <a:gd name="T11" fmla="*/ 26 w 26"/>
                <a:gd name="T12" fmla="*/ 7 h 7"/>
              </a:gdLst>
              <a:ahLst/>
              <a:cxnLst>
                <a:cxn ang="T6">
                  <a:pos x="T0" y="T1"/>
                </a:cxn>
                <a:cxn ang="T7">
                  <a:pos x="T2" y="T3"/>
                </a:cxn>
                <a:cxn ang="T8">
                  <a:pos x="T4" y="T5"/>
                </a:cxn>
              </a:cxnLst>
              <a:rect l="T9" t="T10" r="T11" b="T12"/>
              <a:pathLst>
                <a:path w="26" h="7">
                  <a:moveTo>
                    <a:pt x="0" y="0"/>
                  </a:moveTo>
                  <a:lnTo>
                    <a:pt x="11" y="3"/>
                  </a:lnTo>
                  <a:lnTo>
                    <a:pt x="26" y="7"/>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49" name="Freeform 266"/>
            <p:cNvSpPr>
              <a:spLocks/>
            </p:cNvSpPr>
            <p:nvPr/>
          </p:nvSpPr>
          <p:spPr bwMode="auto">
            <a:xfrm>
              <a:off x="5192" y="3486"/>
              <a:ext cx="18" cy="3"/>
            </a:xfrm>
            <a:custGeom>
              <a:avLst/>
              <a:gdLst>
                <a:gd name="T0" fmla="*/ 0 w 18"/>
                <a:gd name="T1" fmla="*/ 0 h 3"/>
                <a:gd name="T2" fmla="*/ 10 w 18"/>
                <a:gd name="T3" fmla="*/ 3 h 3"/>
                <a:gd name="T4" fmla="*/ 18 w 18"/>
                <a:gd name="T5" fmla="*/ 3 h 3"/>
                <a:gd name="T6" fmla="*/ 0 60000 65536"/>
                <a:gd name="T7" fmla="*/ 0 60000 65536"/>
                <a:gd name="T8" fmla="*/ 0 60000 65536"/>
                <a:gd name="T9" fmla="*/ 0 w 18"/>
                <a:gd name="T10" fmla="*/ 0 h 3"/>
                <a:gd name="T11" fmla="*/ 18 w 18"/>
                <a:gd name="T12" fmla="*/ 3 h 3"/>
              </a:gdLst>
              <a:ahLst/>
              <a:cxnLst>
                <a:cxn ang="T6">
                  <a:pos x="T0" y="T1"/>
                </a:cxn>
                <a:cxn ang="T7">
                  <a:pos x="T2" y="T3"/>
                </a:cxn>
                <a:cxn ang="T8">
                  <a:pos x="T4" y="T5"/>
                </a:cxn>
              </a:cxnLst>
              <a:rect l="T9" t="T10" r="T11" b="T12"/>
              <a:pathLst>
                <a:path w="18" h="3">
                  <a:moveTo>
                    <a:pt x="0" y="0"/>
                  </a:moveTo>
                  <a:lnTo>
                    <a:pt x="10" y="3"/>
                  </a:lnTo>
                  <a:lnTo>
                    <a:pt x="18" y="3"/>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50" name="Freeform 267"/>
            <p:cNvSpPr>
              <a:spLocks/>
            </p:cNvSpPr>
            <p:nvPr/>
          </p:nvSpPr>
          <p:spPr bwMode="auto">
            <a:xfrm>
              <a:off x="5210" y="3489"/>
              <a:ext cx="3" cy="3"/>
            </a:xfrm>
            <a:custGeom>
              <a:avLst/>
              <a:gdLst>
                <a:gd name="T0" fmla="*/ 0 w 3"/>
                <a:gd name="T1" fmla="*/ 0 h 3"/>
                <a:gd name="T2" fmla="*/ 3 w 3"/>
                <a:gd name="T3" fmla="*/ 3 h 3"/>
                <a:gd name="T4" fmla="*/ 3 w 3"/>
                <a:gd name="T5" fmla="*/ 3 h 3"/>
                <a:gd name="T6" fmla="*/ 0 60000 65536"/>
                <a:gd name="T7" fmla="*/ 0 60000 65536"/>
                <a:gd name="T8" fmla="*/ 0 60000 65536"/>
                <a:gd name="T9" fmla="*/ 0 w 3"/>
                <a:gd name="T10" fmla="*/ 0 h 3"/>
                <a:gd name="T11" fmla="*/ 3 w 3"/>
                <a:gd name="T12" fmla="*/ 3 h 3"/>
              </a:gdLst>
              <a:ahLst/>
              <a:cxnLst>
                <a:cxn ang="T6">
                  <a:pos x="T0" y="T1"/>
                </a:cxn>
                <a:cxn ang="T7">
                  <a:pos x="T2" y="T3"/>
                </a:cxn>
                <a:cxn ang="T8">
                  <a:pos x="T4" y="T5"/>
                </a:cxn>
              </a:cxnLst>
              <a:rect l="T9" t="T10" r="T11" b="T12"/>
              <a:pathLst>
                <a:path w="3" h="3">
                  <a:moveTo>
                    <a:pt x="0" y="0"/>
                  </a:moveTo>
                  <a:lnTo>
                    <a:pt x="3" y="3"/>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51" name="Line 268"/>
            <p:cNvSpPr>
              <a:spLocks noChangeShapeType="1"/>
            </p:cNvSpPr>
            <p:nvPr/>
          </p:nvSpPr>
          <p:spPr bwMode="auto">
            <a:xfrm>
              <a:off x="5213" y="3492"/>
              <a:ext cx="7"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52" name="Line 269"/>
            <p:cNvSpPr>
              <a:spLocks noChangeShapeType="1"/>
            </p:cNvSpPr>
            <p:nvPr/>
          </p:nvSpPr>
          <p:spPr bwMode="auto">
            <a:xfrm>
              <a:off x="5220" y="3492"/>
              <a:ext cx="4"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53" name="Freeform 270"/>
            <p:cNvSpPr>
              <a:spLocks/>
            </p:cNvSpPr>
            <p:nvPr/>
          </p:nvSpPr>
          <p:spPr bwMode="auto">
            <a:xfrm>
              <a:off x="5224" y="3492"/>
              <a:ext cx="11" cy="3"/>
            </a:xfrm>
            <a:custGeom>
              <a:avLst/>
              <a:gdLst>
                <a:gd name="T0" fmla="*/ 0 w 11"/>
                <a:gd name="T1" fmla="*/ 0 h 3"/>
                <a:gd name="T2" fmla="*/ 4 w 11"/>
                <a:gd name="T3" fmla="*/ 3 h 3"/>
                <a:gd name="T4" fmla="*/ 11 w 11"/>
                <a:gd name="T5" fmla="*/ 3 h 3"/>
                <a:gd name="T6" fmla="*/ 0 60000 65536"/>
                <a:gd name="T7" fmla="*/ 0 60000 65536"/>
                <a:gd name="T8" fmla="*/ 0 60000 65536"/>
                <a:gd name="T9" fmla="*/ 0 w 11"/>
                <a:gd name="T10" fmla="*/ 0 h 3"/>
                <a:gd name="T11" fmla="*/ 11 w 11"/>
                <a:gd name="T12" fmla="*/ 3 h 3"/>
              </a:gdLst>
              <a:ahLst/>
              <a:cxnLst>
                <a:cxn ang="T6">
                  <a:pos x="T0" y="T1"/>
                </a:cxn>
                <a:cxn ang="T7">
                  <a:pos x="T2" y="T3"/>
                </a:cxn>
                <a:cxn ang="T8">
                  <a:pos x="T4" y="T5"/>
                </a:cxn>
              </a:cxnLst>
              <a:rect l="T9" t="T10" r="T11" b="T12"/>
              <a:pathLst>
                <a:path w="11" h="3">
                  <a:moveTo>
                    <a:pt x="0" y="0"/>
                  </a:moveTo>
                  <a:lnTo>
                    <a:pt x="4" y="3"/>
                  </a:lnTo>
                  <a:lnTo>
                    <a:pt x="11" y="3"/>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54" name="Freeform 271"/>
            <p:cNvSpPr>
              <a:spLocks/>
            </p:cNvSpPr>
            <p:nvPr/>
          </p:nvSpPr>
          <p:spPr bwMode="auto">
            <a:xfrm>
              <a:off x="5235" y="3492"/>
              <a:ext cx="14" cy="3"/>
            </a:xfrm>
            <a:custGeom>
              <a:avLst/>
              <a:gdLst>
                <a:gd name="T0" fmla="*/ 0 w 14"/>
                <a:gd name="T1" fmla="*/ 3 h 3"/>
                <a:gd name="T2" fmla="*/ 7 w 14"/>
                <a:gd name="T3" fmla="*/ 3 h 3"/>
                <a:gd name="T4" fmla="*/ 14 w 14"/>
                <a:gd name="T5" fmla="*/ 0 h 3"/>
                <a:gd name="T6" fmla="*/ 0 60000 65536"/>
                <a:gd name="T7" fmla="*/ 0 60000 65536"/>
                <a:gd name="T8" fmla="*/ 0 60000 65536"/>
                <a:gd name="T9" fmla="*/ 0 w 14"/>
                <a:gd name="T10" fmla="*/ 0 h 3"/>
                <a:gd name="T11" fmla="*/ 14 w 14"/>
                <a:gd name="T12" fmla="*/ 3 h 3"/>
              </a:gdLst>
              <a:ahLst/>
              <a:cxnLst>
                <a:cxn ang="T6">
                  <a:pos x="T0" y="T1"/>
                </a:cxn>
                <a:cxn ang="T7">
                  <a:pos x="T2" y="T3"/>
                </a:cxn>
                <a:cxn ang="T8">
                  <a:pos x="T4" y="T5"/>
                </a:cxn>
              </a:cxnLst>
              <a:rect l="T9" t="T10" r="T11" b="T12"/>
              <a:pathLst>
                <a:path w="14" h="3">
                  <a:moveTo>
                    <a:pt x="0" y="3"/>
                  </a:moveTo>
                  <a:lnTo>
                    <a:pt x="7" y="3"/>
                  </a:lnTo>
                  <a:lnTo>
                    <a:pt x="14"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55" name="Freeform 272"/>
            <p:cNvSpPr>
              <a:spLocks/>
            </p:cNvSpPr>
            <p:nvPr/>
          </p:nvSpPr>
          <p:spPr bwMode="auto">
            <a:xfrm>
              <a:off x="5249" y="3492"/>
              <a:ext cx="7" cy="0"/>
            </a:xfrm>
            <a:custGeom>
              <a:avLst/>
              <a:gdLst>
                <a:gd name="T0" fmla="*/ 0 w 7"/>
                <a:gd name="T1" fmla="*/ 4 w 7"/>
                <a:gd name="T2" fmla="*/ 7 w 7"/>
                <a:gd name="T3" fmla="*/ 0 60000 65536"/>
                <a:gd name="T4" fmla="*/ 0 60000 65536"/>
                <a:gd name="T5" fmla="*/ 0 60000 65536"/>
                <a:gd name="T6" fmla="*/ 0 w 7"/>
                <a:gd name="T7" fmla="*/ 7 w 7"/>
              </a:gdLst>
              <a:ahLst/>
              <a:cxnLst>
                <a:cxn ang="T3">
                  <a:pos x="T0" y="0"/>
                </a:cxn>
                <a:cxn ang="T4">
                  <a:pos x="T1" y="0"/>
                </a:cxn>
                <a:cxn ang="T5">
                  <a:pos x="T2" y="0"/>
                </a:cxn>
              </a:cxnLst>
              <a:rect l="T6" t="0" r="T7" b="0"/>
              <a:pathLst>
                <a:path w="7">
                  <a:moveTo>
                    <a:pt x="0" y="0"/>
                  </a:moveTo>
                  <a:lnTo>
                    <a:pt x="4" y="0"/>
                  </a:lnTo>
                  <a:lnTo>
                    <a:pt x="7"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56" name="Freeform 273"/>
            <p:cNvSpPr>
              <a:spLocks/>
            </p:cNvSpPr>
            <p:nvPr/>
          </p:nvSpPr>
          <p:spPr bwMode="auto">
            <a:xfrm>
              <a:off x="5256" y="3486"/>
              <a:ext cx="19" cy="6"/>
            </a:xfrm>
            <a:custGeom>
              <a:avLst/>
              <a:gdLst>
                <a:gd name="T0" fmla="*/ 0 w 19"/>
                <a:gd name="T1" fmla="*/ 6 h 6"/>
                <a:gd name="T2" fmla="*/ 11 w 19"/>
                <a:gd name="T3" fmla="*/ 3 h 6"/>
                <a:gd name="T4" fmla="*/ 19 w 19"/>
                <a:gd name="T5" fmla="*/ 0 h 6"/>
                <a:gd name="T6" fmla="*/ 0 60000 65536"/>
                <a:gd name="T7" fmla="*/ 0 60000 65536"/>
                <a:gd name="T8" fmla="*/ 0 60000 65536"/>
                <a:gd name="T9" fmla="*/ 0 w 19"/>
                <a:gd name="T10" fmla="*/ 0 h 6"/>
                <a:gd name="T11" fmla="*/ 19 w 19"/>
                <a:gd name="T12" fmla="*/ 6 h 6"/>
              </a:gdLst>
              <a:ahLst/>
              <a:cxnLst>
                <a:cxn ang="T6">
                  <a:pos x="T0" y="T1"/>
                </a:cxn>
                <a:cxn ang="T7">
                  <a:pos x="T2" y="T3"/>
                </a:cxn>
                <a:cxn ang="T8">
                  <a:pos x="T4" y="T5"/>
                </a:cxn>
              </a:cxnLst>
              <a:rect l="T9" t="T10" r="T11" b="T12"/>
              <a:pathLst>
                <a:path w="19" h="6">
                  <a:moveTo>
                    <a:pt x="0" y="6"/>
                  </a:moveTo>
                  <a:lnTo>
                    <a:pt x="11" y="3"/>
                  </a:lnTo>
                  <a:lnTo>
                    <a:pt x="19"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57" name="Line 274"/>
            <p:cNvSpPr>
              <a:spLocks noChangeShapeType="1"/>
            </p:cNvSpPr>
            <p:nvPr/>
          </p:nvSpPr>
          <p:spPr bwMode="auto">
            <a:xfrm>
              <a:off x="5275" y="3486"/>
              <a:ext cx="3"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58" name="Freeform 275"/>
            <p:cNvSpPr>
              <a:spLocks/>
            </p:cNvSpPr>
            <p:nvPr/>
          </p:nvSpPr>
          <p:spPr bwMode="auto">
            <a:xfrm>
              <a:off x="5278" y="3482"/>
              <a:ext cx="4" cy="4"/>
            </a:xfrm>
            <a:custGeom>
              <a:avLst/>
              <a:gdLst>
                <a:gd name="T0" fmla="*/ 0 w 4"/>
                <a:gd name="T1" fmla="*/ 4 h 4"/>
                <a:gd name="T2" fmla="*/ 0 w 4"/>
                <a:gd name="T3" fmla="*/ 4 h 4"/>
                <a:gd name="T4" fmla="*/ 4 w 4"/>
                <a:gd name="T5" fmla="*/ 0 h 4"/>
                <a:gd name="T6" fmla="*/ 0 60000 65536"/>
                <a:gd name="T7" fmla="*/ 0 60000 65536"/>
                <a:gd name="T8" fmla="*/ 0 60000 65536"/>
                <a:gd name="T9" fmla="*/ 0 w 4"/>
                <a:gd name="T10" fmla="*/ 0 h 4"/>
                <a:gd name="T11" fmla="*/ 4 w 4"/>
                <a:gd name="T12" fmla="*/ 4 h 4"/>
              </a:gdLst>
              <a:ahLst/>
              <a:cxnLst>
                <a:cxn ang="T6">
                  <a:pos x="T0" y="T1"/>
                </a:cxn>
                <a:cxn ang="T7">
                  <a:pos x="T2" y="T3"/>
                </a:cxn>
                <a:cxn ang="T8">
                  <a:pos x="T4" y="T5"/>
                </a:cxn>
              </a:cxnLst>
              <a:rect l="T9" t="T10" r="T11" b="T12"/>
              <a:pathLst>
                <a:path w="4" h="4">
                  <a:moveTo>
                    <a:pt x="0" y="4"/>
                  </a:moveTo>
                  <a:lnTo>
                    <a:pt x="0" y="4"/>
                  </a:lnTo>
                  <a:lnTo>
                    <a:pt x="4"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59" name="Freeform 276"/>
            <p:cNvSpPr>
              <a:spLocks/>
            </p:cNvSpPr>
            <p:nvPr/>
          </p:nvSpPr>
          <p:spPr bwMode="auto">
            <a:xfrm>
              <a:off x="5282" y="3479"/>
              <a:ext cx="11" cy="3"/>
            </a:xfrm>
            <a:custGeom>
              <a:avLst/>
              <a:gdLst>
                <a:gd name="T0" fmla="*/ 0 w 11"/>
                <a:gd name="T1" fmla="*/ 3 h 3"/>
                <a:gd name="T2" fmla="*/ 3 w 11"/>
                <a:gd name="T3" fmla="*/ 0 h 3"/>
                <a:gd name="T4" fmla="*/ 11 w 11"/>
                <a:gd name="T5" fmla="*/ 0 h 3"/>
                <a:gd name="T6" fmla="*/ 0 60000 65536"/>
                <a:gd name="T7" fmla="*/ 0 60000 65536"/>
                <a:gd name="T8" fmla="*/ 0 60000 65536"/>
                <a:gd name="T9" fmla="*/ 0 w 11"/>
                <a:gd name="T10" fmla="*/ 0 h 3"/>
                <a:gd name="T11" fmla="*/ 11 w 11"/>
                <a:gd name="T12" fmla="*/ 3 h 3"/>
              </a:gdLst>
              <a:ahLst/>
              <a:cxnLst>
                <a:cxn ang="T6">
                  <a:pos x="T0" y="T1"/>
                </a:cxn>
                <a:cxn ang="T7">
                  <a:pos x="T2" y="T3"/>
                </a:cxn>
                <a:cxn ang="T8">
                  <a:pos x="T4" y="T5"/>
                </a:cxn>
              </a:cxnLst>
              <a:rect l="T9" t="T10" r="T11" b="T12"/>
              <a:pathLst>
                <a:path w="11" h="3">
                  <a:moveTo>
                    <a:pt x="0" y="3"/>
                  </a:moveTo>
                  <a:lnTo>
                    <a:pt x="3" y="0"/>
                  </a:lnTo>
                  <a:lnTo>
                    <a:pt x="11"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60" name="Line 277"/>
            <p:cNvSpPr>
              <a:spLocks noChangeShapeType="1"/>
            </p:cNvSpPr>
            <p:nvPr/>
          </p:nvSpPr>
          <p:spPr bwMode="auto">
            <a:xfrm>
              <a:off x="5293" y="3479"/>
              <a:ext cx="3"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61" name="Freeform 278"/>
            <p:cNvSpPr>
              <a:spLocks/>
            </p:cNvSpPr>
            <p:nvPr/>
          </p:nvSpPr>
          <p:spPr bwMode="auto">
            <a:xfrm>
              <a:off x="5296" y="3473"/>
              <a:ext cx="15" cy="6"/>
            </a:xfrm>
            <a:custGeom>
              <a:avLst/>
              <a:gdLst>
                <a:gd name="T0" fmla="*/ 0 w 15"/>
                <a:gd name="T1" fmla="*/ 6 h 6"/>
                <a:gd name="T2" fmla="*/ 7 w 15"/>
                <a:gd name="T3" fmla="*/ 3 h 6"/>
                <a:gd name="T4" fmla="*/ 15 w 15"/>
                <a:gd name="T5" fmla="*/ 0 h 6"/>
                <a:gd name="T6" fmla="*/ 0 60000 65536"/>
                <a:gd name="T7" fmla="*/ 0 60000 65536"/>
                <a:gd name="T8" fmla="*/ 0 60000 65536"/>
                <a:gd name="T9" fmla="*/ 0 w 15"/>
                <a:gd name="T10" fmla="*/ 0 h 6"/>
                <a:gd name="T11" fmla="*/ 15 w 15"/>
                <a:gd name="T12" fmla="*/ 6 h 6"/>
              </a:gdLst>
              <a:ahLst/>
              <a:cxnLst>
                <a:cxn ang="T6">
                  <a:pos x="T0" y="T1"/>
                </a:cxn>
                <a:cxn ang="T7">
                  <a:pos x="T2" y="T3"/>
                </a:cxn>
                <a:cxn ang="T8">
                  <a:pos x="T4" y="T5"/>
                </a:cxn>
              </a:cxnLst>
              <a:rect l="T9" t="T10" r="T11" b="T12"/>
              <a:pathLst>
                <a:path w="15" h="6">
                  <a:moveTo>
                    <a:pt x="0" y="6"/>
                  </a:moveTo>
                  <a:lnTo>
                    <a:pt x="7" y="3"/>
                  </a:lnTo>
                  <a:lnTo>
                    <a:pt x="15"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62" name="Freeform 279"/>
            <p:cNvSpPr>
              <a:spLocks/>
            </p:cNvSpPr>
            <p:nvPr/>
          </p:nvSpPr>
          <p:spPr bwMode="auto">
            <a:xfrm>
              <a:off x="5311" y="3470"/>
              <a:ext cx="7" cy="3"/>
            </a:xfrm>
            <a:custGeom>
              <a:avLst/>
              <a:gdLst>
                <a:gd name="T0" fmla="*/ 0 w 7"/>
                <a:gd name="T1" fmla="*/ 3 h 3"/>
                <a:gd name="T2" fmla="*/ 3 w 7"/>
                <a:gd name="T3" fmla="*/ 0 h 3"/>
                <a:gd name="T4" fmla="*/ 7 w 7"/>
                <a:gd name="T5" fmla="*/ 0 h 3"/>
                <a:gd name="T6" fmla="*/ 0 60000 65536"/>
                <a:gd name="T7" fmla="*/ 0 60000 65536"/>
                <a:gd name="T8" fmla="*/ 0 60000 65536"/>
                <a:gd name="T9" fmla="*/ 0 w 7"/>
                <a:gd name="T10" fmla="*/ 0 h 3"/>
                <a:gd name="T11" fmla="*/ 7 w 7"/>
                <a:gd name="T12" fmla="*/ 3 h 3"/>
              </a:gdLst>
              <a:ahLst/>
              <a:cxnLst>
                <a:cxn ang="T6">
                  <a:pos x="T0" y="T1"/>
                </a:cxn>
                <a:cxn ang="T7">
                  <a:pos x="T2" y="T3"/>
                </a:cxn>
                <a:cxn ang="T8">
                  <a:pos x="T4" y="T5"/>
                </a:cxn>
              </a:cxnLst>
              <a:rect l="T9" t="T10" r="T11" b="T12"/>
              <a:pathLst>
                <a:path w="7" h="3">
                  <a:moveTo>
                    <a:pt x="0" y="3"/>
                  </a:moveTo>
                  <a:lnTo>
                    <a:pt x="3" y="0"/>
                  </a:lnTo>
                  <a:lnTo>
                    <a:pt x="7"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63" name="Line 280"/>
            <p:cNvSpPr>
              <a:spLocks noChangeShapeType="1"/>
            </p:cNvSpPr>
            <p:nvPr/>
          </p:nvSpPr>
          <p:spPr bwMode="auto">
            <a:xfrm flipV="1">
              <a:off x="5318" y="3466"/>
              <a:ext cx="7" cy="4"/>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64" name="Line 281"/>
            <p:cNvSpPr>
              <a:spLocks noChangeShapeType="1"/>
            </p:cNvSpPr>
            <p:nvPr/>
          </p:nvSpPr>
          <p:spPr bwMode="auto">
            <a:xfrm>
              <a:off x="5325" y="3466"/>
              <a:ext cx="7"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65" name="Line 282"/>
            <p:cNvSpPr>
              <a:spLocks noChangeShapeType="1"/>
            </p:cNvSpPr>
            <p:nvPr/>
          </p:nvSpPr>
          <p:spPr bwMode="auto">
            <a:xfrm flipV="1">
              <a:off x="5332" y="3463"/>
              <a:ext cx="7" cy="3"/>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66" name="Freeform 283"/>
            <p:cNvSpPr>
              <a:spLocks/>
            </p:cNvSpPr>
            <p:nvPr/>
          </p:nvSpPr>
          <p:spPr bwMode="auto">
            <a:xfrm>
              <a:off x="5339" y="3453"/>
              <a:ext cx="26" cy="10"/>
            </a:xfrm>
            <a:custGeom>
              <a:avLst/>
              <a:gdLst>
                <a:gd name="T0" fmla="*/ 0 w 26"/>
                <a:gd name="T1" fmla="*/ 10 h 10"/>
                <a:gd name="T2" fmla="*/ 8 w 26"/>
                <a:gd name="T3" fmla="*/ 7 h 10"/>
                <a:gd name="T4" fmla="*/ 15 w 26"/>
                <a:gd name="T5" fmla="*/ 4 h 10"/>
                <a:gd name="T6" fmla="*/ 22 w 26"/>
                <a:gd name="T7" fmla="*/ 4 h 10"/>
                <a:gd name="T8" fmla="*/ 26 w 26"/>
                <a:gd name="T9" fmla="*/ 0 h 10"/>
                <a:gd name="T10" fmla="*/ 0 60000 65536"/>
                <a:gd name="T11" fmla="*/ 0 60000 65536"/>
                <a:gd name="T12" fmla="*/ 0 60000 65536"/>
                <a:gd name="T13" fmla="*/ 0 60000 65536"/>
                <a:gd name="T14" fmla="*/ 0 60000 65536"/>
                <a:gd name="T15" fmla="*/ 0 w 26"/>
                <a:gd name="T16" fmla="*/ 0 h 10"/>
                <a:gd name="T17" fmla="*/ 26 w 26"/>
                <a:gd name="T18" fmla="*/ 10 h 10"/>
              </a:gdLst>
              <a:ahLst/>
              <a:cxnLst>
                <a:cxn ang="T10">
                  <a:pos x="T0" y="T1"/>
                </a:cxn>
                <a:cxn ang="T11">
                  <a:pos x="T2" y="T3"/>
                </a:cxn>
                <a:cxn ang="T12">
                  <a:pos x="T4" y="T5"/>
                </a:cxn>
                <a:cxn ang="T13">
                  <a:pos x="T6" y="T7"/>
                </a:cxn>
                <a:cxn ang="T14">
                  <a:pos x="T8" y="T9"/>
                </a:cxn>
              </a:cxnLst>
              <a:rect l="T15" t="T16" r="T17" b="T18"/>
              <a:pathLst>
                <a:path w="26" h="10">
                  <a:moveTo>
                    <a:pt x="0" y="10"/>
                  </a:moveTo>
                  <a:lnTo>
                    <a:pt x="8" y="7"/>
                  </a:lnTo>
                  <a:lnTo>
                    <a:pt x="15" y="4"/>
                  </a:lnTo>
                  <a:lnTo>
                    <a:pt x="22" y="4"/>
                  </a:lnTo>
                  <a:lnTo>
                    <a:pt x="26"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67" name="Freeform 284"/>
            <p:cNvSpPr>
              <a:spLocks/>
            </p:cNvSpPr>
            <p:nvPr/>
          </p:nvSpPr>
          <p:spPr bwMode="auto">
            <a:xfrm>
              <a:off x="5365" y="3450"/>
              <a:ext cx="3" cy="3"/>
            </a:xfrm>
            <a:custGeom>
              <a:avLst/>
              <a:gdLst>
                <a:gd name="T0" fmla="*/ 0 w 3"/>
                <a:gd name="T1" fmla="*/ 3 h 3"/>
                <a:gd name="T2" fmla="*/ 3 w 3"/>
                <a:gd name="T3" fmla="*/ 0 h 3"/>
                <a:gd name="T4" fmla="*/ 3 w 3"/>
                <a:gd name="T5" fmla="*/ 0 h 3"/>
                <a:gd name="T6" fmla="*/ 0 60000 65536"/>
                <a:gd name="T7" fmla="*/ 0 60000 65536"/>
                <a:gd name="T8" fmla="*/ 0 60000 65536"/>
                <a:gd name="T9" fmla="*/ 0 w 3"/>
                <a:gd name="T10" fmla="*/ 0 h 3"/>
                <a:gd name="T11" fmla="*/ 3 w 3"/>
                <a:gd name="T12" fmla="*/ 3 h 3"/>
              </a:gdLst>
              <a:ahLst/>
              <a:cxnLst>
                <a:cxn ang="T6">
                  <a:pos x="T0" y="T1"/>
                </a:cxn>
                <a:cxn ang="T7">
                  <a:pos x="T2" y="T3"/>
                </a:cxn>
                <a:cxn ang="T8">
                  <a:pos x="T4" y="T5"/>
                </a:cxn>
              </a:cxnLst>
              <a:rect l="T9" t="T10" r="T11" b="T12"/>
              <a:pathLst>
                <a:path w="3" h="3">
                  <a:moveTo>
                    <a:pt x="0" y="3"/>
                  </a:moveTo>
                  <a:lnTo>
                    <a:pt x="3"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68" name="Freeform 285"/>
            <p:cNvSpPr>
              <a:spLocks/>
            </p:cNvSpPr>
            <p:nvPr/>
          </p:nvSpPr>
          <p:spPr bwMode="auto">
            <a:xfrm>
              <a:off x="5368" y="3447"/>
              <a:ext cx="15" cy="3"/>
            </a:xfrm>
            <a:custGeom>
              <a:avLst/>
              <a:gdLst>
                <a:gd name="T0" fmla="*/ 0 w 15"/>
                <a:gd name="T1" fmla="*/ 3 h 3"/>
                <a:gd name="T2" fmla="*/ 7 w 15"/>
                <a:gd name="T3" fmla="*/ 0 h 3"/>
                <a:gd name="T4" fmla="*/ 15 w 15"/>
                <a:gd name="T5" fmla="*/ 0 h 3"/>
                <a:gd name="T6" fmla="*/ 0 60000 65536"/>
                <a:gd name="T7" fmla="*/ 0 60000 65536"/>
                <a:gd name="T8" fmla="*/ 0 60000 65536"/>
                <a:gd name="T9" fmla="*/ 0 w 15"/>
                <a:gd name="T10" fmla="*/ 0 h 3"/>
                <a:gd name="T11" fmla="*/ 15 w 15"/>
                <a:gd name="T12" fmla="*/ 3 h 3"/>
              </a:gdLst>
              <a:ahLst/>
              <a:cxnLst>
                <a:cxn ang="T6">
                  <a:pos x="T0" y="T1"/>
                </a:cxn>
                <a:cxn ang="T7">
                  <a:pos x="T2" y="T3"/>
                </a:cxn>
                <a:cxn ang="T8">
                  <a:pos x="T4" y="T5"/>
                </a:cxn>
              </a:cxnLst>
              <a:rect l="T9" t="T10" r="T11" b="T12"/>
              <a:pathLst>
                <a:path w="15" h="3">
                  <a:moveTo>
                    <a:pt x="0" y="3"/>
                  </a:moveTo>
                  <a:lnTo>
                    <a:pt x="7" y="0"/>
                  </a:lnTo>
                  <a:lnTo>
                    <a:pt x="15"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69" name="Freeform 286"/>
            <p:cNvSpPr>
              <a:spLocks/>
            </p:cNvSpPr>
            <p:nvPr/>
          </p:nvSpPr>
          <p:spPr bwMode="auto">
            <a:xfrm>
              <a:off x="5383" y="3444"/>
              <a:ext cx="7" cy="3"/>
            </a:xfrm>
            <a:custGeom>
              <a:avLst/>
              <a:gdLst>
                <a:gd name="T0" fmla="*/ 0 w 7"/>
                <a:gd name="T1" fmla="*/ 3 h 3"/>
                <a:gd name="T2" fmla="*/ 3 w 7"/>
                <a:gd name="T3" fmla="*/ 3 h 3"/>
                <a:gd name="T4" fmla="*/ 7 w 7"/>
                <a:gd name="T5" fmla="*/ 0 h 3"/>
                <a:gd name="T6" fmla="*/ 0 60000 65536"/>
                <a:gd name="T7" fmla="*/ 0 60000 65536"/>
                <a:gd name="T8" fmla="*/ 0 60000 65536"/>
                <a:gd name="T9" fmla="*/ 0 w 7"/>
                <a:gd name="T10" fmla="*/ 0 h 3"/>
                <a:gd name="T11" fmla="*/ 7 w 7"/>
                <a:gd name="T12" fmla="*/ 3 h 3"/>
              </a:gdLst>
              <a:ahLst/>
              <a:cxnLst>
                <a:cxn ang="T6">
                  <a:pos x="T0" y="T1"/>
                </a:cxn>
                <a:cxn ang="T7">
                  <a:pos x="T2" y="T3"/>
                </a:cxn>
                <a:cxn ang="T8">
                  <a:pos x="T4" y="T5"/>
                </a:cxn>
              </a:cxnLst>
              <a:rect l="T9" t="T10" r="T11" b="T12"/>
              <a:pathLst>
                <a:path w="7" h="3">
                  <a:moveTo>
                    <a:pt x="0" y="3"/>
                  </a:moveTo>
                  <a:lnTo>
                    <a:pt x="3" y="3"/>
                  </a:lnTo>
                  <a:lnTo>
                    <a:pt x="7"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70" name="Freeform 287"/>
            <p:cNvSpPr>
              <a:spLocks/>
            </p:cNvSpPr>
            <p:nvPr/>
          </p:nvSpPr>
          <p:spPr bwMode="auto">
            <a:xfrm>
              <a:off x="5390" y="3437"/>
              <a:ext cx="14" cy="7"/>
            </a:xfrm>
            <a:custGeom>
              <a:avLst/>
              <a:gdLst>
                <a:gd name="T0" fmla="*/ 0 w 14"/>
                <a:gd name="T1" fmla="*/ 7 h 7"/>
                <a:gd name="T2" fmla="*/ 7 w 14"/>
                <a:gd name="T3" fmla="*/ 3 h 7"/>
                <a:gd name="T4" fmla="*/ 14 w 14"/>
                <a:gd name="T5" fmla="*/ 0 h 7"/>
                <a:gd name="T6" fmla="*/ 0 60000 65536"/>
                <a:gd name="T7" fmla="*/ 0 60000 65536"/>
                <a:gd name="T8" fmla="*/ 0 60000 65536"/>
                <a:gd name="T9" fmla="*/ 0 w 14"/>
                <a:gd name="T10" fmla="*/ 0 h 7"/>
                <a:gd name="T11" fmla="*/ 14 w 14"/>
                <a:gd name="T12" fmla="*/ 7 h 7"/>
              </a:gdLst>
              <a:ahLst/>
              <a:cxnLst>
                <a:cxn ang="T6">
                  <a:pos x="T0" y="T1"/>
                </a:cxn>
                <a:cxn ang="T7">
                  <a:pos x="T2" y="T3"/>
                </a:cxn>
                <a:cxn ang="T8">
                  <a:pos x="T4" y="T5"/>
                </a:cxn>
              </a:cxnLst>
              <a:rect l="T9" t="T10" r="T11" b="T12"/>
              <a:pathLst>
                <a:path w="14" h="7">
                  <a:moveTo>
                    <a:pt x="0" y="7"/>
                  </a:moveTo>
                  <a:lnTo>
                    <a:pt x="7" y="3"/>
                  </a:lnTo>
                  <a:lnTo>
                    <a:pt x="14"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71" name="Freeform 288"/>
            <p:cNvSpPr>
              <a:spLocks/>
            </p:cNvSpPr>
            <p:nvPr/>
          </p:nvSpPr>
          <p:spPr bwMode="auto">
            <a:xfrm>
              <a:off x="5404" y="3437"/>
              <a:ext cx="8" cy="0"/>
            </a:xfrm>
            <a:custGeom>
              <a:avLst/>
              <a:gdLst>
                <a:gd name="T0" fmla="*/ 0 w 8"/>
                <a:gd name="T1" fmla="*/ 4 w 8"/>
                <a:gd name="T2" fmla="*/ 8 w 8"/>
                <a:gd name="T3" fmla="*/ 0 60000 65536"/>
                <a:gd name="T4" fmla="*/ 0 60000 65536"/>
                <a:gd name="T5" fmla="*/ 0 60000 65536"/>
                <a:gd name="T6" fmla="*/ 0 w 8"/>
                <a:gd name="T7" fmla="*/ 8 w 8"/>
              </a:gdLst>
              <a:ahLst/>
              <a:cxnLst>
                <a:cxn ang="T3">
                  <a:pos x="T0" y="0"/>
                </a:cxn>
                <a:cxn ang="T4">
                  <a:pos x="T1" y="0"/>
                </a:cxn>
                <a:cxn ang="T5">
                  <a:pos x="T2" y="0"/>
                </a:cxn>
              </a:cxnLst>
              <a:rect l="T6" t="0" r="T7" b="0"/>
              <a:pathLst>
                <a:path w="8">
                  <a:moveTo>
                    <a:pt x="0" y="0"/>
                  </a:moveTo>
                  <a:lnTo>
                    <a:pt x="4" y="0"/>
                  </a:lnTo>
                  <a:lnTo>
                    <a:pt x="8"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72" name="Line 289"/>
            <p:cNvSpPr>
              <a:spLocks noChangeShapeType="1"/>
            </p:cNvSpPr>
            <p:nvPr/>
          </p:nvSpPr>
          <p:spPr bwMode="auto">
            <a:xfrm flipV="1">
              <a:off x="5412" y="3434"/>
              <a:ext cx="3" cy="3"/>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73" name="Line 290"/>
            <p:cNvSpPr>
              <a:spLocks noChangeShapeType="1"/>
            </p:cNvSpPr>
            <p:nvPr/>
          </p:nvSpPr>
          <p:spPr bwMode="auto">
            <a:xfrm flipV="1">
              <a:off x="5415" y="3431"/>
              <a:ext cx="4" cy="3"/>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74" name="Line 291"/>
            <p:cNvSpPr>
              <a:spLocks noChangeShapeType="1"/>
            </p:cNvSpPr>
            <p:nvPr/>
          </p:nvSpPr>
          <p:spPr bwMode="auto">
            <a:xfrm>
              <a:off x="5419" y="3431"/>
              <a:ext cx="7"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75" name="Freeform 292"/>
            <p:cNvSpPr>
              <a:spLocks/>
            </p:cNvSpPr>
            <p:nvPr/>
          </p:nvSpPr>
          <p:spPr bwMode="auto">
            <a:xfrm>
              <a:off x="5426" y="3427"/>
              <a:ext cx="4" cy="4"/>
            </a:xfrm>
            <a:custGeom>
              <a:avLst/>
              <a:gdLst>
                <a:gd name="T0" fmla="*/ 0 w 4"/>
                <a:gd name="T1" fmla="*/ 4 h 4"/>
                <a:gd name="T2" fmla="*/ 4 w 4"/>
                <a:gd name="T3" fmla="*/ 0 h 4"/>
                <a:gd name="T4" fmla="*/ 4 w 4"/>
                <a:gd name="T5" fmla="*/ 0 h 4"/>
                <a:gd name="T6" fmla="*/ 0 60000 65536"/>
                <a:gd name="T7" fmla="*/ 0 60000 65536"/>
                <a:gd name="T8" fmla="*/ 0 60000 65536"/>
                <a:gd name="T9" fmla="*/ 0 w 4"/>
                <a:gd name="T10" fmla="*/ 0 h 4"/>
                <a:gd name="T11" fmla="*/ 4 w 4"/>
                <a:gd name="T12" fmla="*/ 4 h 4"/>
              </a:gdLst>
              <a:ahLst/>
              <a:cxnLst>
                <a:cxn ang="T6">
                  <a:pos x="T0" y="T1"/>
                </a:cxn>
                <a:cxn ang="T7">
                  <a:pos x="T2" y="T3"/>
                </a:cxn>
                <a:cxn ang="T8">
                  <a:pos x="T4" y="T5"/>
                </a:cxn>
              </a:cxnLst>
              <a:rect l="T9" t="T10" r="T11" b="T12"/>
              <a:pathLst>
                <a:path w="4" h="4">
                  <a:moveTo>
                    <a:pt x="0" y="4"/>
                  </a:moveTo>
                  <a:lnTo>
                    <a:pt x="4"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76" name="Line 293"/>
            <p:cNvSpPr>
              <a:spLocks noChangeShapeType="1"/>
            </p:cNvSpPr>
            <p:nvPr/>
          </p:nvSpPr>
          <p:spPr bwMode="auto">
            <a:xfrm>
              <a:off x="5430" y="3427"/>
              <a:ext cx="3"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77" name="Freeform 294"/>
            <p:cNvSpPr>
              <a:spLocks/>
            </p:cNvSpPr>
            <p:nvPr/>
          </p:nvSpPr>
          <p:spPr bwMode="auto">
            <a:xfrm>
              <a:off x="5433" y="3421"/>
              <a:ext cx="15" cy="6"/>
            </a:xfrm>
            <a:custGeom>
              <a:avLst/>
              <a:gdLst>
                <a:gd name="T0" fmla="*/ 0 w 15"/>
                <a:gd name="T1" fmla="*/ 6 h 6"/>
                <a:gd name="T2" fmla="*/ 7 w 15"/>
                <a:gd name="T3" fmla="*/ 3 h 6"/>
                <a:gd name="T4" fmla="*/ 15 w 15"/>
                <a:gd name="T5" fmla="*/ 0 h 6"/>
                <a:gd name="T6" fmla="*/ 0 60000 65536"/>
                <a:gd name="T7" fmla="*/ 0 60000 65536"/>
                <a:gd name="T8" fmla="*/ 0 60000 65536"/>
                <a:gd name="T9" fmla="*/ 0 w 15"/>
                <a:gd name="T10" fmla="*/ 0 h 6"/>
                <a:gd name="T11" fmla="*/ 15 w 15"/>
                <a:gd name="T12" fmla="*/ 6 h 6"/>
              </a:gdLst>
              <a:ahLst/>
              <a:cxnLst>
                <a:cxn ang="T6">
                  <a:pos x="T0" y="T1"/>
                </a:cxn>
                <a:cxn ang="T7">
                  <a:pos x="T2" y="T3"/>
                </a:cxn>
                <a:cxn ang="T8">
                  <a:pos x="T4" y="T5"/>
                </a:cxn>
              </a:cxnLst>
              <a:rect l="T9" t="T10" r="T11" b="T12"/>
              <a:pathLst>
                <a:path w="15" h="6">
                  <a:moveTo>
                    <a:pt x="0" y="6"/>
                  </a:moveTo>
                  <a:lnTo>
                    <a:pt x="7" y="3"/>
                  </a:lnTo>
                  <a:lnTo>
                    <a:pt x="15"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78" name="Freeform 295"/>
            <p:cNvSpPr>
              <a:spLocks/>
            </p:cNvSpPr>
            <p:nvPr/>
          </p:nvSpPr>
          <p:spPr bwMode="auto">
            <a:xfrm>
              <a:off x="5448" y="3418"/>
              <a:ext cx="21" cy="3"/>
            </a:xfrm>
            <a:custGeom>
              <a:avLst/>
              <a:gdLst>
                <a:gd name="T0" fmla="*/ 0 w 21"/>
                <a:gd name="T1" fmla="*/ 3 h 3"/>
                <a:gd name="T2" fmla="*/ 10 w 21"/>
                <a:gd name="T3" fmla="*/ 0 h 3"/>
                <a:gd name="T4" fmla="*/ 18 w 21"/>
                <a:gd name="T5" fmla="*/ 0 h 3"/>
                <a:gd name="T6" fmla="*/ 21 w 21"/>
                <a:gd name="T7" fmla="*/ 0 h 3"/>
                <a:gd name="T8" fmla="*/ 0 60000 65536"/>
                <a:gd name="T9" fmla="*/ 0 60000 65536"/>
                <a:gd name="T10" fmla="*/ 0 60000 65536"/>
                <a:gd name="T11" fmla="*/ 0 60000 65536"/>
                <a:gd name="T12" fmla="*/ 0 w 21"/>
                <a:gd name="T13" fmla="*/ 0 h 3"/>
                <a:gd name="T14" fmla="*/ 21 w 21"/>
                <a:gd name="T15" fmla="*/ 3 h 3"/>
              </a:gdLst>
              <a:ahLst/>
              <a:cxnLst>
                <a:cxn ang="T8">
                  <a:pos x="T0" y="T1"/>
                </a:cxn>
                <a:cxn ang="T9">
                  <a:pos x="T2" y="T3"/>
                </a:cxn>
                <a:cxn ang="T10">
                  <a:pos x="T4" y="T5"/>
                </a:cxn>
                <a:cxn ang="T11">
                  <a:pos x="T6" y="T7"/>
                </a:cxn>
              </a:cxnLst>
              <a:rect l="T12" t="T13" r="T14" b="T15"/>
              <a:pathLst>
                <a:path w="21" h="3">
                  <a:moveTo>
                    <a:pt x="0" y="3"/>
                  </a:moveTo>
                  <a:lnTo>
                    <a:pt x="10" y="0"/>
                  </a:lnTo>
                  <a:lnTo>
                    <a:pt x="18" y="0"/>
                  </a:lnTo>
                  <a:lnTo>
                    <a:pt x="21"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79" name="Line 296"/>
            <p:cNvSpPr>
              <a:spLocks noChangeShapeType="1"/>
            </p:cNvSpPr>
            <p:nvPr/>
          </p:nvSpPr>
          <p:spPr bwMode="auto">
            <a:xfrm>
              <a:off x="5469" y="3418"/>
              <a:ext cx="0"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80" name="Freeform 297"/>
            <p:cNvSpPr>
              <a:spLocks/>
            </p:cNvSpPr>
            <p:nvPr/>
          </p:nvSpPr>
          <p:spPr bwMode="auto">
            <a:xfrm>
              <a:off x="5469" y="3414"/>
              <a:ext cx="7" cy="4"/>
            </a:xfrm>
            <a:custGeom>
              <a:avLst/>
              <a:gdLst>
                <a:gd name="T0" fmla="*/ 0 w 7"/>
                <a:gd name="T1" fmla="*/ 4 h 4"/>
                <a:gd name="T2" fmla="*/ 4 w 7"/>
                <a:gd name="T3" fmla="*/ 0 h 4"/>
                <a:gd name="T4" fmla="*/ 7 w 7"/>
                <a:gd name="T5" fmla="*/ 0 h 4"/>
                <a:gd name="T6" fmla="*/ 0 60000 65536"/>
                <a:gd name="T7" fmla="*/ 0 60000 65536"/>
                <a:gd name="T8" fmla="*/ 0 60000 65536"/>
                <a:gd name="T9" fmla="*/ 0 w 7"/>
                <a:gd name="T10" fmla="*/ 0 h 4"/>
                <a:gd name="T11" fmla="*/ 7 w 7"/>
                <a:gd name="T12" fmla="*/ 4 h 4"/>
              </a:gdLst>
              <a:ahLst/>
              <a:cxnLst>
                <a:cxn ang="T6">
                  <a:pos x="T0" y="T1"/>
                </a:cxn>
                <a:cxn ang="T7">
                  <a:pos x="T2" y="T3"/>
                </a:cxn>
                <a:cxn ang="T8">
                  <a:pos x="T4" y="T5"/>
                </a:cxn>
              </a:cxnLst>
              <a:rect l="T9" t="T10" r="T11" b="T12"/>
              <a:pathLst>
                <a:path w="7" h="4">
                  <a:moveTo>
                    <a:pt x="0" y="4"/>
                  </a:moveTo>
                  <a:lnTo>
                    <a:pt x="4" y="0"/>
                  </a:lnTo>
                  <a:lnTo>
                    <a:pt x="7" y="0"/>
                  </a:lnTo>
                </a:path>
              </a:pathLst>
            </a:custGeom>
            <a:noFill/>
            <a:ln w="17463">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81" name="Line 298"/>
            <p:cNvSpPr>
              <a:spLocks noChangeShapeType="1"/>
            </p:cNvSpPr>
            <p:nvPr/>
          </p:nvSpPr>
          <p:spPr bwMode="auto">
            <a:xfrm>
              <a:off x="5476" y="3414"/>
              <a:ext cx="4"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82" name="Line 299"/>
            <p:cNvSpPr>
              <a:spLocks noChangeShapeType="1"/>
            </p:cNvSpPr>
            <p:nvPr/>
          </p:nvSpPr>
          <p:spPr bwMode="auto">
            <a:xfrm>
              <a:off x="5480" y="3414"/>
              <a:ext cx="4" cy="0"/>
            </a:xfrm>
            <a:prstGeom prst="line">
              <a:avLst/>
            </a:prstGeom>
            <a:noFill/>
            <a:ln w="17463">
              <a:solidFill>
                <a:srgbClr val="99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83" name="Line 300"/>
            <p:cNvSpPr>
              <a:spLocks noChangeShapeType="1"/>
            </p:cNvSpPr>
            <p:nvPr/>
          </p:nvSpPr>
          <p:spPr bwMode="auto">
            <a:xfrm>
              <a:off x="3107" y="3564"/>
              <a:ext cx="3"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84" name="Freeform 301"/>
            <p:cNvSpPr>
              <a:spLocks/>
            </p:cNvSpPr>
            <p:nvPr/>
          </p:nvSpPr>
          <p:spPr bwMode="auto">
            <a:xfrm>
              <a:off x="3110" y="3560"/>
              <a:ext cx="15" cy="4"/>
            </a:xfrm>
            <a:custGeom>
              <a:avLst/>
              <a:gdLst>
                <a:gd name="T0" fmla="*/ 0 w 15"/>
                <a:gd name="T1" fmla="*/ 4 h 4"/>
                <a:gd name="T2" fmla="*/ 8 w 15"/>
                <a:gd name="T3" fmla="*/ 0 h 4"/>
                <a:gd name="T4" fmla="*/ 15 w 15"/>
                <a:gd name="T5" fmla="*/ 0 h 4"/>
                <a:gd name="T6" fmla="*/ 0 60000 65536"/>
                <a:gd name="T7" fmla="*/ 0 60000 65536"/>
                <a:gd name="T8" fmla="*/ 0 60000 65536"/>
                <a:gd name="T9" fmla="*/ 0 w 15"/>
                <a:gd name="T10" fmla="*/ 0 h 4"/>
                <a:gd name="T11" fmla="*/ 15 w 15"/>
                <a:gd name="T12" fmla="*/ 4 h 4"/>
              </a:gdLst>
              <a:ahLst/>
              <a:cxnLst>
                <a:cxn ang="T6">
                  <a:pos x="T0" y="T1"/>
                </a:cxn>
                <a:cxn ang="T7">
                  <a:pos x="T2" y="T3"/>
                </a:cxn>
                <a:cxn ang="T8">
                  <a:pos x="T4" y="T5"/>
                </a:cxn>
              </a:cxnLst>
              <a:rect l="T9" t="T10" r="T11" b="T12"/>
              <a:pathLst>
                <a:path w="15" h="4">
                  <a:moveTo>
                    <a:pt x="0" y="4"/>
                  </a:moveTo>
                  <a:lnTo>
                    <a:pt x="8" y="0"/>
                  </a:lnTo>
                  <a:lnTo>
                    <a:pt x="15"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85" name="Line 302"/>
            <p:cNvSpPr>
              <a:spLocks noChangeShapeType="1"/>
            </p:cNvSpPr>
            <p:nvPr/>
          </p:nvSpPr>
          <p:spPr bwMode="auto">
            <a:xfrm>
              <a:off x="3125" y="3560"/>
              <a:ext cx="3"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86" name="Freeform 303"/>
            <p:cNvSpPr>
              <a:spLocks/>
            </p:cNvSpPr>
            <p:nvPr/>
          </p:nvSpPr>
          <p:spPr bwMode="auto">
            <a:xfrm>
              <a:off x="3128" y="3557"/>
              <a:ext cx="8" cy="3"/>
            </a:xfrm>
            <a:custGeom>
              <a:avLst/>
              <a:gdLst>
                <a:gd name="T0" fmla="*/ 0 w 8"/>
                <a:gd name="T1" fmla="*/ 3 h 3"/>
                <a:gd name="T2" fmla="*/ 4 w 8"/>
                <a:gd name="T3" fmla="*/ 0 h 3"/>
                <a:gd name="T4" fmla="*/ 8 w 8"/>
                <a:gd name="T5" fmla="*/ 0 h 3"/>
                <a:gd name="T6" fmla="*/ 0 60000 65536"/>
                <a:gd name="T7" fmla="*/ 0 60000 65536"/>
                <a:gd name="T8" fmla="*/ 0 60000 65536"/>
                <a:gd name="T9" fmla="*/ 0 w 8"/>
                <a:gd name="T10" fmla="*/ 0 h 3"/>
                <a:gd name="T11" fmla="*/ 8 w 8"/>
                <a:gd name="T12" fmla="*/ 3 h 3"/>
              </a:gdLst>
              <a:ahLst/>
              <a:cxnLst>
                <a:cxn ang="T6">
                  <a:pos x="T0" y="T1"/>
                </a:cxn>
                <a:cxn ang="T7">
                  <a:pos x="T2" y="T3"/>
                </a:cxn>
                <a:cxn ang="T8">
                  <a:pos x="T4" y="T5"/>
                </a:cxn>
              </a:cxnLst>
              <a:rect l="T9" t="T10" r="T11" b="T12"/>
              <a:pathLst>
                <a:path w="8" h="3">
                  <a:moveTo>
                    <a:pt x="0" y="3"/>
                  </a:moveTo>
                  <a:lnTo>
                    <a:pt x="4" y="0"/>
                  </a:lnTo>
                  <a:lnTo>
                    <a:pt x="8"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87" name="Line 304"/>
            <p:cNvSpPr>
              <a:spLocks noChangeShapeType="1"/>
            </p:cNvSpPr>
            <p:nvPr/>
          </p:nvSpPr>
          <p:spPr bwMode="auto">
            <a:xfrm>
              <a:off x="3136" y="3557"/>
              <a:ext cx="3"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88" name="Line 305"/>
            <p:cNvSpPr>
              <a:spLocks noChangeShapeType="1"/>
            </p:cNvSpPr>
            <p:nvPr/>
          </p:nvSpPr>
          <p:spPr bwMode="auto">
            <a:xfrm flipV="1">
              <a:off x="3139" y="3554"/>
              <a:ext cx="7" cy="3"/>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89" name="Freeform 306"/>
            <p:cNvSpPr>
              <a:spLocks/>
            </p:cNvSpPr>
            <p:nvPr/>
          </p:nvSpPr>
          <p:spPr bwMode="auto">
            <a:xfrm>
              <a:off x="3146" y="3551"/>
              <a:ext cx="11" cy="3"/>
            </a:xfrm>
            <a:custGeom>
              <a:avLst/>
              <a:gdLst>
                <a:gd name="T0" fmla="*/ 0 w 11"/>
                <a:gd name="T1" fmla="*/ 3 h 3"/>
                <a:gd name="T2" fmla="*/ 8 w 11"/>
                <a:gd name="T3" fmla="*/ 0 h 3"/>
                <a:gd name="T4" fmla="*/ 11 w 11"/>
                <a:gd name="T5" fmla="*/ 0 h 3"/>
                <a:gd name="T6" fmla="*/ 0 60000 65536"/>
                <a:gd name="T7" fmla="*/ 0 60000 65536"/>
                <a:gd name="T8" fmla="*/ 0 60000 65536"/>
                <a:gd name="T9" fmla="*/ 0 w 11"/>
                <a:gd name="T10" fmla="*/ 0 h 3"/>
                <a:gd name="T11" fmla="*/ 11 w 11"/>
                <a:gd name="T12" fmla="*/ 3 h 3"/>
              </a:gdLst>
              <a:ahLst/>
              <a:cxnLst>
                <a:cxn ang="T6">
                  <a:pos x="T0" y="T1"/>
                </a:cxn>
                <a:cxn ang="T7">
                  <a:pos x="T2" y="T3"/>
                </a:cxn>
                <a:cxn ang="T8">
                  <a:pos x="T4" y="T5"/>
                </a:cxn>
              </a:cxnLst>
              <a:rect l="T9" t="T10" r="T11" b="T12"/>
              <a:pathLst>
                <a:path w="11" h="3">
                  <a:moveTo>
                    <a:pt x="0" y="3"/>
                  </a:moveTo>
                  <a:lnTo>
                    <a:pt x="8" y="0"/>
                  </a:lnTo>
                  <a:lnTo>
                    <a:pt x="11"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90" name="Line 307"/>
            <p:cNvSpPr>
              <a:spLocks noChangeShapeType="1"/>
            </p:cNvSpPr>
            <p:nvPr/>
          </p:nvSpPr>
          <p:spPr bwMode="auto">
            <a:xfrm flipV="1">
              <a:off x="3157" y="3547"/>
              <a:ext cx="4" cy="4"/>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91" name="Freeform 308"/>
            <p:cNvSpPr>
              <a:spLocks/>
            </p:cNvSpPr>
            <p:nvPr/>
          </p:nvSpPr>
          <p:spPr bwMode="auto">
            <a:xfrm>
              <a:off x="3161" y="3541"/>
              <a:ext cx="11" cy="6"/>
            </a:xfrm>
            <a:custGeom>
              <a:avLst/>
              <a:gdLst>
                <a:gd name="T0" fmla="*/ 0 w 11"/>
                <a:gd name="T1" fmla="*/ 6 h 6"/>
                <a:gd name="T2" fmla="*/ 3 w 11"/>
                <a:gd name="T3" fmla="*/ 3 h 6"/>
                <a:gd name="T4" fmla="*/ 11 w 11"/>
                <a:gd name="T5" fmla="*/ 0 h 6"/>
                <a:gd name="T6" fmla="*/ 0 60000 65536"/>
                <a:gd name="T7" fmla="*/ 0 60000 65536"/>
                <a:gd name="T8" fmla="*/ 0 60000 65536"/>
                <a:gd name="T9" fmla="*/ 0 w 11"/>
                <a:gd name="T10" fmla="*/ 0 h 6"/>
                <a:gd name="T11" fmla="*/ 11 w 11"/>
                <a:gd name="T12" fmla="*/ 6 h 6"/>
              </a:gdLst>
              <a:ahLst/>
              <a:cxnLst>
                <a:cxn ang="T6">
                  <a:pos x="T0" y="T1"/>
                </a:cxn>
                <a:cxn ang="T7">
                  <a:pos x="T2" y="T3"/>
                </a:cxn>
                <a:cxn ang="T8">
                  <a:pos x="T4" y="T5"/>
                </a:cxn>
              </a:cxnLst>
              <a:rect l="T9" t="T10" r="T11" b="T12"/>
              <a:pathLst>
                <a:path w="11" h="6">
                  <a:moveTo>
                    <a:pt x="0" y="6"/>
                  </a:moveTo>
                  <a:lnTo>
                    <a:pt x="3" y="3"/>
                  </a:lnTo>
                  <a:lnTo>
                    <a:pt x="11"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92" name="Freeform 309"/>
            <p:cNvSpPr>
              <a:spLocks/>
            </p:cNvSpPr>
            <p:nvPr/>
          </p:nvSpPr>
          <p:spPr bwMode="auto">
            <a:xfrm>
              <a:off x="3172" y="3531"/>
              <a:ext cx="14" cy="10"/>
            </a:xfrm>
            <a:custGeom>
              <a:avLst/>
              <a:gdLst>
                <a:gd name="T0" fmla="*/ 0 w 14"/>
                <a:gd name="T1" fmla="*/ 10 h 10"/>
                <a:gd name="T2" fmla="*/ 7 w 14"/>
                <a:gd name="T3" fmla="*/ 3 h 10"/>
                <a:gd name="T4" fmla="*/ 14 w 14"/>
                <a:gd name="T5" fmla="*/ 0 h 10"/>
                <a:gd name="T6" fmla="*/ 0 60000 65536"/>
                <a:gd name="T7" fmla="*/ 0 60000 65536"/>
                <a:gd name="T8" fmla="*/ 0 60000 65536"/>
                <a:gd name="T9" fmla="*/ 0 w 14"/>
                <a:gd name="T10" fmla="*/ 0 h 10"/>
                <a:gd name="T11" fmla="*/ 14 w 14"/>
                <a:gd name="T12" fmla="*/ 10 h 10"/>
              </a:gdLst>
              <a:ahLst/>
              <a:cxnLst>
                <a:cxn ang="T6">
                  <a:pos x="T0" y="T1"/>
                </a:cxn>
                <a:cxn ang="T7">
                  <a:pos x="T2" y="T3"/>
                </a:cxn>
                <a:cxn ang="T8">
                  <a:pos x="T4" y="T5"/>
                </a:cxn>
              </a:cxnLst>
              <a:rect l="T9" t="T10" r="T11" b="T12"/>
              <a:pathLst>
                <a:path w="14" h="10">
                  <a:moveTo>
                    <a:pt x="0" y="10"/>
                  </a:moveTo>
                  <a:lnTo>
                    <a:pt x="7" y="3"/>
                  </a:lnTo>
                  <a:lnTo>
                    <a:pt x="14"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93" name="Line 310"/>
            <p:cNvSpPr>
              <a:spLocks noChangeShapeType="1"/>
            </p:cNvSpPr>
            <p:nvPr/>
          </p:nvSpPr>
          <p:spPr bwMode="auto">
            <a:xfrm flipV="1">
              <a:off x="3186" y="3528"/>
              <a:ext cx="4" cy="3"/>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94" name="Freeform 311"/>
            <p:cNvSpPr>
              <a:spLocks/>
            </p:cNvSpPr>
            <p:nvPr/>
          </p:nvSpPr>
          <p:spPr bwMode="auto">
            <a:xfrm>
              <a:off x="3190" y="3521"/>
              <a:ext cx="10" cy="7"/>
            </a:xfrm>
            <a:custGeom>
              <a:avLst/>
              <a:gdLst>
                <a:gd name="T0" fmla="*/ 0 w 10"/>
                <a:gd name="T1" fmla="*/ 7 h 7"/>
                <a:gd name="T2" fmla="*/ 3 w 10"/>
                <a:gd name="T3" fmla="*/ 4 h 7"/>
                <a:gd name="T4" fmla="*/ 10 w 10"/>
                <a:gd name="T5" fmla="*/ 0 h 7"/>
                <a:gd name="T6" fmla="*/ 0 60000 65536"/>
                <a:gd name="T7" fmla="*/ 0 60000 65536"/>
                <a:gd name="T8" fmla="*/ 0 60000 65536"/>
                <a:gd name="T9" fmla="*/ 0 w 10"/>
                <a:gd name="T10" fmla="*/ 0 h 7"/>
                <a:gd name="T11" fmla="*/ 10 w 10"/>
                <a:gd name="T12" fmla="*/ 7 h 7"/>
              </a:gdLst>
              <a:ahLst/>
              <a:cxnLst>
                <a:cxn ang="T6">
                  <a:pos x="T0" y="T1"/>
                </a:cxn>
                <a:cxn ang="T7">
                  <a:pos x="T2" y="T3"/>
                </a:cxn>
                <a:cxn ang="T8">
                  <a:pos x="T4" y="T5"/>
                </a:cxn>
              </a:cxnLst>
              <a:rect l="T9" t="T10" r="T11" b="T12"/>
              <a:pathLst>
                <a:path w="10" h="7">
                  <a:moveTo>
                    <a:pt x="0" y="7"/>
                  </a:moveTo>
                  <a:lnTo>
                    <a:pt x="3" y="4"/>
                  </a:lnTo>
                  <a:lnTo>
                    <a:pt x="10"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95" name="Line 312"/>
            <p:cNvSpPr>
              <a:spLocks noChangeShapeType="1"/>
            </p:cNvSpPr>
            <p:nvPr/>
          </p:nvSpPr>
          <p:spPr bwMode="auto">
            <a:xfrm flipV="1">
              <a:off x="3200" y="3518"/>
              <a:ext cx="4" cy="3"/>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96" name="Freeform 313"/>
            <p:cNvSpPr>
              <a:spLocks/>
            </p:cNvSpPr>
            <p:nvPr/>
          </p:nvSpPr>
          <p:spPr bwMode="auto">
            <a:xfrm>
              <a:off x="3204" y="3508"/>
              <a:ext cx="11" cy="10"/>
            </a:xfrm>
            <a:custGeom>
              <a:avLst/>
              <a:gdLst>
                <a:gd name="T0" fmla="*/ 0 w 11"/>
                <a:gd name="T1" fmla="*/ 10 h 10"/>
                <a:gd name="T2" fmla="*/ 4 w 11"/>
                <a:gd name="T3" fmla="*/ 7 h 10"/>
                <a:gd name="T4" fmla="*/ 11 w 11"/>
                <a:gd name="T5" fmla="*/ 0 h 10"/>
                <a:gd name="T6" fmla="*/ 0 60000 65536"/>
                <a:gd name="T7" fmla="*/ 0 60000 65536"/>
                <a:gd name="T8" fmla="*/ 0 60000 65536"/>
                <a:gd name="T9" fmla="*/ 0 w 11"/>
                <a:gd name="T10" fmla="*/ 0 h 10"/>
                <a:gd name="T11" fmla="*/ 11 w 11"/>
                <a:gd name="T12" fmla="*/ 10 h 10"/>
              </a:gdLst>
              <a:ahLst/>
              <a:cxnLst>
                <a:cxn ang="T6">
                  <a:pos x="T0" y="T1"/>
                </a:cxn>
                <a:cxn ang="T7">
                  <a:pos x="T2" y="T3"/>
                </a:cxn>
                <a:cxn ang="T8">
                  <a:pos x="T4" y="T5"/>
                </a:cxn>
              </a:cxnLst>
              <a:rect l="T9" t="T10" r="T11" b="T12"/>
              <a:pathLst>
                <a:path w="11" h="10">
                  <a:moveTo>
                    <a:pt x="0" y="10"/>
                  </a:moveTo>
                  <a:lnTo>
                    <a:pt x="4" y="7"/>
                  </a:lnTo>
                  <a:lnTo>
                    <a:pt x="11"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97" name="Freeform 314"/>
            <p:cNvSpPr>
              <a:spLocks/>
            </p:cNvSpPr>
            <p:nvPr/>
          </p:nvSpPr>
          <p:spPr bwMode="auto">
            <a:xfrm>
              <a:off x="3215" y="3492"/>
              <a:ext cx="29" cy="16"/>
            </a:xfrm>
            <a:custGeom>
              <a:avLst/>
              <a:gdLst>
                <a:gd name="T0" fmla="*/ 0 w 29"/>
                <a:gd name="T1" fmla="*/ 16 h 16"/>
                <a:gd name="T2" fmla="*/ 7 w 29"/>
                <a:gd name="T3" fmla="*/ 13 h 16"/>
                <a:gd name="T4" fmla="*/ 14 w 29"/>
                <a:gd name="T5" fmla="*/ 7 h 16"/>
                <a:gd name="T6" fmla="*/ 22 w 29"/>
                <a:gd name="T7" fmla="*/ 3 h 16"/>
                <a:gd name="T8" fmla="*/ 29 w 29"/>
                <a:gd name="T9" fmla="*/ 0 h 16"/>
                <a:gd name="T10" fmla="*/ 0 60000 65536"/>
                <a:gd name="T11" fmla="*/ 0 60000 65536"/>
                <a:gd name="T12" fmla="*/ 0 60000 65536"/>
                <a:gd name="T13" fmla="*/ 0 60000 65536"/>
                <a:gd name="T14" fmla="*/ 0 60000 65536"/>
                <a:gd name="T15" fmla="*/ 0 w 29"/>
                <a:gd name="T16" fmla="*/ 0 h 16"/>
                <a:gd name="T17" fmla="*/ 29 w 29"/>
                <a:gd name="T18" fmla="*/ 16 h 16"/>
              </a:gdLst>
              <a:ahLst/>
              <a:cxnLst>
                <a:cxn ang="T10">
                  <a:pos x="T0" y="T1"/>
                </a:cxn>
                <a:cxn ang="T11">
                  <a:pos x="T2" y="T3"/>
                </a:cxn>
                <a:cxn ang="T12">
                  <a:pos x="T4" y="T5"/>
                </a:cxn>
                <a:cxn ang="T13">
                  <a:pos x="T6" y="T7"/>
                </a:cxn>
                <a:cxn ang="T14">
                  <a:pos x="T8" y="T9"/>
                </a:cxn>
              </a:cxnLst>
              <a:rect l="T15" t="T16" r="T17" b="T18"/>
              <a:pathLst>
                <a:path w="29" h="16">
                  <a:moveTo>
                    <a:pt x="0" y="16"/>
                  </a:moveTo>
                  <a:lnTo>
                    <a:pt x="7" y="13"/>
                  </a:lnTo>
                  <a:lnTo>
                    <a:pt x="14" y="7"/>
                  </a:lnTo>
                  <a:lnTo>
                    <a:pt x="22" y="3"/>
                  </a:lnTo>
                  <a:lnTo>
                    <a:pt x="29"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98" name="Freeform 315"/>
            <p:cNvSpPr>
              <a:spLocks/>
            </p:cNvSpPr>
            <p:nvPr/>
          </p:nvSpPr>
          <p:spPr bwMode="auto">
            <a:xfrm>
              <a:off x="3244" y="3489"/>
              <a:ext cx="3" cy="3"/>
            </a:xfrm>
            <a:custGeom>
              <a:avLst/>
              <a:gdLst>
                <a:gd name="T0" fmla="*/ 0 w 3"/>
                <a:gd name="T1" fmla="*/ 3 h 3"/>
                <a:gd name="T2" fmla="*/ 3 w 3"/>
                <a:gd name="T3" fmla="*/ 0 h 3"/>
                <a:gd name="T4" fmla="*/ 3 w 3"/>
                <a:gd name="T5" fmla="*/ 0 h 3"/>
                <a:gd name="T6" fmla="*/ 0 60000 65536"/>
                <a:gd name="T7" fmla="*/ 0 60000 65536"/>
                <a:gd name="T8" fmla="*/ 0 60000 65536"/>
                <a:gd name="T9" fmla="*/ 0 w 3"/>
                <a:gd name="T10" fmla="*/ 0 h 3"/>
                <a:gd name="T11" fmla="*/ 3 w 3"/>
                <a:gd name="T12" fmla="*/ 3 h 3"/>
              </a:gdLst>
              <a:ahLst/>
              <a:cxnLst>
                <a:cxn ang="T6">
                  <a:pos x="T0" y="T1"/>
                </a:cxn>
                <a:cxn ang="T7">
                  <a:pos x="T2" y="T3"/>
                </a:cxn>
                <a:cxn ang="T8">
                  <a:pos x="T4" y="T5"/>
                </a:cxn>
              </a:cxnLst>
              <a:rect l="T9" t="T10" r="T11" b="T12"/>
              <a:pathLst>
                <a:path w="3" h="3">
                  <a:moveTo>
                    <a:pt x="0" y="3"/>
                  </a:moveTo>
                  <a:lnTo>
                    <a:pt x="3"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99" name="Freeform 316"/>
            <p:cNvSpPr>
              <a:spLocks/>
            </p:cNvSpPr>
            <p:nvPr/>
          </p:nvSpPr>
          <p:spPr bwMode="auto">
            <a:xfrm>
              <a:off x="3247" y="3482"/>
              <a:ext cx="22" cy="7"/>
            </a:xfrm>
            <a:custGeom>
              <a:avLst/>
              <a:gdLst>
                <a:gd name="T0" fmla="*/ 0 w 22"/>
                <a:gd name="T1" fmla="*/ 7 h 7"/>
                <a:gd name="T2" fmla="*/ 4 w 22"/>
                <a:gd name="T3" fmla="*/ 7 h 7"/>
                <a:gd name="T4" fmla="*/ 11 w 22"/>
                <a:gd name="T5" fmla="*/ 4 h 7"/>
                <a:gd name="T6" fmla="*/ 18 w 22"/>
                <a:gd name="T7" fmla="*/ 0 h 7"/>
                <a:gd name="T8" fmla="*/ 22 w 22"/>
                <a:gd name="T9" fmla="*/ 0 h 7"/>
                <a:gd name="T10" fmla="*/ 0 60000 65536"/>
                <a:gd name="T11" fmla="*/ 0 60000 65536"/>
                <a:gd name="T12" fmla="*/ 0 60000 65536"/>
                <a:gd name="T13" fmla="*/ 0 60000 65536"/>
                <a:gd name="T14" fmla="*/ 0 60000 65536"/>
                <a:gd name="T15" fmla="*/ 0 w 22"/>
                <a:gd name="T16" fmla="*/ 0 h 7"/>
                <a:gd name="T17" fmla="*/ 22 w 22"/>
                <a:gd name="T18" fmla="*/ 7 h 7"/>
              </a:gdLst>
              <a:ahLst/>
              <a:cxnLst>
                <a:cxn ang="T10">
                  <a:pos x="T0" y="T1"/>
                </a:cxn>
                <a:cxn ang="T11">
                  <a:pos x="T2" y="T3"/>
                </a:cxn>
                <a:cxn ang="T12">
                  <a:pos x="T4" y="T5"/>
                </a:cxn>
                <a:cxn ang="T13">
                  <a:pos x="T6" y="T7"/>
                </a:cxn>
                <a:cxn ang="T14">
                  <a:pos x="T8" y="T9"/>
                </a:cxn>
              </a:cxnLst>
              <a:rect l="T15" t="T16" r="T17" b="T18"/>
              <a:pathLst>
                <a:path w="22" h="7">
                  <a:moveTo>
                    <a:pt x="0" y="7"/>
                  </a:moveTo>
                  <a:lnTo>
                    <a:pt x="4" y="7"/>
                  </a:lnTo>
                  <a:lnTo>
                    <a:pt x="11" y="4"/>
                  </a:lnTo>
                  <a:lnTo>
                    <a:pt x="18" y="0"/>
                  </a:lnTo>
                  <a:lnTo>
                    <a:pt x="22"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00" name="Line 317"/>
            <p:cNvSpPr>
              <a:spLocks noChangeShapeType="1"/>
            </p:cNvSpPr>
            <p:nvPr/>
          </p:nvSpPr>
          <p:spPr bwMode="auto">
            <a:xfrm>
              <a:off x="3269" y="3482"/>
              <a:ext cx="4"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01" name="Freeform 318"/>
            <p:cNvSpPr>
              <a:spLocks/>
            </p:cNvSpPr>
            <p:nvPr/>
          </p:nvSpPr>
          <p:spPr bwMode="auto">
            <a:xfrm>
              <a:off x="3273" y="3482"/>
              <a:ext cx="14" cy="0"/>
            </a:xfrm>
            <a:custGeom>
              <a:avLst/>
              <a:gdLst>
                <a:gd name="T0" fmla="*/ 0 w 14"/>
                <a:gd name="T1" fmla="*/ 7 w 14"/>
                <a:gd name="T2" fmla="*/ 14 w 14"/>
                <a:gd name="T3" fmla="*/ 0 60000 65536"/>
                <a:gd name="T4" fmla="*/ 0 60000 65536"/>
                <a:gd name="T5" fmla="*/ 0 60000 65536"/>
                <a:gd name="T6" fmla="*/ 0 w 14"/>
                <a:gd name="T7" fmla="*/ 14 w 14"/>
              </a:gdLst>
              <a:ahLst/>
              <a:cxnLst>
                <a:cxn ang="T3">
                  <a:pos x="T0" y="0"/>
                </a:cxn>
                <a:cxn ang="T4">
                  <a:pos x="T1" y="0"/>
                </a:cxn>
                <a:cxn ang="T5">
                  <a:pos x="T2" y="0"/>
                </a:cxn>
              </a:cxnLst>
              <a:rect l="T6" t="0" r="T7" b="0"/>
              <a:pathLst>
                <a:path w="14">
                  <a:moveTo>
                    <a:pt x="0" y="0"/>
                  </a:moveTo>
                  <a:lnTo>
                    <a:pt x="7" y="0"/>
                  </a:lnTo>
                  <a:lnTo>
                    <a:pt x="14"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02" name="Freeform 319"/>
            <p:cNvSpPr>
              <a:spLocks/>
            </p:cNvSpPr>
            <p:nvPr/>
          </p:nvSpPr>
          <p:spPr bwMode="auto">
            <a:xfrm>
              <a:off x="3287" y="3482"/>
              <a:ext cx="14" cy="0"/>
            </a:xfrm>
            <a:custGeom>
              <a:avLst/>
              <a:gdLst>
                <a:gd name="T0" fmla="*/ 0 w 14"/>
                <a:gd name="T1" fmla="*/ 7 w 14"/>
                <a:gd name="T2" fmla="*/ 14 w 14"/>
                <a:gd name="T3" fmla="*/ 0 60000 65536"/>
                <a:gd name="T4" fmla="*/ 0 60000 65536"/>
                <a:gd name="T5" fmla="*/ 0 60000 65536"/>
                <a:gd name="T6" fmla="*/ 0 w 14"/>
                <a:gd name="T7" fmla="*/ 14 w 14"/>
              </a:gdLst>
              <a:ahLst/>
              <a:cxnLst>
                <a:cxn ang="T3">
                  <a:pos x="T0" y="0"/>
                </a:cxn>
                <a:cxn ang="T4">
                  <a:pos x="T1" y="0"/>
                </a:cxn>
                <a:cxn ang="T5">
                  <a:pos x="T2" y="0"/>
                </a:cxn>
              </a:cxnLst>
              <a:rect l="T6" t="0" r="T7" b="0"/>
              <a:pathLst>
                <a:path w="14">
                  <a:moveTo>
                    <a:pt x="0" y="0"/>
                  </a:moveTo>
                  <a:lnTo>
                    <a:pt x="7" y="0"/>
                  </a:lnTo>
                  <a:lnTo>
                    <a:pt x="14"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03" name="Line 320"/>
            <p:cNvSpPr>
              <a:spLocks noChangeShapeType="1"/>
            </p:cNvSpPr>
            <p:nvPr/>
          </p:nvSpPr>
          <p:spPr bwMode="auto">
            <a:xfrm>
              <a:off x="3301" y="3482"/>
              <a:ext cx="8"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04" name="Freeform 321"/>
            <p:cNvSpPr>
              <a:spLocks/>
            </p:cNvSpPr>
            <p:nvPr/>
          </p:nvSpPr>
          <p:spPr bwMode="auto">
            <a:xfrm>
              <a:off x="3309" y="3482"/>
              <a:ext cx="3" cy="4"/>
            </a:xfrm>
            <a:custGeom>
              <a:avLst/>
              <a:gdLst>
                <a:gd name="T0" fmla="*/ 0 w 3"/>
                <a:gd name="T1" fmla="*/ 0 h 4"/>
                <a:gd name="T2" fmla="*/ 0 w 3"/>
                <a:gd name="T3" fmla="*/ 0 h 4"/>
                <a:gd name="T4" fmla="*/ 3 w 3"/>
                <a:gd name="T5" fmla="*/ 4 h 4"/>
                <a:gd name="T6" fmla="*/ 0 60000 65536"/>
                <a:gd name="T7" fmla="*/ 0 60000 65536"/>
                <a:gd name="T8" fmla="*/ 0 60000 65536"/>
                <a:gd name="T9" fmla="*/ 0 w 3"/>
                <a:gd name="T10" fmla="*/ 0 h 4"/>
                <a:gd name="T11" fmla="*/ 3 w 3"/>
                <a:gd name="T12" fmla="*/ 4 h 4"/>
              </a:gdLst>
              <a:ahLst/>
              <a:cxnLst>
                <a:cxn ang="T6">
                  <a:pos x="T0" y="T1"/>
                </a:cxn>
                <a:cxn ang="T7">
                  <a:pos x="T2" y="T3"/>
                </a:cxn>
                <a:cxn ang="T8">
                  <a:pos x="T4" y="T5"/>
                </a:cxn>
              </a:cxnLst>
              <a:rect l="T9" t="T10" r="T11" b="T12"/>
              <a:pathLst>
                <a:path w="3" h="4">
                  <a:moveTo>
                    <a:pt x="0" y="0"/>
                  </a:moveTo>
                  <a:lnTo>
                    <a:pt x="0" y="0"/>
                  </a:lnTo>
                  <a:lnTo>
                    <a:pt x="3" y="4"/>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05" name="Freeform 322"/>
            <p:cNvSpPr>
              <a:spLocks/>
            </p:cNvSpPr>
            <p:nvPr/>
          </p:nvSpPr>
          <p:spPr bwMode="auto">
            <a:xfrm>
              <a:off x="3312" y="3486"/>
              <a:ext cx="15" cy="0"/>
            </a:xfrm>
            <a:custGeom>
              <a:avLst/>
              <a:gdLst>
                <a:gd name="T0" fmla="*/ 0 w 15"/>
                <a:gd name="T1" fmla="*/ 8 w 15"/>
                <a:gd name="T2" fmla="*/ 15 w 15"/>
                <a:gd name="T3" fmla="*/ 0 60000 65536"/>
                <a:gd name="T4" fmla="*/ 0 60000 65536"/>
                <a:gd name="T5" fmla="*/ 0 60000 65536"/>
                <a:gd name="T6" fmla="*/ 0 w 15"/>
                <a:gd name="T7" fmla="*/ 15 w 15"/>
              </a:gdLst>
              <a:ahLst/>
              <a:cxnLst>
                <a:cxn ang="T3">
                  <a:pos x="T0" y="0"/>
                </a:cxn>
                <a:cxn ang="T4">
                  <a:pos x="T1" y="0"/>
                </a:cxn>
                <a:cxn ang="T5">
                  <a:pos x="T2" y="0"/>
                </a:cxn>
              </a:cxnLst>
              <a:rect l="T6" t="0" r="T7" b="0"/>
              <a:pathLst>
                <a:path w="15">
                  <a:moveTo>
                    <a:pt x="0" y="0"/>
                  </a:moveTo>
                  <a:lnTo>
                    <a:pt x="8" y="0"/>
                  </a:lnTo>
                  <a:lnTo>
                    <a:pt x="15"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06" name="Freeform 323"/>
            <p:cNvSpPr>
              <a:spLocks/>
            </p:cNvSpPr>
            <p:nvPr/>
          </p:nvSpPr>
          <p:spPr bwMode="auto">
            <a:xfrm>
              <a:off x="3327" y="3486"/>
              <a:ext cx="3" cy="3"/>
            </a:xfrm>
            <a:custGeom>
              <a:avLst/>
              <a:gdLst>
                <a:gd name="T0" fmla="*/ 0 w 3"/>
                <a:gd name="T1" fmla="*/ 0 h 3"/>
                <a:gd name="T2" fmla="*/ 3 w 3"/>
                <a:gd name="T3" fmla="*/ 0 h 3"/>
                <a:gd name="T4" fmla="*/ 3 w 3"/>
                <a:gd name="T5" fmla="*/ 3 h 3"/>
                <a:gd name="T6" fmla="*/ 0 60000 65536"/>
                <a:gd name="T7" fmla="*/ 0 60000 65536"/>
                <a:gd name="T8" fmla="*/ 0 60000 65536"/>
                <a:gd name="T9" fmla="*/ 0 w 3"/>
                <a:gd name="T10" fmla="*/ 0 h 3"/>
                <a:gd name="T11" fmla="*/ 3 w 3"/>
                <a:gd name="T12" fmla="*/ 3 h 3"/>
              </a:gdLst>
              <a:ahLst/>
              <a:cxnLst>
                <a:cxn ang="T6">
                  <a:pos x="T0" y="T1"/>
                </a:cxn>
                <a:cxn ang="T7">
                  <a:pos x="T2" y="T3"/>
                </a:cxn>
                <a:cxn ang="T8">
                  <a:pos x="T4" y="T5"/>
                </a:cxn>
              </a:cxnLst>
              <a:rect l="T9" t="T10" r="T11" b="T12"/>
              <a:pathLst>
                <a:path w="3" h="3">
                  <a:moveTo>
                    <a:pt x="0" y="0"/>
                  </a:moveTo>
                  <a:lnTo>
                    <a:pt x="3" y="0"/>
                  </a:lnTo>
                  <a:lnTo>
                    <a:pt x="3" y="3"/>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07" name="Freeform 324"/>
            <p:cNvSpPr>
              <a:spLocks/>
            </p:cNvSpPr>
            <p:nvPr/>
          </p:nvSpPr>
          <p:spPr bwMode="auto">
            <a:xfrm>
              <a:off x="3330" y="3489"/>
              <a:ext cx="11" cy="0"/>
            </a:xfrm>
            <a:custGeom>
              <a:avLst/>
              <a:gdLst>
                <a:gd name="T0" fmla="*/ 0 w 11"/>
                <a:gd name="T1" fmla="*/ 4 w 11"/>
                <a:gd name="T2" fmla="*/ 11 w 11"/>
                <a:gd name="T3" fmla="*/ 0 60000 65536"/>
                <a:gd name="T4" fmla="*/ 0 60000 65536"/>
                <a:gd name="T5" fmla="*/ 0 60000 65536"/>
                <a:gd name="T6" fmla="*/ 0 w 11"/>
                <a:gd name="T7" fmla="*/ 11 w 11"/>
              </a:gdLst>
              <a:ahLst/>
              <a:cxnLst>
                <a:cxn ang="T3">
                  <a:pos x="T0" y="0"/>
                </a:cxn>
                <a:cxn ang="T4">
                  <a:pos x="T1" y="0"/>
                </a:cxn>
                <a:cxn ang="T5">
                  <a:pos x="T2" y="0"/>
                </a:cxn>
              </a:cxnLst>
              <a:rect l="T6" t="0" r="T7" b="0"/>
              <a:pathLst>
                <a:path w="11">
                  <a:moveTo>
                    <a:pt x="0" y="0"/>
                  </a:moveTo>
                  <a:lnTo>
                    <a:pt x="4" y="0"/>
                  </a:lnTo>
                  <a:lnTo>
                    <a:pt x="11"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08" name="Freeform 325"/>
            <p:cNvSpPr>
              <a:spLocks/>
            </p:cNvSpPr>
            <p:nvPr/>
          </p:nvSpPr>
          <p:spPr bwMode="auto">
            <a:xfrm>
              <a:off x="3341" y="3489"/>
              <a:ext cx="7" cy="3"/>
            </a:xfrm>
            <a:custGeom>
              <a:avLst/>
              <a:gdLst>
                <a:gd name="T0" fmla="*/ 0 w 7"/>
                <a:gd name="T1" fmla="*/ 0 h 3"/>
                <a:gd name="T2" fmla="*/ 4 w 7"/>
                <a:gd name="T3" fmla="*/ 0 h 3"/>
                <a:gd name="T4" fmla="*/ 7 w 7"/>
                <a:gd name="T5" fmla="*/ 3 h 3"/>
                <a:gd name="T6" fmla="*/ 0 60000 65536"/>
                <a:gd name="T7" fmla="*/ 0 60000 65536"/>
                <a:gd name="T8" fmla="*/ 0 60000 65536"/>
                <a:gd name="T9" fmla="*/ 0 w 7"/>
                <a:gd name="T10" fmla="*/ 0 h 3"/>
                <a:gd name="T11" fmla="*/ 7 w 7"/>
                <a:gd name="T12" fmla="*/ 3 h 3"/>
              </a:gdLst>
              <a:ahLst/>
              <a:cxnLst>
                <a:cxn ang="T6">
                  <a:pos x="T0" y="T1"/>
                </a:cxn>
                <a:cxn ang="T7">
                  <a:pos x="T2" y="T3"/>
                </a:cxn>
                <a:cxn ang="T8">
                  <a:pos x="T4" y="T5"/>
                </a:cxn>
              </a:cxnLst>
              <a:rect l="T9" t="T10" r="T11" b="T12"/>
              <a:pathLst>
                <a:path w="7" h="3">
                  <a:moveTo>
                    <a:pt x="0" y="0"/>
                  </a:moveTo>
                  <a:lnTo>
                    <a:pt x="4" y="0"/>
                  </a:lnTo>
                  <a:lnTo>
                    <a:pt x="7" y="3"/>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09" name="Line 326"/>
            <p:cNvSpPr>
              <a:spLocks noChangeShapeType="1"/>
            </p:cNvSpPr>
            <p:nvPr/>
          </p:nvSpPr>
          <p:spPr bwMode="auto">
            <a:xfrm>
              <a:off x="3348" y="3492"/>
              <a:ext cx="8"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10" name="Freeform 327"/>
            <p:cNvSpPr>
              <a:spLocks/>
            </p:cNvSpPr>
            <p:nvPr/>
          </p:nvSpPr>
          <p:spPr bwMode="auto">
            <a:xfrm>
              <a:off x="3356" y="3492"/>
              <a:ext cx="7" cy="3"/>
            </a:xfrm>
            <a:custGeom>
              <a:avLst/>
              <a:gdLst>
                <a:gd name="T0" fmla="*/ 0 w 7"/>
                <a:gd name="T1" fmla="*/ 0 h 3"/>
                <a:gd name="T2" fmla="*/ 3 w 7"/>
                <a:gd name="T3" fmla="*/ 0 h 3"/>
                <a:gd name="T4" fmla="*/ 7 w 7"/>
                <a:gd name="T5" fmla="*/ 3 h 3"/>
                <a:gd name="T6" fmla="*/ 0 60000 65536"/>
                <a:gd name="T7" fmla="*/ 0 60000 65536"/>
                <a:gd name="T8" fmla="*/ 0 60000 65536"/>
                <a:gd name="T9" fmla="*/ 0 w 7"/>
                <a:gd name="T10" fmla="*/ 0 h 3"/>
                <a:gd name="T11" fmla="*/ 7 w 7"/>
                <a:gd name="T12" fmla="*/ 3 h 3"/>
              </a:gdLst>
              <a:ahLst/>
              <a:cxnLst>
                <a:cxn ang="T6">
                  <a:pos x="T0" y="T1"/>
                </a:cxn>
                <a:cxn ang="T7">
                  <a:pos x="T2" y="T3"/>
                </a:cxn>
                <a:cxn ang="T8">
                  <a:pos x="T4" y="T5"/>
                </a:cxn>
              </a:cxnLst>
              <a:rect l="T9" t="T10" r="T11" b="T12"/>
              <a:pathLst>
                <a:path w="7" h="3">
                  <a:moveTo>
                    <a:pt x="0" y="0"/>
                  </a:moveTo>
                  <a:lnTo>
                    <a:pt x="3" y="0"/>
                  </a:lnTo>
                  <a:lnTo>
                    <a:pt x="7" y="3"/>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11" name="Line 328"/>
            <p:cNvSpPr>
              <a:spLocks noChangeShapeType="1"/>
            </p:cNvSpPr>
            <p:nvPr/>
          </p:nvSpPr>
          <p:spPr bwMode="auto">
            <a:xfrm>
              <a:off x="3363" y="3495"/>
              <a:ext cx="7"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12" name="Freeform 329"/>
            <p:cNvSpPr>
              <a:spLocks/>
            </p:cNvSpPr>
            <p:nvPr/>
          </p:nvSpPr>
          <p:spPr bwMode="auto">
            <a:xfrm>
              <a:off x="3370" y="3495"/>
              <a:ext cx="7" cy="0"/>
            </a:xfrm>
            <a:custGeom>
              <a:avLst/>
              <a:gdLst>
                <a:gd name="T0" fmla="*/ 0 w 7"/>
                <a:gd name="T1" fmla="*/ 4 w 7"/>
                <a:gd name="T2" fmla="*/ 7 w 7"/>
                <a:gd name="T3" fmla="*/ 0 60000 65536"/>
                <a:gd name="T4" fmla="*/ 0 60000 65536"/>
                <a:gd name="T5" fmla="*/ 0 60000 65536"/>
                <a:gd name="T6" fmla="*/ 0 w 7"/>
                <a:gd name="T7" fmla="*/ 7 w 7"/>
              </a:gdLst>
              <a:ahLst/>
              <a:cxnLst>
                <a:cxn ang="T3">
                  <a:pos x="T0" y="0"/>
                </a:cxn>
                <a:cxn ang="T4">
                  <a:pos x="T1" y="0"/>
                </a:cxn>
                <a:cxn ang="T5">
                  <a:pos x="T2" y="0"/>
                </a:cxn>
              </a:cxnLst>
              <a:rect l="T6" t="0" r="T7" b="0"/>
              <a:pathLst>
                <a:path w="7">
                  <a:moveTo>
                    <a:pt x="0" y="0"/>
                  </a:moveTo>
                  <a:lnTo>
                    <a:pt x="4" y="0"/>
                  </a:lnTo>
                  <a:lnTo>
                    <a:pt x="7"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13" name="Freeform 330"/>
            <p:cNvSpPr>
              <a:spLocks/>
            </p:cNvSpPr>
            <p:nvPr/>
          </p:nvSpPr>
          <p:spPr bwMode="auto">
            <a:xfrm>
              <a:off x="3377" y="3495"/>
              <a:ext cx="15" cy="0"/>
            </a:xfrm>
            <a:custGeom>
              <a:avLst/>
              <a:gdLst>
                <a:gd name="T0" fmla="*/ 0 w 15"/>
                <a:gd name="T1" fmla="*/ 7 w 15"/>
                <a:gd name="T2" fmla="*/ 15 w 15"/>
                <a:gd name="T3" fmla="*/ 0 60000 65536"/>
                <a:gd name="T4" fmla="*/ 0 60000 65536"/>
                <a:gd name="T5" fmla="*/ 0 60000 65536"/>
                <a:gd name="T6" fmla="*/ 0 w 15"/>
                <a:gd name="T7" fmla="*/ 15 w 15"/>
              </a:gdLst>
              <a:ahLst/>
              <a:cxnLst>
                <a:cxn ang="T3">
                  <a:pos x="T0" y="0"/>
                </a:cxn>
                <a:cxn ang="T4">
                  <a:pos x="T1" y="0"/>
                </a:cxn>
                <a:cxn ang="T5">
                  <a:pos x="T2" y="0"/>
                </a:cxn>
              </a:cxnLst>
              <a:rect l="T6" t="0" r="T7" b="0"/>
              <a:pathLst>
                <a:path w="15">
                  <a:moveTo>
                    <a:pt x="0" y="0"/>
                  </a:moveTo>
                  <a:lnTo>
                    <a:pt x="7" y="0"/>
                  </a:lnTo>
                  <a:lnTo>
                    <a:pt x="15"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14" name="Line 331"/>
            <p:cNvSpPr>
              <a:spLocks noChangeShapeType="1"/>
            </p:cNvSpPr>
            <p:nvPr/>
          </p:nvSpPr>
          <p:spPr bwMode="auto">
            <a:xfrm>
              <a:off x="3392" y="3495"/>
              <a:ext cx="3"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15" name="Freeform 332"/>
            <p:cNvSpPr>
              <a:spLocks/>
            </p:cNvSpPr>
            <p:nvPr/>
          </p:nvSpPr>
          <p:spPr bwMode="auto">
            <a:xfrm>
              <a:off x="3395" y="3495"/>
              <a:ext cx="4" cy="4"/>
            </a:xfrm>
            <a:custGeom>
              <a:avLst/>
              <a:gdLst>
                <a:gd name="T0" fmla="*/ 0 w 4"/>
                <a:gd name="T1" fmla="*/ 0 h 4"/>
                <a:gd name="T2" fmla="*/ 0 w 4"/>
                <a:gd name="T3" fmla="*/ 0 h 4"/>
                <a:gd name="T4" fmla="*/ 4 w 4"/>
                <a:gd name="T5" fmla="*/ 4 h 4"/>
                <a:gd name="T6" fmla="*/ 0 60000 65536"/>
                <a:gd name="T7" fmla="*/ 0 60000 65536"/>
                <a:gd name="T8" fmla="*/ 0 60000 65536"/>
                <a:gd name="T9" fmla="*/ 0 w 4"/>
                <a:gd name="T10" fmla="*/ 0 h 4"/>
                <a:gd name="T11" fmla="*/ 4 w 4"/>
                <a:gd name="T12" fmla="*/ 4 h 4"/>
              </a:gdLst>
              <a:ahLst/>
              <a:cxnLst>
                <a:cxn ang="T6">
                  <a:pos x="T0" y="T1"/>
                </a:cxn>
                <a:cxn ang="T7">
                  <a:pos x="T2" y="T3"/>
                </a:cxn>
                <a:cxn ang="T8">
                  <a:pos x="T4" y="T5"/>
                </a:cxn>
              </a:cxnLst>
              <a:rect l="T9" t="T10" r="T11" b="T12"/>
              <a:pathLst>
                <a:path w="4" h="4">
                  <a:moveTo>
                    <a:pt x="0" y="0"/>
                  </a:moveTo>
                  <a:lnTo>
                    <a:pt x="0" y="0"/>
                  </a:lnTo>
                  <a:lnTo>
                    <a:pt x="4" y="4"/>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16" name="Line 333"/>
            <p:cNvSpPr>
              <a:spLocks noChangeShapeType="1"/>
            </p:cNvSpPr>
            <p:nvPr/>
          </p:nvSpPr>
          <p:spPr bwMode="auto">
            <a:xfrm>
              <a:off x="3399" y="3499"/>
              <a:ext cx="7"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17" name="Line 334"/>
            <p:cNvSpPr>
              <a:spLocks noChangeShapeType="1"/>
            </p:cNvSpPr>
            <p:nvPr/>
          </p:nvSpPr>
          <p:spPr bwMode="auto">
            <a:xfrm>
              <a:off x="3406" y="3499"/>
              <a:ext cx="7"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18" name="Freeform 335"/>
            <p:cNvSpPr>
              <a:spLocks/>
            </p:cNvSpPr>
            <p:nvPr/>
          </p:nvSpPr>
          <p:spPr bwMode="auto">
            <a:xfrm>
              <a:off x="3413" y="3499"/>
              <a:ext cx="11" cy="3"/>
            </a:xfrm>
            <a:custGeom>
              <a:avLst/>
              <a:gdLst>
                <a:gd name="T0" fmla="*/ 0 w 11"/>
                <a:gd name="T1" fmla="*/ 0 h 3"/>
                <a:gd name="T2" fmla="*/ 4 w 11"/>
                <a:gd name="T3" fmla="*/ 0 h 3"/>
                <a:gd name="T4" fmla="*/ 11 w 11"/>
                <a:gd name="T5" fmla="*/ 3 h 3"/>
                <a:gd name="T6" fmla="*/ 0 60000 65536"/>
                <a:gd name="T7" fmla="*/ 0 60000 65536"/>
                <a:gd name="T8" fmla="*/ 0 60000 65536"/>
                <a:gd name="T9" fmla="*/ 0 w 11"/>
                <a:gd name="T10" fmla="*/ 0 h 3"/>
                <a:gd name="T11" fmla="*/ 11 w 11"/>
                <a:gd name="T12" fmla="*/ 3 h 3"/>
              </a:gdLst>
              <a:ahLst/>
              <a:cxnLst>
                <a:cxn ang="T6">
                  <a:pos x="T0" y="T1"/>
                </a:cxn>
                <a:cxn ang="T7">
                  <a:pos x="T2" y="T3"/>
                </a:cxn>
                <a:cxn ang="T8">
                  <a:pos x="T4" y="T5"/>
                </a:cxn>
              </a:cxnLst>
              <a:rect l="T9" t="T10" r="T11" b="T12"/>
              <a:pathLst>
                <a:path w="11" h="3">
                  <a:moveTo>
                    <a:pt x="0" y="0"/>
                  </a:moveTo>
                  <a:lnTo>
                    <a:pt x="4" y="0"/>
                  </a:lnTo>
                  <a:lnTo>
                    <a:pt x="11" y="3"/>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19" name="Freeform 336"/>
            <p:cNvSpPr>
              <a:spLocks/>
            </p:cNvSpPr>
            <p:nvPr/>
          </p:nvSpPr>
          <p:spPr bwMode="auto">
            <a:xfrm>
              <a:off x="3424" y="3502"/>
              <a:ext cx="11" cy="0"/>
            </a:xfrm>
            <a:custGeom>
              <a:avLst/>
              <a:gdLst>
                <a:gd name="T0" fmla="*/ 0 w 11"/>
                <a:gd name="T1" fmla="*/ 7 w 11"/>
                <a:gd name="T2" fmla="*/ 11 w 11"/>
                <a:gd name="T3" fmla="*/ 0 60000 65536"/>
                <a:gd name="T4" fmla="*/ 0 60000 65536"/>
                <a:gd name="T5" fmla="*/ 0 60000 65536"/>
                <a:gd name="T6" fmla="*/ 0 w 11"/>
                <a:gd name="T7" fmla="*/ 11 w 11"/>
              </a:gdLst>
              <a:ahLst/>
              <a:cxnLst>
                <a:cxn ang="T3">
                  <a:pos x="T0" y="0"/>
                </a:cxn>
                <a:cxn ang="T4">
                  <a:pos x="T1" y="0"/>
                </a:cxn>
                <a:cxn ang="T5">
                  <a:pos x="T2" y="0"/>
                </a:cxn>
              </a:cxnLst>
              <a:rect l="T6" t="0" r="T7" b="0"/>
              <a:pathLst>
                <a:path w="11">
                  <a:moveTo>
                    <a:pt x="0" y="0"/>
                  </a:moveTo>
                  <a:lnTo>
                    <a:pt x="7" y="0"/>
                  </a:lnTo>
                  <a:lnTo>
                    <a:pt x="11"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20" name="Freeform 337"/>
            <p:cNvSpPr>
              <a:spLocks/>
            </p:cNvSpPr>
            <p:nvPr/>
          </p:nvSpPr>
          <p:spPr bwMode="auto">
            <a:xfrm>
              <a:off x="3435" y="3502"/>
              <a:ext cx="4" cy="3"/>
            </a:xfrm>
            <a:custGeom>
              <a:avLst/>
              <a:gdLst>
                <a:gd name="T0" fmla="*/ 0 w 4"/>
                <a:gd name="T1" fmla="*/ 0 h 3"/>
                <a:gd name="T2" fmla="*/ 0 w 4"/>
                <a:gd name="T3" fmla="*/ 0 h 3"/>
                <a:gd name="T4" fmla="*/ 4 w 4"/>
                <a:gd name="T5" fmla="*/ 3 h 3"/>
                <a:gd name="T6" fmla="*/ 0 60000 65536"/>
                <a:gd name="T7" fmla="*/ 0 60000 65536"/>
                <a:gd name="T8" fmla="*/ 0 60000 65536"/>
                <a:gd name="T9" fmla="*/ 0 w 4"/>
                <a:gd name="T10" fmla="*/ 0 h 3"/>
                <a:gd name="T11" fmla="*/ 4 w 4"/>
                <a:gd name="T12" fmla="*/ 3 h 3"/>
              </a:gdLst>
              <a:ahLst/>
              <a:cxnLst>
                <a:cxn ang="T6">
                  <a:pos x="T0" y="T1"/>
                </a:cxn>
                <a:cxn ang="T7">
                  <a:pos x="T2" y="T3"/>
                </a:cxn>
                <a:cxn ang="T8">
                  <a:pos x="T4" y="T5"/>
                </a:cxn>
              </a:cxnLst>
              <a:rect l="T9" t="T10" r="T11" b="T12"/>
              <a:pathLst>
                <a:path w="4" h="3">
                  <a:moveTo>
                    <a:pt x="0" y="0"/>
                  </a:moveTo>
                  <a:lnTo>
                    <a:pt x="0" y="0"/>
                  </a:lnTo>
                  <a:lnTo>
                    <a:pt x="4" y="3"/>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21" name="Freeform 338"/>
            <p:cNvSpPr>
              <a:spLocks/>
            </p:cNvSpPr>
            <p:nvPr/>
          </p:nvSpPr>
          <p:spPr bwMode="auto">
            <a:xfrm>
              <a:off x="3439" y="3505"/>
              <a:ext cx="10" cy="3"/>
            </a:xfrm>
            <a:custGeom>
              <a:avLst/>
              <a:gdLst>
                <a:gd name="T0" fmla="*/ 0 w 10"/>
                <a:gd name="T1" fmla="*/ 0 h 3"/>
                <a:gd name="T2" fmla="*/ 3 w 10"/>
                <a:gd name="T3" fmla="*/ 0 h 3"/>
                <a:gd name="T4" fmla="*/ 10 w 10"/>
                <a:gd name="T5" fmla="*/ 3 h 3"/>
                <a:gd name="T6" fmla="*/ 0 60000 65536"/>
                <a:gd name="T7" fmla="*/ 0 60000 65536"/>
                <a:gd name="T8" fmla="*/ 0 60000 65536"/>
                <a:gd name="T9" fmla="*/ 0 w 10"/>
                <a:gd name="T10" fmla="*/ 0 h 3"/>
                <a:gd name="T11" fmla="*/ 10 w 10"/>
                <a:gd name="T12" fmla="*/ 3 h 3"/>
              </a:gdLst>
              <a:ahLst/>
              <a:cxnLst>
                <a:cxn ang="T6">
                  <a:pos x="T0" y="T1"/>
                </a:cxn>
                <a:cxn ang="T7">
                  <a:pos x="T2" y="T3"/>
                </a:cxn>
                <a:cxn ang="T8">
                  <a:pos x="T4" y="T5"/>
                </a:cxn>
              </a:cxnLst>
              <a:rect l="T9" t="T10" r="T11" b="T12"/>
              <a:pathLst>
                <a:path w="10" h="3">
                  <a:moveTo>
                    <a:pt x="0" y="0"/>
                  </a:moveTo>
                  <a:lnTo>
                    <a:pt x="3" y="0"/>
                  </a:lnTo>
                  <a:lnTo>
                    <a:pt x="10" y="3"/>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22" name="Line 339"/>
            <p:cNvSpPr>
              <a:spLocks noChangeShapeType="1"/>
            </p:cNvSpPr>
            <p:nvPr/>
          </p:nvSpPr>
          <p:spPr bwMode="auto">
            <a:xfrm>
              <a:off x="3449" y="3508"/>
              <a:ext cx="8" cy="4"/>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23" name="Line 340"/>
            <p:cNvSpPr>
              <a:spLocks noChangeShapeType="1"/>
            </p:cNvSpPr>
            <p:nvPr/>
          </p:nvSpPr>
          <p:spPr bwMode="auto">
            <a:xfrm>
              <a:off x="3457" y="3512"/>
              <a:ext cx="7" cy="3"/>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24" name="Freeform 341"/>
            <p:cNvSpPr>
              <a:spLocks/>
            </p:cNvSpPr>
            <p:nvPr/>
          </p:nvSpPr>
          <p:spPr bwMode="auto">
            <a:xfrm>
              <a:off x="3464" y="3515"/>
              <a:ext cx="11" cy="3"/>
            </a:xfrm>
            <a:custGeom>
              <a:avLst/>
              <a:gdLst>
                <a:gd name="T0" fmla="*/ 0 w 11"/>
                <a:gd name="T1" fmla="*/ 0 h 3"/>
                <a:gd name="T2" fmla="*/ 7 w 11"/>
                <a:gd name="T3" fmla="*/ 3 h 3"/>
                <a:gd name="T4" fmla="*/ 11 w 11"/>
                <a:gd name="T5" fmla="*/ 3 h 3"/>
                <a:gd name="T6" fmla="*/ 0 60000 65536"/>
                <a:gd name="T7" fmla="*/ 0 60000 65536"/>
                <a:gd name="T8" fmla="*/ 0 60000 65536"/>
                <a:gd name="T9" fmla="*/ 0 w 11"/>
                <a:gd name="T10" fmla="*/ 0 h 3"/>
                <a:gd name="T11" fmla="*/ 11 w 11"/>
                <a:gd name="T12" fmla="*/ 3 h 3"/>
              </a:gdLst>
              <a:ahLst/>
              <a:cxnLst>
                <a:cxn ang="T6">
                  <a:pos x="T0" y="T1"/>
                </a:cxn>
                <a:cxn ang="T7">
                  <a:pos x="T2" y="T3"/>
                </a:cxn>
                <a:cxn ang="T8">
                  <a:pos x="T4" y="T5"/>
                </a:cxn>
              </a:cxnLst>
              <a:rect l="T9" t="T10" r="T11" b="T12"/>
              <a:pathLst>
                <a:path w="11" h="3">
                  <a:moveTo>
                    <a:pt x="0" y="0"/>
                  </a:moveTo>
                  <a:lnTo>
                    <a:pt x="7" y="3"/>
                  </a:lnTo>
                  <a:lnTo>
                    <a:pt x="11" y="3"/>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25" name="Line 342"/>
            <p:cNvSpPr>
              <a:spLocks noChangeShapeType="1"/>
            </p:cNvSpPr>
            <p:nvPr/>
          </p:nvSpPr>
          <p:spPr bwMode="auto">
            <a:xfrm>
              <a:off x="3475" y="3518"/>
              <a:ext cx="3"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26" name="Freeform 343"/>
            <p:cNvSpPr>
              <a:spLocks/>
            </p:cNvSpPr>
            <p:nvPr/>
          </p:nvSpPr>
          <p:spPr bwMode="auto">
            <a:xfrm>
              <a:off x="3478" y="3518"/>
              <a:ext cx="15" cy="7"/>
            </a:xfrm>
            <a:custGeom>
              <a:avLst/>
              <a:gdLst>
                <a:gd name="T0" fmla="*/ 0 w 15"/>
                <a:gd name="T1" fmla="*/ 0 h 7"/>
                <a:gd name="T2" fmla="*/ 7 w 15"/>
                <a:gd name="T3" fmla="*/ 3 h 7"/>
                <a:gd name="T4" fmla="*/ 15 w 15"/>
                <a:gd name="T5" fmla="*/ 7 h 7"/>
                <a:gd name="T6" fmla="*/ 0 60000 65536"/>
                <a:gd name="T7" fmla="*/ 0 60000 65536"/>
                <a:gd name="T8" fmla="*/ 0 60000 65536"/>
                <a:gd name="T9" fmla="*/ 0 w 15"/>
                <a:gd name="T10" fmla="*/ 0 h 7"/>
                <a:gd name="T11" fmla="*/ 15 w 15"/>
                <a:gd name="T12" fmla="*/ 7 h 7"/>
              </a:gdLst>
              <a:ahLst/>
              <a:cxnLst>
                <a:cxn ang="T6">
                  <a:pos x="T0" y="T1"/>
                </a:cxn>
                <a:cxn ang="T7">
                  <a:pos x="T2" y="T3"/>
                </a:cxn>
                <a:cxn ang="T8">
                  <a:pos x="T4" y="T5"/>
                </a:cxn>
              </a:cxnLst>
              <a:rect l="T9" t="T10" r="T11" b="T12"/>
              <a:pathLst>
                <a:path w="15" h="7">
                  <a:moveTo>
                    <a:pt x="0" y="0"/>
                  </a:moveTo>
                  <a:lnTo>
                    <a:pt x="7" y="3"/>
                  </a:lnTo>
                  <a:lnTo>
                    <a:pt x="15" y="7"/>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27" name="Freeform 344"/>
            <p:cNvSpPr>
              <a:spLocks/>
            </p:cNvSpPr>
            <p:nvPr/>
          </p:nvSpPr>
          <p:spPr bwMode="auto">
            <a:xfrm>
              <a:off x="3493" y="3525"/>
              <a:ext cx="7" cy="3"/>
            </a:xfrm>
            <a:custGeom>
              <a:avLst/>
              <a:gdLst>
                <a:gd name="T0" fmla="*/ 0 w 7"/>
                <a:gd name="T1" fmla="*/ 0 h 3"/>
                <a:gd name="T2" fmla="*/ 3 w 7"/>
                <a:gd name="T3" fmla="*/ 0 h 3"/>
                <a:gd name="T4" fmla="*/ 7 w 7"/>
                <a:gd name="T5" fmla="*/ 3 h 3"/>
                <a:gd name="T6" fmla="*/ 0 60000 65536"/>
                <a:gd name="T7" fmla="*/ 0 60000 65536"/>
                <a:gd name="T8" fmla="*/ 0 60000 65536"/>
                <a:gd name="T9" fmla="*/ 0 w 7"/>
                <a:gd name="T10" fmla="*/ 0 h 3"/>
                <a:gd name="T11" fmla="*/ 7 w 7"/>
                <a:gd name="T12" fmla="*/ 3 h 3"/>
              </a:gdLst>
              <a:ahLst/>
              <a:cxnLst>
                <a:cxn ang="T6">
                  <a:pos x="T0" y="T1"/>
                </a:cxn>
                <a:cxn ang="T7">
                  <a:pos x="T2" y="T3"/>
                </a:cxn>
                <a:cxn ang="T8">
                  <a:pos x="T4" y="T5"/>
                </a:cxn>
              </a:cxnLst>
              <a:rect l="T9" t="T10" r="T11" b="T12"/>
              <a:pathLst>
                <a:path w="7" h="3">
                  <a:moveTo>
                    <a:pt x="0" y="0"/>
                  </a:moveTo>
                  <a:lnTo>
                    <a:pt x="3" y="0"/>
                  </a:lnTo>
                  <a:lnTo>
                    <a:pt x="7" y="3"/>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28" name="Freeform 345"/>
            <p:cNvSpPr>
              <a:spLocks/>
            </p:cNvSpPr>
            <p:nvPr/>
          </p:nvSpPr>
          <p:spPr bwMode="auto">
            <a:xfrm>
              <a:off x="3500" y="3528"/>
              <a:ext cx="18" cy="10"/>
            </a:xfrm>
            <a:custGeom>
              <a:avLst/>
              <a:gdLst>
                <a:gd name="T0" fmla="*/ 0 w 18"/>
                <a:gd name="T1" fmla="*/ 0 h 10"/>
                <a:gd name="T2" fmla="*/ 7 w 18"/>
                <a:gd name="T3" fmla="*/ 3 h 10"/>
                <a:gd name="T4" fmla="*/ 18 w 18"/>
                <a:gd name="T5" fmla="*/ 10 h 10"/>
                <a:gd name="T6" fmla="*/ 0 60000 65536"/>
                <a:gd name="T7" fmla="*/ 0 60000 65536"/>
                <a:gd name="T8" fmla="*/ 0 60000 65536"/>
                <a:gd name="T9" fmla="*/ 0 w 18"/>
                <a:gd name="T10" fmla="*/ 0 h 10"/>
                <a:gd name="T11" fmla="*/ 18 w 18"/>
                <a:gd name="T12" fmla="*/ 10 h 10"/>
              </a:gdLst>
              <a:ahLst/>
              <a:cxnLst>
                <a:cxn ang="T6">
                  <a:pos x="T0" y="T1"/>
                </a:cxn>
                <a:cxn ang="T7">
                  <a:pos x="T2" y="T3"/>
                </a:cxn>
                <a:cxn ang="T8">
                  <a:pos x="T4" y="T5"/>
                </a:cxn>
              </a:cxnLst>
              <a:rect l="T9" t="T10" r="T11" b="T12"/>
              <a:pathLst>
                <a:path w="18" h="10">
                  <a:moveTo>
                    <a:pt x="0" y="0"/>
                  </a:moveTo>
                  <a:lnTo>
                    <a:pt x="7" y="3"/>
                  </a:lnTo>
                  <a:lnTo>
                    <a:pt x="18" y="1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29" name="Freeform 346"/>
            <p:cNvSpPr>
              <a:spLocks/>
            </p:cNvSpPr>
            <p:nvPr/>
          </p:nvSpPr>
          <p:spPr bwMode="auto">
            <a:xfrm>
              <a:off x="3518" y="3538"/>
              <a:ext cx="14" cy="3"/>
            </a:xfrm>
            <a:custGeom>
              <a:avLst/>
              <a:gdLst>
                <a:gd name="T0" fmla="*/ 0 w 14"/>
                <a:gd name="T1" fmla="*/ 0 h 3"/>
                <a:gd name="T2" fmla="*/ 7 w 14"/>
                <a:gd name="T3" fmla="*/ 3 h 3"/>
                <a:gd name="T4" fmla="*/ 14 w 14"/>
                <a:gd name="T5" fmla="*/ 3 h 3"/>
                <a:gd name="T6" fmla="*/ 0 60000 65536"/>
                <a:gd name="T7" fmla="*/ 0 60000 65536"/>
                <a:gd name="T8" fmla="*/ 0 60000 65536"/>
                <a:gd name="T9" fmla="*/ 0 w 14"/>
                <a:gd name="T10" fmla="*/ 0 h 3"/>
                <a:gd name="T11" fmla="*/ 14 w 14"/>
                <a:gd name="T12" fmla="*/ 3 h 3"/>
              </a:gdLst>
              <a:ahLst/>
              <a:cxnLst>
                <a:cxn ang="T6">
                  <a:pos x="T0" y="T1"/>
                </a:cxn>
                <a:cxn ang="T7">
                  <a:pos x="T2" y="T3"/>
                </a:cxn>
                <a:cxn ang="T8">
                  <a:pos x="T4" y="T5"/>
                </a:cxn>
              </a:cxnLst>
              <a:rect l="T9" t="T10" r="T11" b="T12"/>
              <a:pathLst>
                <a:path w="14" h="3">
                  <a:moveTo>
                    <a:pt x="0" y="0"/>
                  </a:moveTo>
                  <a:lnTo>
                    <a:pt x="7" y="3"/>
                  </a:lnTo>
                  <a:lnTo>
                    <a:pt x="14" y="3"/>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30" name="Freeform 347"/>
            <p:cNvSpPr>
              <a:spLocks/>
            </p:cNvSpPr>
            <p:nvPr/>
          </p:nvSpPr>
          <p:spPr bwMode="auto">
            <a:xfrm>
              <a:off x="3532" y="3541"/>
              <a:ext cx="4" cy="3"/>
            </a:xfrm>
            <a:custGeom>
              <a:avLst/>
              <a:gdLst>
                <a:gd name="T0" fmla="*/ 0 w 4"/>
                <a:gd name="T1" fmla="*/ 0 h 3"/>
                <a:gd name="T2" fmla="*/ 4 w 4"/>
                <a:gd name="T3" fmla="*/ 3 h 3"/>
                <a:gd name="T4" fmla="*/ 4 w 4"/>
                <a:gd name="T5" fmla="*/ 3 h 3"/>
                <a:gd name="T6" fmla="*/ 0 60000 65536"/>
                <a:gd name="T7" fmla="*/ 0 60000 65536"/>
                <a:gd name="T8" fmla="*/ 0 60000 65536"/>
                <a:gd name="T9" fmla="*/ 0 w 4"/>
                <a:gd name="T10" fmla="*/ 0 h 3"/>
                <a:gd name="T11" fmla="*/ 4 w 4"/>
                <a:gd name="T12" fmla="*/ 3 h 3"/>
              </a:gdLst>
              <a:ahLst/>
              <a:cxnLst>
                <a:cxn ang="T6">
                  <a:pos x="T0" y="T1"/>
                </a:cxn>
                <a:cxn ang="T7">
                  <a:pos x="T2" y="T3"/>
                </a:cxn>
                <a:cxn ang="T8">
                  <a:pos x="T4" y="T5"/>
                </a:cxn>
              </a:cxnLst>
              <a:rect l="T9" t="T10" r="T11" b="T12"/>
              <a:pathLst>
                <a:path w="4" h="3">
                  <a:moveTo>
                    <a:pt x="0" y="0"/>
                  </a:moveTo>
                  <a:lnTo>
                    <a:pt x="4" y="3"/>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31" name="Line 348"/>
            <p:cNvSpPr>
              <a:spLocks noChangeShapeType="1"/>
            </p:cNvSpPr>
            <p:nvPr/>
          </p:nvSpPr>
          <p:spPr bwMode="auto">
            <a:xfrm>
              <a:off x="3536" y="3544"/>
              <a:ext cx="7"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32" name="Freeform 349"/>
            <p:cNvSpPr>
              <a:spLocks/>
            </p:cNvSpPr>
            <p:nvPr/>
          </p:nvSpPr>
          <p:spPr bwMode="auto">
            <a:xfrm>
              <a:off x="3543" y="3544"/>
              <a:ext cx="7" cy="3"/>
            </a:xfrm>
            <a:custGeom>
              <a:avLst/>
              <a:gdLst>
                <a:gd name="T0" fmla="*/ 0 w 7"/>
                <a:gd name="T1" fmla="*/ 0 h 3"/>
                <a:gd name="T2" fmla="*/ 4 w 7"/>
                <a:gd name="T3" fmla="*/ 0 h 3"/>
                <a:gd name="T4" fmla="*/ 7 w 7"/>
                <a:gd name="T5" fmla="*/ 3 h 3"/>
                <a:gd name="T6" fmla="*/ 0 60000 65536"/>
                <a:gd name="T7" fmla="*/ 0 60000 65536"/>
                <a:gd name="T8" fmla="*/ 0 60000 65536"/>
                <a:gd name="T9" fmla="*/ 0 w 7"/>
                <a:gd name="T10" fmla="*/ 0 h 3"/>
                <a:gd name="T11" fmla="*/ 7 w 7"/>
                <a:gd name="T12" fmla="*/ 3 h 3"/>
              </a:gdLst>
              <a:ahLst/>
              <a:cxnLst>
                <a:cxn ang="T6">
                  <a:pos x="T0" y="T1"/>
                </a:cxn>
                <a:cxn ang="T7">
                  <a:pos x="T2" y="T3"/>
                </a:cxn>
                <a:cxn ang="T8">
                  <a:pos x="T4" y="T5"/>
                </a:cxn>
              </a:cxnLst>
              <a:rect l="T9" t="T10" r="T11" b="T12"/>
              <a:pathLst>
                <a:path w="7" h="3">
                  <a:moveTo>
                    <a:pt x="0" y="0"/>
                  </a:moveTo>
                  <a:lnTo>
                    <a:pt x="4" y="0"/>
                  </a:lnTo>
                  <a:lnTo>
                    <a:pt x="7" y="3"/>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33" name="Line 350"/>
            <p:cNvSpPr>
              <a:spLocks noChangeShapeType="1"/>
            </p:cNvSpPr>
            <p:nvPr/>
          </p:nvSpPr>
          <p:spPr bwMode="auto">
            <a:xfrm>
              <a:off x="3550" y="3547"/>
              <a:ext cx="4"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34" name="Line 351"/>
            <p:cNvSpPr>
              <a:spLocks noChangeShapeType="1"/>
            </p:cNvSpPr>
            <p:nvPr/>
          </p:nvSpPr>
          <p:spPr bwMode="auto">
            <a:xfrm>
              <a:off x="3554" y="3547"/>
              <a:ext cx="4"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35" name="Freeform 352"/>
            <p:cNvSpPr>
              <a:spLocks/>
            </p:cNvSpPr>
            <p:nvPr/>
          </p:nvSpPr>
          <p:spPr bwMode="auto">
            <a:xfrm>
              <a:off x="3558" y="3547"/>
              <a:ext cx="10" cy="0"/>
            </a:xfrm>
            <a:custGeom>
              <a:avLst/>
              <a:gdLst>
                <a:gd name="T0" fmla="*/ 0 w 10"/>
                <a:gd name="T1" fmla="*/ 3 w 10"/>
                <a:gd name="T2" fmla="*/ 10 w 10"/>
                <a:gd name="T3" fmla="*/ 0 60000 65536"/>
                <a:gd name="T4" fmla="*/ 0 60000 65536"/>
                <a:gd name="T5" fmla="*/ 0 60000 65536"/>
                <a:gd name="T6" fmla="*/ 0 w 10"/>
                <a:gd name="T7" fmla="*/ 10 w 10"/>
              </a:gdLst>
              <a:ahLst/>
              <a:cxnLst>
                <a:cxn ang="T3">
                  <a:pos x="T0" y="0"/>
                </a:cxn>
                <a:cxn ang="T4">
                  <a:pos x="T1" y="0"/>
                </a:cxn>
                <a:cxn ang="T5">
                  <a:pos x="T2" y="0"/>
                </a:cxn>
              </a:cxnLst>
              <a:rect l="T6" t="0" r="T7" b="0"/>
              <a:pathLst>
                <a:path w="10">
                  <a:moveTo>
                    <a:pt x="0" y="0"/>
                  </a:moveTo>
                  <a:lnTo>
                    <a:pt x="3" y="0"/>
                  </a:lnTo>
                  <a:lnTo>
                    <a:pt x="10"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36" name="Line 353"/>
            <p:cNvSpPr>
              <a:spLocks noChangeShapeType="1"/>
            </p:cNvSpPr>
            <p:nvPr/>
          </p:nvSpPr>
          <p:spPr bwMode="auto">
            <a:xfrm flipV="1">
              <a:off x="3568" y="3544"/>
              <a:ext cx="15" cy="3"/>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37" name="Line 354"/>
            <p:cNvSpPr>
              <a:spLocks noChangeShapeType="1"/>
            </p:cNvSpPr>
            <p:nvPr/>
          </p:nvSpPr>
          <p:spPr bwMode="auto">
            <a:xfrm flipV="1">
              <a:off x="3583" y="3541"/>
              <a:ext cx="14" cy="3"/>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38" name="Line 355"/>
            <p:cNvSpPr>
              <a:spLocks noChangeShapeType="1"/>
            </p:cNvSpPr>
            <p:nvPr/>
          </p:nvSpPr>
          <p:spPr bwMode="auto">
            <a:xfrm>
              <a:off x="3597" y="3541"/>
              <a:ext cx="11"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39" name="Freeform 356"/>
            <p:cNvSpPr>
              <a:spLocks/>
            </p:cNvSpPr>
            <p:nvPr/>
          </p:nvSpPr>
          <p:spPr bwMode="auto">
            <a:xfrm>
              <a:off x="3608" y="3538"/>
              <a:ext cx="14" cy="3"/>
            </a:xfrm>
            <a:custGeom>
              <a:avLst/>
              <a:gdLst>
                <a:gd name="T0" fmla="*/ 0 w 14"/>
                <a:gd name="T1" fmla="*/ 3 h 3"/>
                <a:gd name="T2" fmla="*/ 7 w 14"/>
                <a:gd name="T3" fmla="*/ 3 h 3"/>
                <a:gd name="T4" fmla="*/ 14 w 14"/>
                <a:gd name="T5" fmla="*/ 0 h 3"/>
                <a:gd name="T6" fmla="*/ 0 60000 65536"/>
                <a:gd name="T7" fmla="*/ 0 60000 65536"/>
                <a:gd name="T8" fmla="*/ 0 60000 65536"/>
                <a:gd name="T9" fmla="*/ 0 w 14"/>
                <a:gd name="T10" fmla="*/ 0 h 3"/>
                <a:gd name="T11" fmla="*/ 14 w 14"/>
                <a:gd name="T12" fmla="*/ 3 h 3"/>
              </a:gdLst>
              <a:ahLst/>
              <a:cxnLst>
                <a:cxn ang="T6">
                  <a:pos x="T0" y="T1"/>
                </a:cxn>
                <a:cxn ang="T7">
                  <a:pos x="T2" y="T3"/>
                </a:cxn>
                <a:cxn ang="T8">
                  <a:pos x="T4" y="T5"/>
                </a:cxn>
              </a:cxnLst>
              <a:rect l="T9" t="T10" r="T11" b="T12"/>
              <a:pathLst>
                <a:path w="14" h="3">
                  <a:moveTo>
                    <a:pt x="0" y="3"/>
                  </a:moveTo>
                  <a:lnTo>
                    <a:pt x="7" y="3"/>
                  </a:lnTo>
                  <a:lnTo>
                    <a:pt x="14"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40" name="Freeform 357"/>
            <p:cNvSpPr>
              <a:spLocks/>
            </p:cNvSpPr>
            <p:nvPr/>
          </p:nvSpPr>
          <p:spPr bwMode="auto">
            <a:xfrm>
              <a:off x="3622" y="3534"/>
              <a:ext cx="8" cy="4"/>
            </a:xfrm>
            <a:custGeom>
              <a:avLst/>
              <a:gdLst>
                <a:gd name="T0" fmla="*/ 0 w 8"/>
                <a:gd name="T1" fmla="*/ 4 h 4"/>
                <a:gd name="T2" fmla="*/ 4 w 8"/>
                <a:gd name="T3" fmla="*/ 0 h 4"/>
                <a:gd name="T4" fmla="*/ 8 w 8"/>
                <a:gd name="T5" fmla="*/ 0 h 4"/>
                <a:gd name="T6" fmla="*/ 0 60000 65536"/>
                <a:gd name="T7" fmla="*/ 0 60000 65536"/>
                <a:gd name="T8" fmla="*/ 0 60000 65536"/>
                <a:gd name="T9" fmla="*/ 0 w 8"/>
                <a:gd name="T10" fmla="*/ 0 h 4"/>
                <a:gd name="T11" fmla="*/ 8 w 8"/>
                <a:gd name="T12" fmla="*/ 4 h 4"/>
              </a:gdLst>
              <a:ahLst/>
              <a:cxnLst>
                <a:cxn ang="T6">
                  <a:pos x="T0" y="T1"/>
                </a:cxn>
                <a:cxn ang="T7">
                  <a:pos x="T2" y="T3"/>
                </a:cxn>
                <a:cxn ang="T8">
                  <a:pos x="T4" y="T5"/>
                </a:cxn>
              </a:cxnLst>
              <a:rect l="T9" t="T10" r="T11" b="T12"/>
              <a:pathLst>
                <a:path w="8" h="4">
                  <a:moveTo>
                    <a:pt x="0" y="4"/>
                  </a:moveTo>
                  <a:lnTo>
                    <a:pt x="4" y="0"/>
                  </a:lnTo>
                  <a:lnTo>
                    <a:pt x="8"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41" name="Freeform 358"/>
            <p:cNvSpPr>
              <a:spLocks/>
            </p:cNvSpPr>
            <p:nvPr/>
          </p:nvSpPr>
          <p:spPr bwMode="auto">
            <a:xfrm>
              <a:off x="3630" y="3531"/>
              <a:ext cx="21" cy="3"/>
            </a:xfrm>
            <a:custGeom>
              <a:avLst/>
              <a:gdLst>
                <a:gd name="T0" fmla="*/ 0 w 21"/>
                <a:gd name="T1" fmla="*/ 3 h 3"/>
                <a:gd name="T2" fmla="*/ 3 w 21"/>
                <a:gd name="T3" fmla="*/ 3 h 3"/>
                <a:gd name="T4" fmla="*/ 11 w 21"/>
                <a:gd name="T5" fmla="*/ 0 h 3"/>
                <a:gd name="T6" fmla="*/ 18 w 21"/>
                <a:gd name="T7" fmla="*/ 0 h 3"/>
                <a:gd name="T8" fmla="*/ 21 w 21"/>
                <a:gd name="T9" fmla="*/ 0 h 3"/>
                <a:gd name="T10" fmla="*/ 0 60000 65536"/>
                <a:gd name="T11" fmla="*/ 0 60000 65536"/>
                <a:gd name="T12" fmla="*/ 0 60000 65536"/>
                <a:gd name="T13" fmla="*/ 0 60000 65536"/>
                <a:gd name="T14" fmla="*/ 0 60000 65536"/>
                <a:gd name="T15" fmla="*/ 0 w 21"/>
                <a:gd name="T16" fmla="*/ 0 h 3"/>
                <a:gd name="T17" fmla="*/ 21 w 21"/>
                <a:gd name="T18" fmla="*/ 3 h 3"/>
              </a:gdLst>
              <a:ahLst/>
              <a:cxnLst>
                <a:cxn ang="T10">
                  <a:pos x="T0" y="T1"/>
                </a:cxn>
                <a:cxn ang="T11">
                  <a:pos x="T2" y="T3"/>
                </a:cxn>
                <a:cxn ang="T12">
                  <a:pos x="T4" y="T5"/>
                </a:cxn>
                <a:cxn ang="T13">
                  <a:pos x="T6" y="T7"/>
                </a:cxn>
                <a:cxn ang="T14">
                  <a:pos x="T8" y="T9"/>
                </a:cxn>
              </a:cxnLst>
              <a:rect l="T15" t="T16" r="T17" b="T18"/>
              <a:pathLst>
                <a:path w="21" h="3">
                  <a:moveTo>
                    <a:pt x="0" y="3"/>
                  </a:moveTo>
                  <a:lnTo>
                    <a:pt x="3" y="3"/>
                  </a:lnTo>
                  <a:lnTo>
                    <a:pt x="11" y="0"/>
                  </a:lnTo>
                  <a:lnTo>
                    <a:pt x="18" y="0"/>
                  </a:lnTo>
                  <a:lnTo>
                    <a:pt x="21"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42" name="Freeform 359"/>
            <p:cNvSpPr>
              <a:spLocks/>
            </p:cNvSpPr>
            <p:nvPr/>
          </p:nvSpPr>
          <p:spPr bwMode="auto">
            <a:xfrm>
              <a:off x="3651" y="3531"/>
              <a:ext cx="8" cy="3"/>
            </a:xfrm>
            <a:custGeom>
              <a:avLst/>
              <a:gdLst>
                <a:gd name="T0" fmla="*/ 0 w 8"/>
                <a:gd name="T1" fmla="*/ 0 h 3"/>
                <a:gd name="T2" fmla="*/ 4 w 8"/>
                <a:gd name="T3" fmla="*/ 0 h 3"/>
                <a:gd name="T4" fmla="*/ 8 w 8"/>
                <a:gd name="T5" fmla="*/ 3 h 3"/>
                <a:gd name="T6" fmla="*/ 0 60000 65536"/>
                <a:gd name="T7" fmla="*/ 0 60000 65536"/>
                <a:gd name="T8" fmla="*/ 0 60000 65536"/>
                <a:gd name="T9" fmla="*/ 0 w 8"/>
                <a:gd name="T10" fmla="*/ 0 h 3"/>
                <a:gd name="T11" fmla="*/ 8 w 8"/>
                <a:gd name="T12" fmla="*/ 3 h 3"/>
              </a:gdLst>
              <a:ahLst/>
              <a:cxnLst>
                <a:cxn ang="T6">
                  <a:pos x="T0" y="T1"/>
                </a:cxn>
                <a:cxn ang="T7">
                  <a:pos x="T2" y="T3"/>
                </a:cxn>
                <a:cxn ang="T8">
                  <a:pos x="T4" y="T5"/>
                </a:cxn>
              </a:cxnLst>
              <a:rect l="T9" t="T10" r="T11" b="T12"/>
              <a:pathLst>
                <a:path w="8" h="3">
                  <a:moveTo>
                    <a:pt x="0" y="0"/>
                  </a:moveTo>
                  <a:lnTo>
                    <a:pt x="4" y="0"/>
                  </a:lnTo>
                  <a:lnTo>
                    <a:pt x="8" y="3"/>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43" name="Line 360"/>
            <p:cNvSpPr>
              <a:spLocks noChangeShapeType="1"/>
            </p:cNvSpPr>
            <p:nvPr/>
          </p:nvSpPr>
          <p:spPr bwMode="auto">
            <a:xfrm>
              <a:off x="3659" y="3534"/>
              <a:ext cx="3"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44" name="Line 361"/>
            <p:cNvSpPr>
              <a:spLocks noChangeShapeType="1"/>
            </p:cNvSpPr>
            <p:nvPr/>
          </p:nvSpPr>
          <p:spPr bwMode="auto">
            <a:xfrm>
              <a:off x="3662" y="3534"/>
              <a:ext cx="4"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45" name="Freeform 362"/>
            <p:cNvSpPr>
              <a:spLocks/>
            </p:cNvSpPr>
            <p:nvPr/>
          </p:nvSpPr>
          <p:spPr bwMode="auto">
            <a:xfrm>
              <a:off x="3666" y="3534"/>
              <a:ext cx="25" cy="10"/>
            </a:xfrm>
            <a:custGeom>
              <a:avLst/>
              <a:gdLst>
                <a:gd name="T0" fmla="*/ 0 w 25"/>
                <a:gd name="T1" fmla="*/ 0 h 10"/>
                <a:gd name="T2" fmla="*/ 3 w 25"/>
                <a:gd name="T3" fmla="*/ 4 h 10"/>
                <a:gd name="T4" fmla="*/ 11 w 25"/>
                <a:gd name="T5" fmla="*/ 4 h 10"/>
                <a:gd name="T6" fmla="*/ 21 w 25"/>
                <a:gd name="T7" fmla="*/ 7 h 10"/>
                <a:gd name="T8" fmla="*/ 25 w 25"/>
                <a:gd name="T9" fmla="*/ 10 h 10"/>
                <a:gd name="T10" fmla="*/ 0 60000 65536"/>
                <a:gd name="T11" fmla="*/ 0 60000 65536"/>
                <a:gd name="T12" fmla="*/ 0 60000 65536"/>
                <a:gd name="T13" fmla="*/ 0 60000 65536"/>
                <a:gd name="T14" fmla="*/ 0 60000 65536"/>
                <a:gd name="T15" fmla="*/ 0 w 25"/>
                <a:gd name="T16" fmla="*/ 0 h 10"/>
                <a:gd name="T17" fmla="*/ 25 w 25"/>
                <a:gd name="T18" fmla="*/ 10 h 10"/>
              </a:gdLst>
              <a:ahLst/>
              <a:cxnLst>
                <a:cxn ang="T10">
                  <a:pos x="T0" y="T1"/>
                </a:cxn>
                <a:cxn ang="T11">
                  <a:pos x="T2" y="T3"/>
                </a:cxn>
                <a:cxn ang="T12">
                  <a:pos x="T4" y="T5"/>
                </a:cxn>
                <a:cxn ang="T13">
                  <a:pos x="T6" y="T7"/>
                </a:cxn>
                <a:cxn ang="T14">
                  <a:pos x="T8" y="T9"/>
                </a:cxn>
              </a:cxnLst>
              <a:rect l="T15" t="T16" r="T17" b="T18"/>
              <a:pathLst>
                <a:path w="25" h="10">
                  <a:moveTo>
                    <a:pt x="0" y="0"/>
                  </a:moveTo>
                  <a:lnTo>
                    <a:pt x="3" y="4"/>
                  </a:lnTo>
                  <a:lnTo>
                    <a:pt x="11" y="4"/>
                  </a:lnTo>
                  <a:lnTo>
                    <a:pt x="21" y="7"/>
                  </a:lnTo>
                  <a:lnTo>
                    <a:pt x="25" y="1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46" name="Line 363"/>
            <p:cNvSpPr>
              <a:spLocks noChangeShapeType="1"/>
            </p:cNvSpPr>
            <p:nvPr/>
          </p:nvSpPr>
          <p:spPr bwMode="auto">
            <a:xfrm>
              <a:off x="3691" y="3544"/>
              <a:ext cx="4" cy="3"/>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47" name="Line 364"/>
            <p:cNvSpPr>
              <a:spLocks noChangeShapeType="1"/>
            </p:cNvSpPr>
            <p:nvPr/>
          </p:nvSpPr>
          <p:spPr bwMode="auto">
            <a:xfrm>
              <a:off x="3695" y="3547"/>
              <a:ext cx="7" cy="7"/>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48" name="Freeform 365"/>
            <p:cNvSpPr>
              <a:spLocks/>
            </p:cNvSpPr>
            <p:nvPr/>
          </p:nvSpPr>
          <p:spPr bwMode="auto">
            <a:xfrm>
              <a:off x="3702" y="3554"/>
              <a:ext cx="14" cy="13"/>
            </a:xfrm>
            <a:custGeom>
              <a:avLst/>
              <a:gdLst>
                <a:gd name="T0" fmla="*/ 0 w 14"/>
                <a:gd name="T1" fmla="*/ 0 h 13"/>
                <a:gd name="T2" fmla="*/ 7 w 14"/>
                <a:gd name="T3" fmla="*/ 6 h 13"/>
                <a:gd name="T4" fmla="*/ 14 w 14"/>
                <a:gd name="T5" fmla="*/ 13 h 13"/>
                <a:gd name="T6" fmla="*/ 0 60000 65536"/>
                <a:gd name="T7" fmla="*/ 0 60000 65536"/>
                <a:gd name="T8" fmla="*/ 0 60000 65536"/>
                <a:gd name="T9" fmla="*/ 0 w 14"/>
                <a:gd name="T10" fmla="*/ 0 h 13"/>
                <a:gd name="T11" fmla="*/ 14 w 14"/>
                <a:gd name="T12" fmla="*/ 13 h 13"/>
              </a:gdLst>
              <a:ahLst/>
              <a:cxnLst>
                <a:cxn ang="T6">
                  <a:pos x="T0" y="T1"/>
                </a:cxn>
                <a:cxn ang="T7">
                  <a:pos x="T2" y="T3"/>
                </a:cxn>
                <a:cxn ang="T8">
                  <a:pos x="T4" y="T5"/>
                </a:cxn>
              </a:cxnLst>
              <a:rect l="T9" t="T10" r="T11" b="T12"/>
              <a:pathLst>
                <a:path w="14" h="13">
                  <a:moveTo>
                    <a:pt x="0" y="0"/>
                  </a:moveTo>
                  <a:lnTo>
                    <a:pt x="7" y="6"/>
                  </a:lnTo>
                  <a:lnTo>
                    <a:pt x="14" y="13"/>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49" name="Freeform 366"/>
            <p:cNvSpPr>
              <a:spLocks/>
            </p:cNvSpPr>
            <p:nvPr/>
          </p:nvSpPr>
          <p:spPr bwMode="auto">
            <a:xfrm>
              <a:off x="3716" y="3567"/>
              <a:ext cx="4" cy="6"/>
            </a:xfrm>
            <a:custGeom>
              <a:avLst/>
              <a:gdLst>
                <a:gd name="T0" fmla="*/ 0 w 4"/>
                <a:gd name="T1" fmla="*/ 0 h 6"/>
                <a:gd name="T2" fmla="*/ 4 w 4"/>
                <a:gd name="T3" fmla="*/ 3 h 6"/>
                <a:gd name="T4" fmla="*/ 4 w 4"/>
                <a:gd name="T5" fmla="*/ 6 h 6"/>
                <a:gd name="T6" fmla="*/ 0 60000 65536"/>
                <a:gd name="T7" fmla="*/ 0 60000 65536"/>
                <a:gd name="T8" fmla="*/ 0 60000 65536"/>
                <a:gd name="T9" fmla="*/ 0 w 4"/>
                <a:gd name="T10" fmla="*/ 0 h 6"/>
                <a:gd name="T11" fmla="*/ 4 w 4"/>
                <a:gd name="T12" fmla="*/ 6 h 6"/>
              </a:gdLst>
              <a:ahLst/>
              <a:cxnLst>
                <a:cxn ang="T6">
                  <a:pos x="T0" y="T1"/>
                </a:cxn>
                <a:cxn ang="T7">
                  <a:pos x="T2" y="T3"/>
                </a:cxn>
                <a:cxn ang="T8">
                  <a:pos x="T4" y="T5"/>
                </a:cxn>
              </a:cxnLst>
              <a:rect l="T9" t="T10" r="T11" b="T12"/>
              <a:pathLst>
                <a:path w="4" h="6">
                  <a:moveTo>
                    <a:pt x="0" y="0"/>
                  </a:moveTo>
                  <a:lnTo>
                    <a:pt x="4" y="3"/>
                  </a:lnTo>
                  <a:lnTo>
                    <a:pt x="4" y="6"/>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50" name="Line 367"/>
            <p:cNvSpPr>
              <a:spLocks noChangeShapeType="1"/>
            </p:cNvSpPr>
            <p:nvPr/>
          </p:nvSpPr>
          <p:spPr bwMode="auto">
            <a:xfrm>
              <a:off x="3720" y="3573"/>
              <a:ext cx="3" cy="7"/>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51" name="Line 368"/>
            <p:cNvSpPr>
              <a:spLocks noChangeShapeType="1"/>
            </p:cNvSpPr>
            <p:nvPr/>
          </p:nvSpPr>
          <p:spPr bwMode="auto">
            <a:xfrm>
              <a:off x="3723" y="3580"/>
              <a:ext cx="8" cy="6"/>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52" name="Line 369"/>
            <p:cNvSpPr>
              <a:spLocks noChangeShapeType="1"/>
            </p:cNvSpPr>
            <p:nvPr/>
          </p:nvSpPr>
          <p:spPr bwMode="auto">
            <a:xfrm>
              <a:off x="3731" y="3586"/>
              <a:ext cx="3" cy="7"/>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53" name="Line 370"/>
            <p:cNvSpPr>
              <a:spLocks noChangeShapeType="1"/>
            </p:cNvSpPr>
            <p:nvPr/>
          </p:nvSpPr>
          <p:spPr bwMode="auto">
            <a:xfrm>
              <a:off x="3734" y="3593"/>
              <a:ext cx="4" cy="9"/>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54" name="Freeform 371"/>
            <p:cNvSpPr>
              <a:spLocks/>
            </p:cNvSpPr>
            <p:nvPr/>
          </p:nvSpPr>
          <p:spPr bwMode="auto">
            <a:xfrm>
              <a:off x="3738" y="3602"/>
              <a:ext cx="14" cy="30"/>
            </a:xfrm>
            <a:custGeom>
              <a:avLst/>
              <a:gdLst>
                <a:gd name="T0" fmla="*/ 0 w 14"/>
                <a:gd name="T1" fmla="*/ 0 h 30"/>
                <a:gd name="T2" fmla="*/ 4 w 14"/>
                <a:gd name="T3" fmla="*/ 7 h 30"/>
                <a:gd name="T4" fmla="*/ 7 w 14"/>
                <a:gd name="T5" fmla="*/ 13 h 30"/>
                <a:gd name="T6" fmla="*/ 11 w 14"/>
                <a:gd name="T7" fmla="*/ 23 h 30"/>
                <a:gd name="T8" fmla="*/ 14 w 14"/>
                <a:gd name="T9" fmla="*/ 30 h 30"/>
                <a:gd name="T10" fmla="*/ 0 60000 65536"/>
                <a:gd name="T11" fmla="*/ 0 60000 65536"/>
                <a:gd name="T12" fmla="*/ 0 60000 65536"/>
                <a:gd name="T13" fmla="*/ 0 60000 65536"/>
                <a:gd name="T14" fmla="*/ 0 60000 65536"/>
                <a:gd name="T15" fmla="*/ 0 w 14"/>
                <a:gd name="T16" fmla="*/ 0 h 30"/>
                <a:gd name="T17" fmla="*/ 14 w 14"/>
                <a:gd name="T18" fmla="*/ 30 h 30"/>
              </a:gdLst>
              <a:ahLst/>
              <a:cxnLst>
                <a:cxn ang="T10">
                  <a:pos x="T0" y="T1"/>
                </a:cxn>
                <a:cxn ang="T11">
                  <a:pos x="T2" y="T3"/>
                </a:cxn>
                <a:cxn ang="T12">
                  <a:pos x="T4" y="T5"/>
                </a:cxn>
                <a:cxn ang="T13">
                  <a:pos x="T6" y="T7"/>
                </a:cxn>
                <a:cxn ang="T14">
                  <a:pos x="T8" y="T9"/>
                </a:cxn>
              </a:cxnLst>
              <a:rect l="T15" t="T16" r="T17" b="T18"/>
              <a:pathLst>
                <a:path w="14" h="30">
                  <a:moveTo>
                    <a:pt x="0" y="0"/>
                  </a:moveTo>
                  <a:lnTo>
                    <a:pt x="4" y="7"/>
                  </a:lnTo>
                  <a:lnTo>
                    <a:pt x="7" y="13"/>
                  </a:lnTo>
                  <a:lnTo>
                    <a:pt x="11" y="23"/>
                  </a:lnTo>
                  <a:lnTo>
                    <a:pt x="14" y="3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55" name="Freeform 372"/>
            <p:cNvSpPr>
              <a:spLocks/>
            </p:cNvSpPr>
            <p:nvPr/>
          </p:nvSpPr>
          <p:spPr bwMode="auto">
            <a:xfrm>
              <a:off x="3752" y="3632"/>
              <a:ext cx="4" cy="9"/>
            </a:xfrm>
            <a:custGeom>
              <a:avLst/>
              <a:gdLst>
                <a:gd name="T0" fmla="*/ 0 w 4"/>
                <a:gd name="T1" fmla="*/ 0 h 9"/>
                <a:gd name="T2" fmla="*/ 4 w 4"/>
                <a:gd name="T3" fmla="*/ 6 h 9"/>
                <a:gd name="T4" fmla="*/ 4 w 4"/>
                <a:gd name="T5" fmla="*/ 9 h 9"/>
                <a:gd name="T6" fmla="*/ 0 60000 65536"/>
                <a:gd name="T7" fmla="*/ 0 60000 65536"/>
                <a:gd name="T8" fmla="*/ 0 60000 65536"/>
                <a:gd name="T9" fmla="*/ 0 w 4"/>
                <a:gd name="T10" fmla="*/ 0 h 9"/>
                <a:gd name="T11" fmla="*/ 4 w 4"/>
                <a:gd name="T12" fmla="*/ 9 h 9"/>
              </a:gdLst>
              <a:ahLst/>
              <a:cxnLst>
                <a:cxn ang="T6">
                  <a:pos x="T0" y="T1"/>
                </a:cxn>
                <a:cxn ang="T7">
                  <a:pos x="T2" y="T3"/>
                </a:cxn>
                <a:cxn ang="T8">
                  <a:pos x="T4" y="T5"/>
                </a:cxn>
              </a:cxnLst>
              <a:rect l="T9" t="T10" r="T11" b="T12"/>
              <a:pathLst>
                <a:path w="4" h="9">
                  <a:moveTo>
                    <a:pt x="0" y="0"/>
                  </a:moveTo>
                  <a:lnTo>
                    <a:pt x="4" y="6"/>
                  </a:lnTo>
                  <a:lnTo>
                    <a:pt x="4" y="9"/>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56" name="Line 373"/>
            <p:cNvSpPr>
              <a:spLocks noChangeShapeType="1"/>
            </p:cNvSpPr>
            <p:nvPr/>
          </p:nvSpPr>
          <p:spPr bwMode="auto">
            <a:xfrm>
              <a:off x="3756" y="3641"/>
              <a:ext cx="4" cy="1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57" name="Freeform 374"/>
            <p:cNvSpPr>
              <a:spLocks/>
            </p:cNvSpPr>
            <p:nvPr/>
          </p:nvSpPr>
          <p:spPr bwMode="auto">
            <a:xfrm>
              <a:off x="3760" y="3651"/>
              <a:ext cx="7" cy="13"/>
            </a:xfrm>
            <a:custGeom>
              <a:avLst/>
              <a:gdLst>
                <a:gd name="T0" fmla="*/ 0 w 7"/>
                <a:gd name="T1" fmla="*/ 0 h 13"/>
                <a:gd name="T2" fmla="*/ 3 w 7"/>
                <a:gd name="T3" fmla="*/ 7 h 13"/>
                <a:gd name="T4" fmla="*/ 7 w 7"/>
                <a:gd name="T5" fmla="*/ 13 h 13"/>
                <a:gd name="T6" fmla="*/ 0 60000 65536"/>
                <a:gd name="T7" fmla="*/ 0 60000 65536"/>
                <a:gd name="T8" fmla="*/ 0 60000 65536"/>
                <a:gd name="T9" fmla="*/ 0 w 7"/>
                <a:gd name="T10" fmla="*/ 0 h 13"/>
                <a:gd name="T11" fmla="*/ 7 w 7"/>
                <a:gd name="T12" fmla="*/ 13 h 13"/>
              </a:gdLst>
              <a:ahLst/>
              <a:cxnLst>
                <a:cxn ang="T6">
                  <a:pos x="T0" y="T1"/>
                </a:cxn>
                <a:cxn ang="T7">
                  <a:pos x="T2" y="T3"/>
                </a:cxn>
                <a:cxn ang="T8">
                  <a:pos x="T4" y="T5"/>
                </a:cxn>
              </a:cxnLst>
              <a:rect l="T9" t="T10" r="T11" b="T12"/>
              <a:pathLst>
                <a:path w="7" h="13">
                  <a:moveTo>
                    <a:pt x="0" y="0"/>
                  </a:moveTo>
                  <a:lnTo>
                    <a:pt x="3" y="7"/>
                  </a:lnTo>
                  <a:lnTo>
                    <a:pt x="7" y="13"/>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58" name="Freeform 375"/>
            <p:cNvSpPr>
              <a:spLocks/>
            </p:cNvSpPr>
            <p:nvPr/>
          </p:nvSpPr>
          <p:spPr bwMode="auto">
            <a:xfrm>
              <a:off x="3767" y="3664"/>
              <a:ext cx="3" cy="10"/>
            </a:xfrm>
            <a:custGeom>
              <a:avLst/>
              <a:gdLst>
                <a:gd name="T0" fmla="*/ 0 w 3"/>
                <a:gd name="T1" fmla="*/ 0 h 10"/>
                <a:gd name="T2" fmla="*/ 0 w 3"/>
                <a:gd name="T3" fmla="*/ 3 h 10"/>
                <a:gd name="T4" fmla="*/ 3 w 3"/>
                <a:gd name="T5" fmla="*/ 10 h 10"/>
                <a:gd name="T6" fmla="*/ 0 60000 65536"/>
                <a:gd name="T7" fmla="*/ 0 60000 65536"/>
                <a:gd name="T8" fmla="*/ 0 60000 65536"/>
                <a:gd name="T9" fmla="*/ 0 w 3"/>
                <a:gd name="T10" fmla="*/ 0 h 10"/>
                <a:gd name="T11" fmla="*/ 3 w 3"/>
                <a:gd name="T12" fmla="*/ 10 h 10"/>
              </a:gdLst>
              <a:ahLst/>
              <a:cxnLst>
                <a:cxn ang="T6">
                  <a:pos x="T0" y="T1"/>
                </a:cxn>
                <a:cxn ang="T7">
                  <a:pos x="T2" y="T3"/>
                </a:cxn>
                <a:cxn ang="T8">
                  <a:pos x="T4" y="T5"/>
                </a:cxn>
              </a:cxnLst>
              <a:rect l="T9" t="T10" r="T11" b="T12"/>
              <a:pathLst>
                <a:path w="3" h="10">
                  <a:moveTo>
                    <a:pt x="0" y="0"/>
                  </a:moveTo>
                  <a:lnTo>
                    <a:pt x="0" y="3"/>
                  </a:lnTo>
                  <a:lnTo>
                    <a:pt x="3" y="1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59" name="Freeform 376"/>
            <p:cNvSpPr>
              <a:spLocks/>
            </p:cNvSpPr>
            <p:nvPr/>
          </p:nvSpPr>
          <p:spPr bwMode="auto">
            <a:xfrm>
              <a:off x="3770" y="3674"/>
              <a:ext cx="11" cy="26"/>
            </a:xfrm>
            <a:custGeom>
              <a:avLst/>
              <a:gdLst>
                <a:gd name="T0" fmla="*/ 0 w 11"/>
                <a:gd name="T1" fmla="*/ 0 h 26"/>
                <a:gd name="T2" fmla="*/ 4 w 11"/>
                <a:gd name="T3" fmla="*/ 13 h 26"/>
                <a:gd name="T4" fmla="*/ 11 w 11"/>
                <a:gd name="T5" fmla="*/ 26 h 26"/>
                <a:gd name="T6" fmla="*/ 0 60000 65536"/>
                <a:gd name="T7" fmla="*/ 0 60000 65536"/>
                <a:gd name="T8" fmla="*/ 0 60000 65536"/>
                <a:gd name="T9" fmla="*/ 0 w 11"/>
                <a:gd name="T10" fmla="*/ 0 h 26"/>
                <a:gd name="T11" fmla="*/ 11 w 11"/>
                <a:gd name="T12" fmla="*/ 26 h 26"/>
              </a:gdLst>
              <a:ahLst/>
              <a:cxnLst>
                <a:cxn ang="T6">
                  <a:pos x="T0" y="T1"/>
                </a:cxn>
                <a:cxn ang="T7">
                  <a:pos x="T2" y="T3"/>
                </a:cxn>
                <a:cxn ang="T8">
                  <a:pos x="T4" y="T5"/>
                </a:cxn>
              </a:cxnLst>
              <a:rect l="T9" t="T10" r="T11" b="T12"/>
              <a:pathLst>
                <a:path w="11" h="26">
                  <a:moveTo>
                    <a:pt x="0" y="0"/>
                  </a:moveTo>
                  <a:lnTo>
                    <a:pt x="4" y="13"/>
                  </a:lnTo>
                  <a:lnTo>
                    <a:pt x="11" y="26"/>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60" name="Freeform 377"/>
            <p:cNvSpPr>
              <a:spLocks/>
            </p:cNvSpPr>
            <p:nvPr/>
          </p:nvSpPr>
          <p:spPr bwMode="auto">
            <a:xfrm>
              <a:off x="3781" y="3700"/>
              <a:ext cx="7" cy="22"/>
            </a:xfrm>
            <a:custGeom>
              <a:avLst/>
              <a:gdLst>
                <a:gd name="T0" fmla="*/ 0 w 7"/>
                <a:gd name="T1" fmla="*/ 0 h 22"/>
                <a:gd name="T2" fmla="*/ 4 w 7"/>
                <a:gd name="T3" fmla="*/ 9 h 22"/>
                <a:gd name="T4" fmla="*/ 7 w 7"/>
                <a:gd name="T5" fmla="*/ 22 h 22"/>
                <a:gd name="T6" fmla="*/ 0 60000 65536"/>
                <a:gd name="T7" fmla="*/ 0 60000 65536"/>
                <a:gd name="T8" fmla="*/ 0 60000 65536"/>
                <a:gd name="T9" fmla="*/ 0 w 7"/>
                <a:gd name="T10" fmla="*/ 0 h 22"/>
                <a:gd name="T11" fmla="*/ 7 w 7"/>
                <a:gd name="T12" fmla="*/ 22 h 22"/>
              </a:gdLst>
              <a:ahLst/>
              <a:cxnLst>
                <a:cxn ang="T6">
                  <a:pos x="T0" y="T1"/>
                </a:cxn>
                <a:cxn ang="T7">
                  <a:pos x="T2" y="T3"/>
                </a:cxn>
                <a:cxn ang="T8">
                  <a:pos x="T4" y="T5"/>
                </a:cxn>
              </a:cxnLst>
              <a:rect l="T9" t="T10" r="T11" b="T12"/>
              <a:pathLst>
                <a:path w="7" h="22">
                  <a:moveTo>
                    <a:pt x="0" y="0"/>
                  </a:moveTo>
                  <a:lnTo>
                    <a:pt x="4" y="9"/>
                  </a:lnTo>
                  <a:lnTo>
                    <a:pt x="7" y="22"/>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61" name="Freeform 378"/>
            <p:cNvSpPr>
              <a:spLocks/>
            </p:cNvSpPr>
            <p:nvPr/>
          </p:nvSpPr>
          <p:spPr bwMode="auto">
            <a:xfrm>
              <a:off x="3788" y="3722"/>
              <a:ext cx="15" cy="30"/>
            </a:xfrm>
            <a:custGeom>
              <a:avLst/>
              <a:gdLst>
                <a:gd name="T0" fmla="*/ 0 w 15"/>
                <a:gd name="T1" fmla="*/ 0 h 30"/>
                <a:gd name="T2" fmla="*/ 8 w 15"/>
                <a:gd name="T3" fmla="*/ 13 h 30"/>
                <a:gd name="T4" fmla="*/ 15 w 15"/>
                <a:gd name="T5" fmla="*/ 30 h 30"/>
                <a:gd name="T6" fmla="*/ 0 60000 65536"/>
                <a:gd name="T7" fmla="*/ 0 60000 65536"/>
                <a:gd name="T8" fmla="*/ 0 60000 65536"/>
                <a:gd name="T9" fmla="*/ 0 w 15"/>
                <a:gd name="T10" fmla="*/ 0 h 30"/>
                <a:gd name="T11" fmla="*/ 15 w 15"/>
                <a:gd name="T12" fmla="*/ 30 h 30"/>
              </a:gdLst>
              <a:ahLst/>
              <a:cxnLst>
                <a:cxn ang="T6">
                  <a:pos x="T0" y="T1"/>
                </a:cxn>
                <a:cxn ang="T7">
                  <a:pos x="T2" y="T3"/>
                </a:cxn>
                <a:cxn ang="T8">
                  <a:pos x="T4" y="T5"/>
                </a:cxn>
              </a:cxnLst>
              <a:rect l="T9" t="T10" r="T11" b="T12"/>
              <a:pathLst>
                <a:path w="15" h="30">
                  <a:moveTo>
                    <a:pt x="0" y="0"/>
                  </a:moveTo>
                  <a:lnTo>
                    <a:pt x="8" y="13"/>
                  </a:lnTo>
                  <a:lnTo>
                    <a:pt x="15" y="3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62" name="Freeform 379"/>
            <p:cNvSpPr>
              <a:spLocks/>
            </p:cNvSpPr>
            <p:nvPr/>
          </p:nvSpPr>
          <p:spPr bwMode="auto">
            <a:xfrm>
              <a:off x="3803" y="3752"/>
              <a:ext cx="29" cy="38"/>
            </a:xfrm>
            <a:custGeom>
              <a:avLst/>
              <a:gdLst>
                <a:gd name="T0" fmla="*/ 0 w 29"/>
                <a:gd name="T1" fmla="*/ 0 h 38"/>
                <a:gd name="T2" fmla="*/ 7 w 29"/>
                <a:gd name="T3" fmla="*/ 9 h 38"/>
                <a:gd name="T4" fmla="*/ 14 w 29"/>
                <a:gd name="T5" fmla="*/ 22 h 38"/>
                <a:gd name="T6" fmla="*/ 21 w 29"/>
                <a:gd name="T7" fmla="*/ 32 h 38"/>
                <a:gd name="T8" fmla="*/ 29 w 29"/>
                <a:gd name="T9" fmla="*/ 38 h 38"/>
                <a:gd name="T10" fmla="*/ 0 60000 65536"/>
                <a:gd name="T11" fmla="*/ 0 60000 65536"/>
                <a:gd name="T12" fmla="*/ 0 60000 65536"/>
                <a:gd name="T13" fmla="*/ 0 60000 65536"/>
                <a:gd name="T14" fmla="*/ 0 60000 65536"/>
                <a:gd name="T15" fmla="*/ 0 w 29"/>
                <a:gd name="T16" fmla="*/ 0 h 38"/>
                <a:gd name="T17" fmla="*/ 29 w 29"/>
                <a:gd name="T18" fmla="*/ 38 h 38"/>
              </a:gdLst>
              <a:ahLst/>
              <a:cxnLst>
                <a:cxn ang="T10">
                  <a:pos x="T0" y="T1"/>
                </a:cxn>
                <a:cxn ang="T11">
                  <a:pos x="T2" y="T3"/>
                </a:cxn>
                <a:cxn ang="T12">
                  <a:pos x="T4" y="T5"/>
                </a:cxn>
                <a:cxn ang="T13">
                  <a:pos x="T6" y="T7"/>
                </a:cxn>
                <a:cxn ang="T14">
                  <a:pos x="T8" y="T9"/>
                </a:cxn>
              </a:cxnLst>
              <a:rect l="T15" t="T16" r="T17" b="T18"/>
              <a:pathLst>
                <a:path w="29" h="38">
                  <a:moveTo>
                    <a:pt x="0" y="0"/>
                  </a:moveTo>
                  <a:lnTo>
                    <a:pt x="7" y="9"/>
                  </a:lnTo>
                  <a:lnTo>
                    <a:pt x="14" y="22"/>
                  </a:lnTo>
                  <a:lnTo>
                    <a:pt x="21" y="32"/>
                  </a:lnTo>
                  <a:lnTo>
                    <a:pt x="29" y="38"/>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63" name="Freeform 380"/>
            <p:cNvSpPr>
              <a:spLocks/>
            </p:cNvSpPr>
            <p:nvPr/>
          </p:nvSpPr>
          <p:spPr bwMode="auto">
            <a:xfrm>
              <a:off x="3832" y="3790"/>
              <a:ext cx="11" cy="0"/>
            </a:xfrm>
            <a:custGeom>
              <a:avLst/>
              <a:gdLst>
                <a:gd name="T0" fmla="*/ 0 w 11"/>
                <a:gd name="T1" fmla="*/ 7 w 11"/>
                <a:gd name="T2" fmla="*/ 11 w 11"/>
                <a:gd name="T3" fmla="*/ 0 60000 65536"/>
                <a:gd name="T4" fmla="*/ 0 60000 65536"/>
                <a:gd name="T5" fmla="*/ 0 60000 65536"/>
                <a:gd name="T6" fmla="*/ 0 w 11"/>
                <a:gd name="T7" fmla="*/ 11 w 11"/>
              </a:gdLst>
              <a:ahLst/>
              <a:cxnLst>
                <a:cxn ang="T3">
                  <a:pos x="T0" y="0"/>
                </a:cxn>
                <a:cxn ang="T4">
                  <a:pos x="T1" y="0"/>
                </a:cxn>
                <a:cxn ang="T5">
                  <a:pos x="T2" y="0"/>
                </a:cxn>
              </a:cxnLst>
              <a:rect l="T6" t="0" r="T7" b="0"/>
              <a:pathLst>
                <a:path w="11">
                  <a:moveTo>
                    <a:pt x="0" y="0"/>
                  </a:moveTo>
                  <a:lnTo>
                    <a:pt x="7" y="0"/>
                  </a:lnTo>
                  <a:lnTo>
                    <a:pt x="11"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64" name="Line 381"/>
            <p:cNvSpPr>
              <a:spLocks noChangeShapeType="1"/>
            </p:cNvSpPr>
            <p:nvPr/>
          </p:nvSpPr>
          <p:spPr bwMode="auto">
            <a:xfrm flipV="1">
              <a:off x="3843" y="3784"/>
              <a:ext cx="7" cy="6"/>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65" name="Freeform 382"/>
            <p:cNvSpPr>
              <a:spLocks/>
            </p:cNvSpPr>
            <p:nvPr/>
          </p:nvSpPr>
          <p:spPr bwMode="auto">
            <a:xfrm>
              <a:off x="3850" y="3771"/>
              <a:ext cx="7" cy="13"/>
            </a:xfrm>
            <a:custGeom>
              <a:avLst/>
              <a:gdLst>
                <a:gd name="T0" fmla="*/ 0 w 7"/>
                <a:gd name="T1" fmla="*/ 13 h 13"/>
                <a:gd name="T2" fmla="*/ 3 w 7"/>
                <a:gd name="T3" fmla="*/ 6 h 13"/>
                <a:gd name="T4" fmla="*/ 7 w 7"/>
                <a:gd name="T5" fmla="*/ 0 h 13"/>
                <a:gd name="T6" fmla="*/ 0 60000 65536"/>
                <a:gd name="T7" fmla="*/ 0 60000 65536"/>
                <a:gd name="T8" fmla="*/ 0 60000 65536"/>
                <a:gd name="T9" fmla="*/ 0 w 7"/>
                <a:gd name="T10" fmla="*/ 0 h 13"/>
                <a:gd name="T11" fmla="*/ 7 w 7"/>
                <a:gd name="T12" fmla="*/ 13 h 13"/>
              </a:gdLst>
              <a:ahLst/>
              <a:cxnLst>
                <a:cxn ang="T6">
                  <a:pos x="T0" y="T1"/>
                </a:cxn>
                <a:cxn ang="T7">
                  <a:pos x="T2" y="T3"/>
                </a:cxn>
                <a:cxn ang="T8">
                  <a:pos x="T4" y="T5"/>
                </a:cxn>
              </a:cxnLst>
              <a:rect l="T9" t="T10" r="T11" b="T12"/>
              <a:pathLst>
                <a:path w="7" h="13">
                  <a:moveTo>
                    <a:pt x="0" y="13"/>
                  </a:moveTo>
                  <a:lnTo>
                    <a:pt x="3" y="6"/>
                  </a:lnTo>
                  <a:lnTo>
                    <a:pt x="7"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66" name="Line 383"/>
            <p:cNvSpPr>
              <a:spLocks noChangeShapeType="1"/>
            </p:cNvSpPr>
            <p:nvPr/>
          </p:nvSpPr>
          <p:spPr bwMode="auto">
            <a:xfrm flipV="1">
              <a:off x="3857" y="3761"/>
              <a:ext cx="7" cy="1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67" name="Line 384"/>
            <p:cNvSpPr>
              <a:spLocks noChangeShapeType="1"/>
            </p:cNvSpPr>
            <p:nvPr/>
          </p:nvSpPr>
          <p:spPr bwMode="auto">
            <a:xfrm flipV="1">
              <a:off x="3864" y="3752"/>
              <a:ext cx="4" cy="9"/>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68" name="Freeform 385"/>
            <p:cNvSpPr>
              <a:spLocks/>
            </p:cNvSpPr>
            <p:nvPr/>
          </p:nvSpPr>
          <p:spPr bwMode="auto">
            <a:xfrm>
              <a:off x="3868" y="3706"/>
              <a:ext cx="14" cy="46"/>
            </a:xfrm>
            <a:custGeom>
              <a:avLst/>
              <a:gdLst>
                <a:gd name="T0" fmla="*/ 0 w 14"/>
                <a:gd name="T1" fmla="*/ 46 h 46"/>
                <a:gd name="T2" fmla="*/ 3 w 14"/>
                <a:gd name="T3" fmla="*/ 36 h 46"/>
                <a:gd name="T4" fmla="*/ 7 w 14"/>
                <a:gd name="T5" fmla="*/ 23 h 46"/>
                <a:gd name="T6" fmla="*/ 11 w 14"/>
                <a:gd name="T7" fmla="*/ 10 h 46"/>
                <a:gd name="T8" fmla="*/ 14 w 14"/>
                <a:gd name="T9" fmla="*/ 0 h 46"/>
                <a:gd name="T10" fmla="*/ 0 60000 65536"/>
                <a:gd name="T11" fmla="*/ 0 60000 65536"/>
                <a:gd name="T12" fmla="*/ 0 60000 65536"/>
                <a:gd name="T13" fmla="*/ 0 60000 65536"/>
                <a:gd name="T14" fmla="*/ 0 60000 65536"/>
                <a:gd name="T15" fmla="*/ 0 w 14"/>
                <a:gd name="T16" fmla="*/ 0 h 46"/>
                <a:gd name="T17" fmla="*/ 14 w 14"/>
                <a:gd name="T18" fmla="*/ 46 h 46"/>
              </a:gdLst>
              <a:ahLst/>
              <a:cxnLst>
                <a:cxn ang="T10">
                  <a:pos x="T0" y="T1"/>
                </a:cxn>
                <a:cxn ang="T11">
                  <a:pos x="T2" y="T3"/>
                </a:cxn>
                <a:cxn ang="T12">
                  <a:pos x="T4" y="T5"/>
                </a:cxn>
                <a:cxn ang="T13">
                  <a:pos x="T6" y="T7"/>
                </a:cxn>
                <a:cxn ang="T14">
                  <a:pos x="T8" y="T9"/>
                </a:cxn>
              </a:cxnLst>
              <a:rect l="T15" t="T16" r="T17" b="T18"/>
              <a:pathLst>
                <a:path w="14" h="46">
                  <a:moveTo>
                    <a:pt x="0" y="46"/>
                  </a:moveTo>
                  <a:lnTo>
                    <a:pt x="3" y="36"/>
                  </a:lnTo>
                  <a:lnTo>
                    <a:pt x="7" y="23"/>
                  </a:lnTo>
                  <a:lnTo>
                    <a:pt x="11" y="10"/>
                  </a:lnTo>
                  <a:lnTo>
                    <a:pt x="14"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69" name="Freeform 386"/>
            <p:cNvSpPr>
              <a:spLocks/>
            </p:cNvSpPr>
            <p:nvPr/>
          </p:nvSpPr>
          <p:spPr bwMode="auto">
            <a:xfrm>
              <a:off x="3882" y="3690"/>
              <a:ext cx="4" cy="16"/>
            </a:xfrm>
            <a:custGeom>
              <a:avLst/>
              <a:gdLst>
                <a:gd name="T0" fmla="*/ 0 w 4"/>
                <a:gd name="T1" fmla="*/ 16 h 16"/>
                <a:gd name="T2" fmla="*/ 4 w 4"/>
                <a:gd name="T3" fmla="*/ 6 h 16"/>
                <a:gd name="T4" fmla="*/ 4 w 4"/>
                <a:gd name="T5" fmla="*/ 0 h 16"/>
                <a:gd name="T6" fmla="*/ 0 60000 65536"/>
                <a:gd name="T7" fmla="*/ 0 60000 65536"/>
                <a:gd name="T8" fmla="*/ 0 60000 65536"/>
                <a:gd name="T9" fmla="*/ 0 w 4"/>
                <a:gd name="T10" fmla="*/ 0 h 16"/>
                <a:gd name="T11" fmla="*/ 4 w 4"/>
                <a:gd name="T12" fmla="*/ 16 h 16"/>
              </a:gdLst>
              <a:ahLst/>
              <a:cxnLst>
                <a:cxn ang="T6">
                  <a:pos x="T0" y="T1"/>
                </a:cxn>
                <a:cxn ang="T7">
                  <a:pos x="T2" y="T3"/>
                </a:cxn>
                <a:cxn ang="T8">
                  <a:pos x="T4" y="T5"/>
                </a:cxn>
              </a:cxnLst>
              <a:rect l="T9" t="T10" r="T11" b="T12"/>
              <a:pathLst>
                <a:path w="4" h="16">
                  <a:moveTo>
                    <a:pt x="0" y="16"/>
                  </a:moveTo>
                  <a:lnTo>
                    <a:pt x="4" y="6"/>
                  </a:lnTo>
                  <a:lnTo>
                    <a:pt x="4"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70" name="Freeform 387"/>
            <p:cNvSpPr>
              <a:spLocks/>
            </p:cNvSpPr>
            <p:nvPr/>
          </p:nvSpPr>
          <p:spPr bwMode="auto">
            <a:xfrm>
              <a:off x="3886" y="3667"/>
              <a:ext cx="7" cy="23"/>
            </a:xfrm>
            <a:custGeom>
              <a:avLst/>
              <a:gdLst>
                <a:gd name="T0" fmla="*/ 0 w 7"/>
                <a:gd name="T1" fmla="*/ 23 h 23"/>
                <a:gd name="T2" fmla="*/ 3 w 7"/>
                <a:gd name="T3" fmla="*/ 13 h 23"/>
                <a:gd name="T4" fmla="*/ 7 w 7"/>
                <a:gd name="T5" fmla="*/ 0 h 23"/>
                <a:gd name="T6" fmla="*/ 0 60000 65536"/>
                <a:gd name="T7" fmla="*/ 0 60000 65536"/>
                <a:gd name="T8" fmla="*/ 0 60000 65536"/>
                <a:gd name="T9" fmla="*/ 0 w 7"/>
                <a:gd name="T10" fmla="*/ 0 h 23"/>
                <a:gd name="T11" fmla="*/ 7 w 7"/>
                <a:gd name="T12" fmla="*/ 23 h 23"/>
              </a:gdLst>
              <a:ahLst/>
              <a:cxnLst>
                <a:cxn ang="T6">
                  <a:pos x="T0" y="T1"/>
                </a:cxn>
                <a:cxn ang="T7">
                  <a:pos x="T2" y="T3"/>
                </a:cxn>
                <a:cxn ang="T8">
                  <a:pos x="T4" y="T5"/>
                </a:cxn>
              </a:cxnLst>
              <a:rect l="T9" t="T10" r="T11" b="T12"/>
              <a:pathLst>
                <a:path w="7" h="23">
                  <a:moveTo>
                    <a:pt x="0" y="23"/>
                  </a:moveTo>
                  <a:lnTo>
                    <a:pt x="3" y="13"/>
                  </a:lnTo>
                  <a:lnTo>
                    <a:pt x="7"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71" name="Freeform 388"/>
            <p:cNvSpPr>
              <a:spLocks/>
            </p:cNvSpPr>
            <p:nvPr/>
          </p:nvSpPr>
          <p:spPr bwMode="auto">
            <a:xfrm>
              <a:off x="3893" y="3625"/>
              <a:ext cx="7" cy="42"/>
            </a:xfrm>
            <a:custGeom>
              <a:avLst/>
              <a:gdLst>
                <a:gd name="T0" fmla="*/ 0 w 7"/>
                <a:gd name="T1" fmla="*/ 42 h 42"/>
                <a:gd name="T2" fmla="*/ 0 w 7"/>
                <a:gd name="T3" fmla="*/ 33 h 42"/>
                <a:gd name="T4" fmla="*/ 4 w 7"/>
                <a:gd name="T5" fmla="*/ 23 h 42"/>
                <a:gd name="T6" fmla="*/ 7 w 7"/>
                <a:gd name="T7" fmla="*/ 10 h 42"/>
                <a:gd name="T8" fmla="*/ 7 w 7"/>
                <a:gd name="T9" fmla="*/ 0 h 42"/>
                <a:gd name="T10" fmla="*/ 0 60000 65536"/>
                <a:gd name="T11" fmla="*/ 0 60000 65536"/>
                <a:gd name="T12" fmla="*/ 0 60000 65536"/>
                <a:gd name="T13" fmla="*/ 0 60000 65536"/>
                <a:gd name="T14" fmla="*/ 0 60000 65536"/>
                <a:gd name="T15" fmla="*/ 0 w 7"/>
                <a:gd name="T16" fmla="*/ 0 h 42"/>
                <a:gd name="T17" fmla="*/ 7 w 7"/>
                <a:gd name="T18" fmla="*/ 42 h 42"/>
              </a:gdLst>
              <a:ahLst/>
              <a:cxnLst>
                <a:cxn ang="T10">
                  <a:pos x="T0" y="T1"/>
                </a:cxn>
                <a:cxn ang="T11">
                  <a:pos x="T2" y="T3"/>
                </a:cxn>
                <a:cxn ang="T12">
                  <a:pos x="T4" y="T5"/>
                </a:cxn>
                <a:cxn ang="T13">
                  <a:pos x="T6" y="T7"/>
                </a:cxn>
                <a:cxn ang="T14">
                  <a:pos x="T8" y="T9"/>
                </a:cxn>
              </a:cxnLst>
              <a:rect l="T15" t="T16" r="T17" b="T18"/>
              <a:pathLst>
                <a:path w="7" h="42">
                  <a:moveTo>
                    <a:pt x="0" y="42"/>
                  </a:moveTo>
                  <a:lnTo>
                    <a:pt x="0" y="33"/>
                  </a:lnTo>
                  <a:lnTo>
                    <a:pt x="4" y="23"/>
                  </a:lnTo>
                  <a:lnTo>
                    <a:pt x="7" y="10"/>
                  </a:lnTo>
                  <a:lnTo>
                    <a:pt x="7"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72" name="Freeform 389"/>
            <p:cNvSpPr>
              <a:spLocks/>
            </p:cNvSpPr>
            <p:nvPr/>
          </p:nvSpPr>
          <p:spPr bwMode="auto">
            <a:xfrm>
              <a:off x="3900" y="3599"/>
              <a:ext cx="7" cy="26"/>
            </a:xfrm>
            <a:custGeom>
              <a:avLst/>
              <a:gdLst>
                <a:gd name="T0" fmla="*/ 0 w 7"/>
                <a:gd name="T1" fmla="*/ 26 h 26"/>
                <a:gd name="T2" fmla="*/ 4 w 7"/>
                <a:gd name="T3" fmla="*/ 13 h 26"/>
                <a:gd name="T4" fmla="*/ 7 w 7"/>
                <a:gd name="T5" fmla="*/ 0 h 26"/>
                <a:gd name="T6" fmla="*/ 0 60000 65536"/>
                <a:gd name="T7" fmla="*/ 0 60000 65536"/>
                <a:gd name="T8" fmla="*/ 0 60000 65536"/>
                <a:gd name="T9" fmla="*/ 0 w 7"/>
                <a:gd name="T10" fmla="*/ 0 h 26"/>
                <a:gd name="T11" fmla="*/ 7 w 7"/>
                <a:gd name="T12" fmla="*/ 26 h 26"/>
              </a:gdLst>
              <a:ahLst/>
              <a:cxnLst>
                <a:cxn ang="T6">
                  <a:pos x="T0" y="T1"/>
                </a:cxn>
                <a:cxn ang="T7">
                  <a:pos x="T2" y="T3"/>
                </a:cxn>
                <a:cxn ang="T8">
                  <a:pos x="T4" y="T5"/>
                </a:cxn>
              </a:cxnLst>
              <a:rect l="T9" t="T10" r="T11" b="T12"/>
              <a:pathLst>
                <a:path w="7" h="26">
                  <a:moveTo>
                    <a:pt x="0" y="26"/>
                  </a:moveTo>
                  <a:lnTo>
                    <a:pt x="4" y="13"/>
                  </a:lnTo>
                  <a:lnTo>
                    <a:pt x="7"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73" name="Line 390"/>
            <p:cNvSpPr>
              <a:spLocks noChangeShapeType="1"/>
            </p:cNvSpPr>
            <p:nvPr/>
          </p:nvSpPr>
          <p:spPr bwMode="auto">
            <a:xfrm flipV="1">
              <a:off x="3907" y="3576"/>
              <a:ext cx="4" cy="23"/>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74" name="Line 391"/>
            <p:cNvSpPr>
              <a:spLocks noChangeShapeType="1"/>
            </p:cNvSpPr>
            <p:nvPr/>
          </p:nvSpPr>
          <p:spPr bwMode="auto">
            <a:xfrm flipV="1">
              <a:off x="3911" y="3551"/>
              <a:ext cx="4" cy="25"/>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75" name="Freeform 392"/>
            <p:cNvSpPr>
              <a:spLocks/>
            </p:cNvSpPr>
            <p:nvPr/>
          </p:nvSpPr>
          <p:spPr bwMode="auto">
            <a:xfrm>
              <a:off x="3915" y="3525"/>
              <a:ext cx="7" cy="26"/>
            </a:xfrm>
            <a:custGeom>
              <a:avLst/>
              <a:gdLst>
                <a:gd name="T0" fmla="*/ 0 w 7"/>
                <a:gd name="T1" fmla="*/ 26 h 26"/>
                <a:gd name="T2" fmla="*/ 3 w 7"/>
                <a:gd name="T3" fmla="*/ 16 h 26"/>
                <a:gd name="T4" fmla="*/ 7 w 7"/>
                <a:gd name="T5" fmla="*/ 0 h 26"/>
                <a:gd name="T6" fmla="*/ 0 60000 65536"/>
                <a:gd name="T7" fmla="*/ 0 60000 65536"/>
                <a:gd name="T8" fmla="*/ 0 60000 65536"/>
                <a:gd name="T9" fmla="*/ 0 w 7"/>
                <a:gd name="T10" fmla="*/ 0 h 26"/>
                <a:gd name="T11" fmla="*/ 7 w 7"/>
                <a:gd name="T12" fmla="*/ 26 h 26"/>
              </a:gdLst>
              <a:ahLst/>
              <a:cxnLst>
                <a:cxn ang="T6">
                  <a:pos x="T0" y="T1"/>
                </a:cxn>
                <a:cxn ang="T7">
                  <a:pos x="T2" y="T3"/>
                </a:cxn>
                <a:cxn ang="T8">
                  <a:pos x="T4" y="T5"/>
                </a:cxn>
              </a:cxnLst>
              <a:rect l="T9" t="T10" r="T11" b="T12"/>
              <a:pathLst>
                <a:path w="7" h="26">
                  <a:moveTo>
                    <a:pt x="0" y="26"/>
                  </a:moveTo>
                  <a:lnTo>
                    <a:pt x="3" y="16"/>
                  </a:lnTo>
                  <a:lnTo>
                    <a:pt x="7"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76" name="Freeform 393"/>
            <p:cNvSpPr>
              <a:spLocks/>
            </p:cNvSpPr>
            <p:nvPr/>
          </p:nvSpPr>
          <p:spPr bwMode="auto">
            <a:xfrm>
              <a:off x="3922" y="3421"/>
              <a:ext cx="18" cy="104"/>
            </a:xfrm>
            <a:custGeom>
              <a:avLst/>
              <a:gdLst>
                <a:gd name="T0" fmla="*/ 0 w 18"/>
                <a:gd name="T1" fmla="*/ 104 h 104"/>
                <a:gd name="T2" fmla="*/ 0 w 18"/>
                <a:gd name="T3" fmla="*/ 94 h 104"/>
                <a:gd name="T4" fmla="*/ 3 w 18"/>
                <a:gd name="T5" fmla="*/ 81 h 104"/>
                <a:gd name="T6" fmla="*/ 11 w 18"/>
                <a:gd name="T7" fmla="*/ 52 h 104"/>
                <a:gd name="T8" fmla="*/ 14 w 18"/>
                <a:gd name="T9" fmla="*/ 23 h 104"/>
                <a:gd name="T10" fmla="*/ 18 w 18"/>
                <a:gd name="T11" fmla="*/ 10 h 104"/>
                <a:gd name="T12" fmla="*/ 18 w 18"/>
                <a:gd name="T13" fmla="*/ 0 h 104"/>
                <a:gd name="T14" fmla="*/ 0 60000 65536"/>
                <a:gd name="T15" fmla="*/ 0 60000 65536"/>
                <a:gd name="T16" fmla="*/ 0 60000 65536"/>
                <a:gd name="T17" fmla="*/ 0 60000 65536"/>
                <a:gd name="T18" fmla="*/ 0 60000 65536"/>
                <a:gd name="T19" fmla="*/ 0 60000 65536"/>
                <a:gd name="T20" fmla="*/ 0 60000 65536"/>
                <a:gd name="T21" fmla="*/ 0 w 18"/>
                <a:gd name="T22" fmla="*/ 0 h 104"/>
                <a:gd name="T23" fmla="*/ 18 w 18"/>
                <a:gd name="T24" fmla="*/ 104 h 1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104">
                  <a:moveTo>
                    <a:pt x="0" y="104"/>
                  </a:moveTo>
                  <a:lnTo>
                    <a:pt x="0" y="94"/>
                  </a:lnTo>
                  <a:lnTo>
                    <a:pt x="3" y="81"/>
                  </a:lnTo>
                  <a:lnTo>
                    <a:pt x="11" y="52"/>
                  </a:lnTo>
                  <a:lnTo>
                    <a:pt x="14" y="23"/>
                  </a:lnTo>
                  <a:lnTo>
                    <a:pt x="18" y="10"/>
                  </a:lnTo>
                  <a:lnTo>
                    <a:pt x="18"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77" name="Freeform 394"/>
            <p:cNvSpPr>
              <a:spLocks/>
            </p:cNvSpPr>
            <p:nvPr/>
          </p:nvSpPr>
          <p:spPr bwMode="auto">
            <a:xfrm>
              <a:off x="3940" y="3395"/>
              <a:ext cx="4" cy="26"/>
            </a:xfrm>
            <a:custGeom>
              <a:avLst/>
              <a:gdLst>
                <a:gd name="T0" fmla="*/ 0 w 4"/>
                <a:gd name="T1" fmla="*/ 26 h 26"/>
                <a:gd name="T2" fmla="*/ 4 w 4"/>
                <a:gd name="T3" fmla="*/ 10 h 26"/>
                <a:gd name="T4" fmla="*/ 4 w 4"/>
                <a:gd name="T5" fmla="*/ 0 h 26"/>
                <a:gd name="T6" fmla="*/ 0 60000 65536"/>
                <a:gd name="T7" fmla="*/ 0 60000 65536"/>
                <a:gd name="T8" fmla="*/ 0 60000 65536"/>
                <a:gd name="T9" fmla="*/ 0 w 4"/>
                <a:gd name="T10" fmla="*/ 0 h 26"/>
                <a:gd name="T11" fmla="*/ 4 w 4"/>
                <a:gd name="T12" fmla="*/ 26 h 26"/>
              </a:gdLst>
              <a:ahLst/>
              <a:cxnLst>
                <a:cxn ang="T6">
                  <a:pos x="T0" y="T1"/>
                </a:cxn>
                <a:cxn ang="T7">
                  <a:pos x="T2" y="T3"/>
                </a:cxn>
                <a:cxn ang="T8">
                  <a:pos x="T4" y="T5"/>
                </a:cxn>
              </a:cxnLst>
              <a:rect l="T9" t="T10" r="T11" b="T12"/>
              <a:pathLst>
                <a:path w="4" h="26">
                  <a:moveTo>
                    <a:pt x="0" y="26"/>
                  </a:moveTo>
                  <a:lnTo>
                    <a:pt x="4" y="10"/>
                  </a:lnTo>
                  <a:lnTo>
                    <a:pt x="4"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78" name="Freeform 395"/>
            <p:cNvSpPr>
              <a:spLocks/>
            </p:cNvSpPr>
            <p:nvPr/>
          </p:nvSpPr>
          <p:spPr bwMode="auto">
            <a:xfrm>
              <a:off x="3944" y="3372"/>
              <a:ext cx="7" cy="23"/>
            </a:xfrm>
            <a:custGeom>
              <a:avLst/>
              <a:gdLst>
                <a:gd name="T0" fmla="*/ 0 w 7"/>
                <a:gd name="T1" fmla="*/ 23 h 23"/>
                <a:gd name="T2" fmla="*/ 3 w 7"/>
                <a:gd name="T3" fmla="*/ 13 h 23"/>
                <a:gd name="T4" fmla="*/ 7 w 7"/>
                <a:gd name="T5" fmla="*/ 0 h 23"/>
                <a:gd name="T6" fmla="*/ 0 60000 65536"/>
                <a:gd name="T7" fmla="*/ 0 60000 65536"/>
                <a:gd name="T8" fmla="*/ 0 60000 65536"/>
                <a:gd name="T9" fmla="*/ 0 w 7"/>
                <a:gd name="T10" fmla="*/ 0 h 23"/>
                <a:gd name="T11" fmla="*/ 7 w 7"/>
                <a:gd name="T12" fmla="*/ 23 h 23"/>
              </a:gdLst>
              <a:ahLst/>
              <a:cxnLst>
                <a:cxn ang="T6">
                  <a:pos x="T0" y="T1"/>
                </a:cxn>
                <a:cxn ang="T7">
                  <a:pos x="T2" y="T3"/>
                </a:cxn>
                <a:cxn ang="T8">
                  <a:pos x="T4" y="T5"/>
                </a:cxn>
              </a:cxnLst>
              <a:rect l="T9" t="T10" r="T11" b="T12"/>
              <a:pathLst>
                <a:path w="7" h="23">
                  <a:moveTo>
                    <a:pt x="0" y="23"/>
                  </a:moveTo>
                  <a:lnTo>
                    <a:pt x="3" y="13"/>
                  </a:lnTo>
                  <a:lnTo>
                    <a:pt x="7"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79" name="Freeform 396"/>
            <p:cNvSpPr>
              <a:spLocks/>
            </p:cNvSpPr>
            <p:nvPr/>
          </p:nvSpPr>
          <p:spPr bwMode="auto">
            <a:xfrm>
              <a:off x="3951" y="3301"/>
              <a:ext cx="11" cy="71"/>
            </a:xfrm>
            <a:custGeom>
              <a:avLst/>
              <a:gdLst>
                <a:gd name="T0" fmla="*/ 0 w 11"/>
                <a:gd name="T1" fmla="*/ 71 h 71"/>
                <a:gd name="T2" fmla="*/ 3 w 11"/>
                <a:gd name="T3" fmla="*/ 55 h 71"/>
                <a:gd name="T4" fmla="*/ 7 w 11"/>
                <a:gd name="T5" fmla="*/ 36 h 71"/>
                <a:gd name="T6" fmla="*/ 7 w 11"/>
                <a:gd name="T7" fmla="*/ 16 h 71"/>
                <a:gd name="T8" fmla="*/ 11 w 11"/>
                <a:gd name="T9" fmla="*/ 0 h 71"/>
                <a:gd name="T10" fmla="*/ 0 60000 65536"/>
                <a:gd name="T11" fmla="*/ 0 60000 65536"/>
                <a:gd name="T12" fmla="*/ 0 60000 65536"/>
                <a:gd name="T13" fmla="*/ 0 60000 65536"/>
                <a:gd name="T14" fmla="*/ 0 60000 65536"/>
                <a:gd name="T15" fmla="*/ 0 w 11"/>
                <a:gd name="T16" fmla="*/ 0 h 71"/>
                <a:gd name="T17" fmla="*/ 11 w 11"/>
                <a:gd name="T18" fmla="*/ 71 h 71"/>
              </a:gdLst>
              <a:ahLst/>
              <a:cxnLst>
                <a:cxn ang="T10">
                  <a:pos x="T0" y="T1"/>
                </a:cxn>
                <a:cxn ang="T11">
                  <a:pos x="T2" y="T3"/>
                </a:cxn>
                <a:cxn ang="T12">
                  <a:pos x="T4" y="T5"/>
                </a:cxn>
                <a:cxn ang="T13">
                  <a:pos x="T6" y="T7"/>
                </a:cxn>
                <a:cxn ang="T14">
                  <a:pos x="T8" y="T9"/>
                </a:cxn>
              </a:cxnLst>
              <a:rect l="T15" t="T16" r="T17" b="T18"/>
              <a:pathLst>
                <a:path w="11" h="71">
                  <a:moveTo>
                    <a:pt x="0" y="71"/>
                  </a:moveTo>
                  <a:lnTo>
                    <a:pt x="3" y="55"/>
                  </a:lnTo>
                  <a:lnTo>
                    <a:pt x="7" y="36"/>
                  </a:lnTo>
                  <a:lnTo>
                    <a:pt x="7" y="16"/>
                  </a:lnTo>
                  <a:lnTo>
                    <a:pt x="11"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80" name="Freeform 397"/>
            <p:cNvSpPr>
              <a:spLocks/>
            </p:cNvSpPr>
            <p:nvPr/>
          </p:nvSpPr>
          <p:spPr bwMode="auto">
            <a:xfrm>
              <a:off x="3962" y="3281"/>
              <a:ext cx="3" cy="20"/>
            </a:xfrm>
            <a:custGeom>
              <a:avLst/>
              <a:gdLst>
                <a:gd name="T0" fmla="*/ 0 w 3"/>
                <a:gd name="T1" fmla="*/ 20 h 20"/>
                <a:gd name="T2" fmla="*/ 3 w 3"/>
                <a:gd name="T3" fmla="*/ 7 h 20"/>
                <a:gd name="T4" fmla="*/ 3 w 3"/>
                <a:gd name="T5" fmla="*/ 0 h 20"/>
                <a:gd name="T6" fmla="*/ 0 60000 65536"/>
                <a:gd name="T7" fmla="*/ 0 60000 65536"/>
                <a:gd name="T8" fmla="*/ 0 60000 65536"/>
                <a:gd name="T9" fmla="*/ 0 w 3"/>
                <a:gd name="T10" fmla="*/ 0 h 20"/>
                <a:gd name="T11" fmla="*/ 3 w 3"/>
                <a:gd name="T12" fmla="*/ 20 h 20"/>
              </a:gdLst>
              <a:ahLst/>
              <a:cxnLst>
                <a:cxn ang="T6">
                  <a:pos x="T0" y="T1"/>
                </a:cxn>
                <a:cxn ang="T7">
                  <a:pos x="T2" y="T3"/>
                </a:cxn>
                <a:cxn ang="T8">
                  <a:pos x="T4" y="T5"/>
                </a:cxn>
              </a:cxnLst>
              <a:rect l="T9" t="T10" r="T11" b="T12"/>
              <a:pathLst>
                <a:path w="3" h="20">
                  <a:moveTo>
                    <a:pt x="0" y="20"/>
                  </a:moveTo>
                  <a:lnTo>
                    <a:pt x="3" y="7"/>
                  </a:lnTo>
                  <a:lnTo>
                    <a:pt x="3"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81" name="Freeform 398"/>
            <p:cNvSpPr>
              <a:spLocks/>
            </p:cNvSpPr>
            <p:nvPr/>
          </p:nvSpPr>
          <p:spPr bwMode="auto">
            <a:xfrm>
              <a:off x="3965" y="3262"/>
              <a:ext cx="7" cy="19"/>
            </a:xfrm>
            <a:custGeom>
              <a:avLst/>
              <a:gdLst>
                <a:gd name="T0" fmla="*/ 0 w 7"/>
                <a:gd name="T1" fmla="*/ 19 h 19"/>
                <a:gd name="T2" fmla="*/ 4 w 7"/>
                <a:gd name="T3" fmla="*/ 13 h 19"/>
                <a:gd name="T4" fmla="*/ 7 w 7"/>
                <a:gd name="T5" fmla="*/ 0 h 19"/>
                <a:gd name="T6" fmla="*/ 0 60000 65536"/>
                <a:gd name="T7" fmla="*/ 0 60000 65536"/>
                <a:gd name="T8" fmla="*/ 0 60000 65536"/>
                <a:gd name="T9" fmla="*/ 0 w 7"/>
                <a:gd name="T10" fmla="*/ 0 h 19"/>
                <a:gd name="T11" fmla="*/ 7 w 7"/>
                <a:gd name="T12" fmla="*/ 19 h 19"/>
              </a:gdLst>
              <a:ahLst/>
              <a:cxnLst>
                <a:cxn ang="T6">
                  <a:pos x="T0" y="T1"/>
                </a:cxn>
                <a:cxn ang="T7">
                  <a:pos x="T2" y="T3"/>
                </a:cxn>
                <a:cxn ang="T8">
                  <a:pos x="T4" y="T5"/>
                </a:cxn>
              </a:cxnLst>
              <a:rect l="T9" t="T10" r="T11" b="T12"/>
              <a:pathLst>
                <a:path w="7" h="19">
                  <a:moveTo>
                    <a:pt x="0" y="19"/>
                  </a:moveTo>
                  <a:lnTo>
                    <a:pt x="4" y="13"/>
                  </a:lnTo>
                  <a:lnTo>
                    <a:pt x="7"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82" name="Freeform 399"/>
            <p:cNvSpPr>
              <a:spLocks/>
            </p:cNvSpPr>
            <p:nvPr/>
          </p:nvSpPr>
          <p:spPr bwMode="auto">
            <a:xfrm>
              <a:off x="3972" y="3168"/>
              <a:ext cx="36" cy="94"/>
            </a:xfrm>
            <a:custGeom>
              <a:avLst/>
              <a:gdLst>
                <a:gd name="T0" fmla="*/ 0 w 36"/>
                <a:gd name="T1" fmla="*/ 94 h 94"/>
                <a:gd name="T2" fmla="*/ 4 w 36"/>
                <a:gd name="T3" fmla="*/ 84 h 94"/>
                <a:gd name="T4" fmla="*/ 8 w 36"/>
                <a:gd name="T5" fmla="*/ 75 h 94"/>
                <a:gd name="T6" fmla="*/ 18 w 36"/>
                <a:gd name="T7" fmla="*/ 45 h 94"/>
                <a:gd name="T8" fmla="*/ 29 w 36"/>
                <a:gd name="T9" fmla="*/ 19 h 94"/>
                <a:gd name="T10" fmla="*/ 33 w 36"/>
                <a:gd name="T11" fmla="*/ 10 h 94"/>
                <a:gd name="T12" fmla="*/ 36 w 36"/>
                <a:gd name="T13" fmla="*/ 0 h 94"/>
                <a:gd name="T14" fmla="*/ 0 60000 65536"/>
                <a:gd name="T15" fmla="*/ 0 60000 65536"/>
                <a:gd name="T16" fmla="*/ 0 60000 65536"/>
                <a:gd name="T17" fmla="*/ 0 60000 65536"/>
                <a:gd name="T18" fmla="*/ 0 60000 65536"/>
                <a:gd name="T19" fmla="*/ 0 60000 65536"/>
                <a:gd name="T20" fmla="*/ 0 60000 65536"/>
                <a:gd name="T21" fmla="*/ 0 w 36"/>
                <a:gd name="T22" fmla="*/ 0 h 94"/>
                <a:gd name="T23" fmla="*/ 36 w 36"/>
                <a:gd name="T24" fmla="*/ 94 h 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94">
                  <a:moveTo>
                    <a:pt x="0" y="94"/>
                  </a:moveTo>
                  <a:lnTo>
                    <a:pt x="4" y="84"/>
                  </a:lnTo>
                  <a:lnTo>
                    <a:pt x="8" y="75"/>
                  </a:lnTo>
                  <a:lnTo>
                    <a:pt x="18" y="45"/>
                  </a:lnTo>
                  <a:lnTo>
                    <a:pt x="29" y="19"/>
                  </a:lnTo>
                  <a:lnTo>
                    <a:pt x="33" y="10"/>
                  </a:lnTo>
                  <a:lnTo>
                    <a:pt x="36"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83" name="Freeform 400"/>
            <p:cNvSpPr>
              <a:spLocks/>
            </p:cNvSpPr>
            <p:nvPr/>
          </p:nvSpPr>
          <p:spPr bwMode="auto">
            <a:xfrm>
              <a:off x="4008" y="3155"/>
              <a:ext cx="15" cy="13"/>
            </a:xfrm>
            <a:custGeom>
              <a:avLst/>
              <a:gdLst>
                <a:gd name="T0" fmla="*/ 0 w 15"/>
                <a:gd name="T1" fmla="*/ 13 h 13"/>
                <a:gd name="T2" fmla="*/ 8 w 15"/>
                <a:gd name="T3" fmla="*/ 3 h 13"/>
                <a:gd name="T4" fmla="*/ 15 w 15"/>
                <a:gd name="T5" fmla="*/ 0 h 13"/>
                <a:gd name="T6" fmla="*/ 0 60000 65536"/>
                <a:gd name="T7" fmla="*/ 0 60000 65536"/>
                <a:gd name="T8" fmla="*/ 0 60000 65536"/>
                <a:gd name="T9" fmla="*/ 0 w 15"/>
                <a:gd name="T10" fmla="*/ 0 h 13"/>
                <a:gd name="T11" fmla="*/ 15 w 15"/>
                <a:gd name="T12" fmla="*/ 13 h 13"/>
              </a:gdLst>
              <a:ahLst/>
              <a:cxnLst>
                <a:cxn ang="T6">
                  <a:pos x="T0" y="T1"/>
                </a:cxn>
                <a:cxn ang="T7">
                  <a:pos x="T2" y="T3"/>
                </a:cxn>
                <a:cxn ang="T8">
                  <a:pos x="T4" y="T5"/>
                </a:cxn>
              </a:cxnLst>
              <a:rect l="T9" t="T10" r="T11" b="T12"/>
              <a:pathLst>
                <a:path w="15" h="13">
                  <a:moveTo>
                    <a:pt x="0" y="13"/>
                  </a:moveTo>
                  <a:lnTo>
                    <a:pt x="8" y="3"/>
                  </a:lnTo>
                  <a:lnTo>
                    <a:pt x="15"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84" name="Freeform 401"/>
            <p:cNvSpPr>
              <a:spLocks/>
            </p:cNvSpPr>
            <p:nvPr/>
          </p:nvSpPr>
          <p:spPr bwMode="auto">
            <a:xfrm>
              <a:off x="4023" y="3155"/>
              <a:ext cx="14" cy="3"/>
            </a:xfrm>
            <a:custGeom>
              <a:avLst/>
              <a:gdLst>
                <a:gd name="T0" fmla="*/ 0 w 14"/>
                <a:gd name="T1" fmla="*/ 0 h 3"/>
                <a:gd name="T2" fmla="*/ 7 w 14"/>
                <a:gd name="T3" fmla="*/ 0 h 3"/>
                <a:gd name="T4" fmla="*/ 14 w 14"/>
                <a:gd name="T5" fmla="*/ 3 h 3"/>
                <a:gd name="T6" fmla="*/ 0 60000 65536"/>
                <a:gd name="T7" fmla="*/ 0 60000 65536"/>
                <a:gd name="T8" fmla="*/ 0 60000 65536"/>
                <a:gd name="T9" fmla="*/ 0 w 14"/>
                <a:gd name="T10" fmla="*/ 0 h 3"/>
                <a:gd name="T11" fmla="*/ 14 w 14"/>
                <a:gd name="T12" fmla="*/ 3 h 3"/>
              </a:gdLst>
              <a:ahLst/>
              <a:cxnLst>
                <a:cxn ang="T6">
                  <a:pos x="T0" y="T1"/>
                </a:cxn>
                <a:cxn ang="T7">
                  <a:pos x="T2" y="T3"/>
                </a:cxn>
                <a:cxn ang="T8">
                  <a:pos x="T4" y="T5"/>
                </a:cxn>
              </a:cxnLst>
              <a:rect l="T9" t="T10" r="T11" b="T12"/>
              <a:pathLst>
                <a:path w="14" h="3">
                  <a:moveTo>
                    <a:pt x="0" y="0"/>
                  </a:moveTo>
                  <a:lnTo>
                    <a:pt x="7" y="0"/>
                  </a:lnTo>
                  <a:lnTo>
                    <a:pt x="14" y="3"/>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85" name="Line 402"/>
            <p:cNvSpPr>
              <a:spLocks noChangeShapeType="1"/>
            </p:cNvSpPr>
            <p:nvPr/>
          </p:nvSpPr>
          <p:spPr bwMode="auto">
            <a:xfrm>
              <a:off x="4037" y="3158"/>
              <a:ext cx="8" cy="4"/>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86" name="Freeform 403"/>
            <p:cNvSpPr>
              <a:spLocks/>
            </p:cNvSpPr>
            <p:nvPr/>
          </p:nvSpPr>
          <p:spPr bwMode="auto">
            <a:xfrm>
              <a:off x="4045" y="3162"/>
              <a:ext cx="3" cy="6"/>
            </a:xfrm>
            <a:custGeom>
              <a:avLst/>
              <a:gdLst>
                <a:gd name="T0" fmla="*/ 0 w 3"/>
                <a:gd name="T1" fmla="*/ 0 h 6"/>
                <a:gd name="T2" fmla="*/ 0 w 3"/>
                <a:gd name="T3" fmla="*/ 3 h 6"/>
                <a:gd name="T4" fmla="*/ 3 w 3"/>
                <a:gd name="T5" fmla="*/ 6 h 6"/>
                <a:gd name="T6" fmla="*/ 0 60000 65536"/>
                <a:gd name="T7" fmla="*/ 0 60000 65536"/>
                <a:gd name="T8" fmla="*/ 0 60000 65536"/>
                <a:gd name="T9" fmla="*/ 0 w 3"/>
                <a:gd name="T10" fmla="*/ 0 h 6"/>
                <a:gd name="T11" fmla="*/ 3 w 3"/>
                <a:gd name="T12" fmla="*/ 6 h 6"/>
              </a:gdLst>
              <a:ahLst/>
              <a:cxnLst>
                <a:cxn ang="T6">
                  <a:pos x="T0" y="T1"/>
                </a:cxn>
                <a:cxn ang="T7">
                  <a:pos x="T2" y="T3"/>
                </a:cxn>
                <a:cxn ang="T8">
                  <a:pos x="T4" y="T5"/>
                </a:cxn>
              </a:cxnLst>
              <a:rect l="T9" t="T10" r="T11" b="T12"/>
              <a:pathLst>
                <a:path w="3" h="6">
                  <a:moveTo>
                    <a:pt x="0" y="0"/>
                  </a:moveTo>
                  <a:lnTo>
                    <a:pt x="0" y="3"/>
                  </a:lnTo>
                  <a:lnTo>
                    <a:pt x="3" y="6"/>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87" name="Freeform 404"/>
            <p:cNvSpPr>
              <a:spLocks/>
            </p:cNvSpPr>
            <p:nvPr/>
          </p:nvSpPr>
          <p:spPr bwMode="auto">
            <a:xfrm>
              <a:off x="4048" y="3168"/>
              <a:ext cx="22" cy="36"/>
            </a:xfrm>
            <a:custGeom>
              <a:avLst/>
              <a:gdLst>
                <a:gd name="T0" fmla="*/ 0 w 22"/>
                <a:gd name="T1" fmla="*/ 0 h 36"/>
                <a:gd name="T2" fmla="*/ 4 w 22"/>
                <a:gd name="T3" fmla="*/ 6 h 36"/>
                <a:gd name="T4" fmla="*/ 11 w 22"/>
                <a:gd name="T5" fmla="*/ 16 h 36"/>
                <a:gd name="T6" fmla="*/ 18 w 22"/>
                <a:gd name="T7" fmla="*/ 26 h 36"/>
                <a:gd name="T8" fmla="*/ 22 w 22"/>
                <a:gd name="T9" fmla="*/ 36 h 36"/>
                <a:gd name="T10" fmla="*/ 0 60000 65536"/>
                <a:gd name="T11" fmla="*/ 0 60000 65536"/>
                <a:gd name="T12" fmla="*/ 0 60000 65536"/>
                <a:gd name="T13" fmla="*/ 0 60000 65536"/>
                <a:gd name="T14" fmla="*/ 0 60000 65536"/>
                <a:gd name="T15" fmla="*/ 0 w 22"/>
                <a:gd name="T16" fmla="*/ 0 h 36"/>
                <a:gd name="T17" fmla="*/ 22 w 22"/>
                <a:gd name="T18" fmla="*/ 36 h 36"/>
              </a:gdLst>
              <a:ahLst/>
              <a:cxnLst>
                <a:cxn ang="T10">
                  <a:pos x="T0" y="T1"/>
                </a:cxn>
                <a:cxn ang="T11">
                  <a:pos x="T2" y="T3"/>
                </a:cxn>
                <a:cxn ang="T12">
                  <a:pos x="T4" y="T5"/>
                </a:cxn>
                <a:cxn ang="T13">
                  <a:pos x="T6" y="T7"/>
                </a:cxn>
                <a:cxn ang="T14">
                  <a:pos x="T8" y="T9"/>
                </a:cxn>
              </a:cxnLst>
              <a:rect l="T15" t="T16" r="T17" b="T18"/>
              <a:pathLst>
                <a:path w="22" h="36">
                  <a:moveTo>
                    <a:pt x="0" y="0"/>
                  </a:moveTo>
                  <a:lnTo>
                    <a:pt x="4" y="6"/>
                  </a:lnTo>
                  <a:lnTo>
                    <a:pt x="11" y="16"/>
                  </a:lnTo>
                  <a:lnTo>
                    <a:pt x="18" y="26"/>
                  </a:lnTo>
                  <a:lnTo>
                    <a:pt x="22" y="36"/>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88" name="Freeform 405"/>
            <p:cNvSpPr>
              <a:spLocks/>
            </p:cNvSpPr>
            <p:nvPr/>
          </p:nvSpPr>
          <p:spPr bwMode="auto">
            <a:xfrm>
              <a:off x="4070" y="3204"/>
              <a:ext cx="11" cy="22"/>
            </a:xfrm>
            <a:custGeom>
              <a:avLst/>
              <a:gdLst>
                <a:gd name="T0" fmla="*/ 0 w 11"/>
                <a:gd name="T1" fmla="*/ 0 h 22"/>
                <a:gd name="T2" fmla="*/ 3 w 11"/>
                <a:gd name="T3" fmla="*/ 9 h 22"/>
                <a:gd name="T4" fmla="*/ 7 w 11"/>
                <a:gd name="T5" fmla="*/ 16 h 22"/>
                <a:gd name="T6" fmla="*/ 11 w 11"/>
                <a:gd name="T7" fmla="*/ 22 h 22"/>
                <a:gd name="T8" fmla="*/ 0 60000 65536"/>
                <a:gd name="T9" fmla="*/ 0 60000 65536"/>
                <a:gd name="T10" fmla="*/ 0 60000 65536"/>
                <a:gd name="T11" fmla="*/ 0 60000 65536"/>
                <a:gd name="T12" fmla="*/ 0 w 11"/>
                <a:gd name="T13" fmla="*/ 0 h 22"/>
                <a:gd name="T14" fmla="*/ 11 w 11"/>
                <a:gd name="T15" fmla="*/ 22 h 22"/>
              </a:gdLst>
              <a:ahLst/>
              <a:cxnLst>
                <a:cxn ang="T8">
                  <a:pos x="T0" y="T1"/>
                </a:cxn>
                <a:cxn ang="T9">
                  <a:pos x="T2" y="T3"/>
                </a:cxn>
                <a:cxn ang="T10">
                  <a:pos x="T4" y="T5"/>
                </a:cxn>
                <a:cxn ang="T11">
                  <a:pos x="T6" y="T7"/>
                </a:cxn>
              </a:cxnLst>
              <a:rect l="T12" t="T13" r="T14" b="T15"/>
              <a:pathLst>
                <a:path w="11" h="22">
                  <a:moveTo>
                    <a:pt x="0" y="0"/>
                  </a:moveTo>
                  <a:lnTo>
                    <a:pt x="3" y="9"/>
                  </a:lnTo>
                  <a:lnTo>
                    <a:pt x="7" y="16"/>
                  </a:lnTo>
                  <a:lnTo>
                    <a:pt x="11" y="22"/>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89" name="Freeform 406"/>
            <p:cNvSpPr>
              <a:spLocks/>
            </p:cNvSpPr>
            <p:nvPr/>
          </p:nvSpPr>
          <p:spPr bwMode="auto">
            <a:xfrm>
              <a:off x="4081" y="3226"/>
              <a:ext cx="21" cy="65"/>
            </a:xfrm>
            <a:custGeom>
              <a:avLst/>
              <a:gdLst>
                <a:gd name="T0" fmla="*/ 0 w 21"/>
                <a:gd name="T1" fmla="*/ 0 h 65"/>
                <a:gd name="T2" fmla="*/ 3 w 21"/>
                <a:gd name="T3" fmla="*/ 13 h 65"/>
                <a:gd name="T4" fmla="*/ 10 w 21"/>
                <a:gd name="T5" fmla="*/ 33 h 65"/>
                <a:gd name="T6" fmla="*/ 18 w 21"/>
                <a:gd name="T7" fmla="*/ 52 h 65"/>
                <a:gd name="T8" fmla="*/ 21 w 21"/>
                <a:gd name="T9" fmla="*/ 65 h 65"/>
                <a:gd name="T10" fmla="*/ 0 60000 65536"/>
                <a:gd name="T11" fmla="*/ 0 60000 65536"/>
                <a:gd name="T12" fmla="*/ 0 60000 65536"/>
                <a:gd name="T13" fmla="*/ 0 60000 65536"/>
                <a:gd name="T14" fmla="*/ 0 60000 65536"/>
                <a:gd name="T15" fmla="*/ 0 w 21"/>
                <a:gd name="T16" fmla="*/ 0 h 65"/>
                <a:gd name="T17" fmla="*/ 21 w 21"/>
                <a:gd name="T18" fmla="*/ 65 h 65"/>
              </a:gdLst>
              <a:ahLst/>
              <a:cxnLst>
                <a:cxn ang="T10">
                  <a:pos x="T0" y="T1"/>
                </a:cxn>
                <a:cxn ang="T11">
                  <a:pos x="T2" y="T3"/>
                </a:cxn>
                <a:cxn ang="T12">
                  <a:pos x="T4" y="T5"/>
                </a:cxn>
                <a:cxn ang="T13">
                  <a:pos x="T6" y="T7"/>
                </a:cxn>
                <a:cxn ang="T14">
                  <a:pos x="T8" y="T9"/>
                </a:cxn>
              </a:cxnLst>
              <a:rect l="T15" t="T16" r="T17" b="T18"/>
              <a:pathLst>
                <a:path w="21" h="65">
                  <a:moveTo>
                    <a:pt x="0" y="0"/>
                  </a:moveTo>
                  <a:lnTo>
                    <a:pt x="3" y="13"/>
                  </a:lnTo>
                  <a:lnTo>
                    <a:pt x="10" y="33"/>
                  </a:lnTo>
                  <a:lnTo>
                    <a:pt x="18" y="52"/>
                  </a:lnTo>
                  <a:lnTo>
                    <a:pt x="21" y="65"/>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90" name="Freeform 407"/>
            <p:cNvSpPr>
              <a:spLocks/>
            </p:cNvSpPr>
            <p:nvPr/>
          </p:nvSpPr>
          <p:spPr bwMode="auto">
            <a:xfrm>
              <a:off x="4102" y="3291"/>
              <a:ext cx="7" cy="13"/>
            </a:xfrm>
            <a:custGeom>
              <a:avLst/>
              <a:gdLst>
                <a:gd name="T0" fmla="*/ 0 w 7"/>
                <a:gd name="T1" fmla="*/ 0 h 13"/>
                <a:gd name="T2" fmla="*/ 4 w 7"/>
                <a:gd name="T3" fmla="*/ 7 h 13"/>
                <a:gd name="T4" fmla="*/ 7 w 7"/>
                <a:gd name="T5" fmla="*/ 13 h 13"/>
                <a:gd name="T6" fmla="*/ 0 60000 65536"/>
                <a:gd name="T7" fmla="*/ 0 60000 65536"/>
                <a:gd name="T8" fmla="*/ 0 60000 65536"/>
                <a:gd name="T9" fmla="*/ 0 w 7"/>
                <a:gd name="T10" fmla="*/ 0 h 13"/>
                <a:gd name="T11" fmla="*/ 7 w 7"/>
                <a:gd name="T12" fmla="*/ 13 h 13"/>
              </a:gdLst>
              <a:ahLst/>
              <a:cxnLst>
                <a:cxn ang="T6">
                  <a:pos x="T0" y="T1"/>
                </a:cxn>
                <a:cxn ang="T7">
                  <a:pos x="T2" y="T3"/>
                </a:cxn>
                <a:cxn ang="T8">
                  <a:pos x="T4" y="T5"/>
                </a:cxn>
              </a:cxnLst>
              <a:rect l="T9" t="T10" r="T11" b="T12"/>
              <a:pathLst>
                <a:path w="7" h="13">
                  <a:moveTo>
                    <a:pt x="0" y="0"/>
                  </a:moveTo>
                  <a:lnTo>
                    <a:pt x="4" y="7"/>
                  </a:lnTo>
                  <a:lnTo>
                    <a:pt x="7" y="13"/>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91" name="Freeform 408"/>
            <p:cNvSpPr>
              <a:spLocks/>
            </p:cNvSpPr>
            <p:nvPr/>
          </p:nvSpPr>
          <p:spPr bwMode="auto">
            <a:xfrm>
              <a:off x="4109" y="3304"/>
              <a:ext cx="18" cy="59"/>
            </a:xfrm>
            <a:custGeom>
              <a:avLst/>
              <a:gdLst>
                <a:gd name="T0" fmla="*/ 0 w 18"/>
                <a:gd name="T1" fmla="*/ 0 h 59"/>
                <a:gd name="T2" fmla="*/ 4 w 18"/>
                <a:gd name="T3" fmla="*/ 13 h 59"/>
                <a:gd name="T4" fmla="*/ 8 w 18"/>
                <a:gd name="T5" fmla="*/ 26 h 59"/>
                <a:gd name="T6" fmla="*/ 15 w 18"/>
                <a:gd name="T7" fmla="*/ 42 h 59"/>
                <a:gd name="T8" fmla="*/ 18 w 18"/>
                <a:gd name="T9" fmla="*/ 59 h 59"/>
                <a:gd name="T10" fmla="*/ 0 60000 65536"/>
                <a:gd name="T11" fmla="*/ 0 60000 65536"/>
                <a:gd name="T12" fmla="*/ 0 60000 65536"/>
                <a:gd name="T13" fmla="*/ 0 60000 65536"/>
                <a:gd name="T14" fmla="*/ 0 60000 65536"/>
                <a:gd name="T15" fmla="*/ 0 w 18"/>
                <a:gd name="T16" fmla="*/ 0 h 59"/>
                <a:gd name="T17" fmla="*/ 18 w 18"/>
                <a:gd name="T18" fmla="*/ 59 h 59"/>
              </a:gdLst>
              <a:ahLst/>
              <a:cxnLst>
                <a:cxn ang="T10">
                  <a:pos x="T0" y="T1"/>
                </a:cxn>
                <a:cxn ang="T11">
                  <a:pos x="T2" y="T3"/>
                </a:cxn>
                <a:cxn ang="T12">
                  <a:pos x="T4" y="T5"/>
                </a:cxn>
                <a:cxn ang="T13">
                  <a:pos x="T6" y="T7"/>
                </a:cxn>
                <a:cxn ang="T14">
                  <a:pos x="T8" y="T9"/>
                </a:cxn>
              </a:cxnLst>
              <a:rect l="T15" t="T16" r="T17" b="T18"/>
              <a:pathLst>
                <a:path w="18" h="59">
                  <a:moveTo>
                    <a:pt x="0" y="0"/>
                  </a:moveTo>
                  <a:lnTo>
                    <a:pt x="4" y="13"/>
                  </a:lnTo>
                  <a:lnTo>
                    <a:pt x="8" y="26"/>
                  </a:lnTo>
                  <a:lnTo>
                    <a:pt x="15" y="42"/>
                  </a:lnTo>
                  <a:lnTo>
                    <a:pt x="18" y="59"/>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92" name="Freeform 409"/>
            <p:cNvSpPr>
              <a:spLocks/>
            </p:cNvSpPr>
            <p:nvPr/>
          </p:nvSpPr>
          <p:spPr bwMode="auto">
            <a:xfrm>
              <a:off x="4127" y="3363"/>
              <a:ext cx="15" cy="45"/>
            </a:xfrm>
            <a:custGeom>
              <a:avLst/>
              <a:gdLst>
                <a:gd name="T0" fmla="*/ 0 w 15"/>
                <a:gd name="T1" fmla="*/ 0 h 45"/>
                <a:gd name="T2" fmla="*/ 8 w 15"/>
                <a:gd name="T3" fmla="*/ 25 h 45"/>
                <a:gd name="T4" fmla="*/ 11 w 15"/>
                <a:gd name="T5" fmla="*/ 35 h 45"/>
                <a:gd name="T6" fmla="*/ 15 w 15"/>
                <a:gd name="T7" fmla="*/ 45 h 45"/>
                <a:gd name="T8" fmla="*/ 0 60000 65536"/>
                <a:gd name="T9" fmla="*/ 0 60000 65536"/>
                <a:gd name="T10" fmla="*/ 0 60000 65536"/>
                <a:gd name="T11" fmla="*/ 0 60000 65536"/>
                <a:gd name="T12" fmla="*/ 0 w 15"/>
                <a:gd name="T13" fmla="*/ 0 h 45"/>
                <a:gd name="T14" fmla="*/ 15 w 15"/>
                <a:gd name="T15" fmla="*/ 45 h 45"/>
              </a:gdLst>
              <a:ahLst/>
              <a:cxnLst>
                <a:cxn ang="T8">
                  <a:pos x="T0" y="T1"/>
                </a:cxn>
                <a:cxn ang="T9">
                  <a:pos x="T2" y="T3"/>
                </a:cxn>
                <a:cxn ang="T10">
                  <a:pos x="T4" y="T5"/>
                </a:cxn>
                <a:cxn ang="T11">
                  <a:pos x="T6" y="T7"/>
                </a:cxn>
              </a:cxnLst>
              <a:rect l="T12" t="T13" r="T14" b="T15"/>
              <a:pathLst>
                <a:path w="15" h="45">
                  <a:moveTo>
                    <a:pt x="0" y="0"/>
                  </a:moveTo>
                  <a:lnTo>
                    <a:pt x="8" y="25"/>
                  </a:lnTo>
                  <a:lnTo>
                    <a:pt x="11" y="35"/>
                  </a:lnTo>
                  <a:lnTo>
                    <a:pt x="15" y="45"/>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93" name="Freeform 410"/>
            <p:cNvSpPr>
              <a:spLocks/>
            </p:cNvSpPr>
            <p:nvPr/>
          </p:nvSpPr>
          <p:spPr bwMode="auto">
            <a:xfrm>
              <a:off x="4142" y="3408"/>
              <a:ext cx="4" cy="13"/>
            </a:xfrm>
            <a:custGeom>
              <a:avLst/>
              <a:gdLst>
                <a:gd name="T0" fmla="*/ 0 w 4"/>
                <a:gd name="T1" fmla="*/ 0 h 13"/>
                <a:gd name="T2" fmla="*/ 4 w 4"/>
                <a:gd name="T3" fmla="*/ 6 h 13"/>
                <a:gd name="T4" fmla="*/ 4 w 4"/>
                <a:gd name="T5" fmla="*/ 13 h 13"/>
                <a:gd name="T6" fmla="*/ 0 60000 65536"/>
                <a:gd name="T7" fmla="*/ 0 60000 65536"/>
                <a:gd name="T8" fmla="*/ 0 60000 65536"/>
                <a:gd name="T9" fmla="*/ 0 w 4"/>
                <a:gd name="T10" fmla="*/ 0 h 13"/>
                <a:gd name="T11" fmla="*/ 4 w 4"/>
                <a:gd name="T12" fmla="*/ 13 h 13"/>
              </a:gdLst>
              <a:ahLst/>
              <a:cxnLst>
                <a:cxn ang="T6">
                  <a:pos x="T0" y="T1"/>
                </a:cxn>
                <a:cxn ang="T7">
                  <a:pos x="T2" y="T3"/>
                </a:cxn>
                <a:cxn ang="T8">
                  <a:pos x="T4" y="T5"/>
                </a:cxn>
              </a:cxnLst>
              <a:rect l="T9" t="T10" r="T11" b="T12"/>
              <a:pathLst>
                <a:path w="4" h="13">
                  <a:moveTo>
                    <a:pt x="0" y="0"/>
                  </a:moveTo>
                  <a:lnTo>
                    <a:pt x="4" y="6"/>
                  </a:lnTo>
                  <a:lnTo>
                    <a:pt x="4" y="13"/>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94" name="Freeform 411"/>
            <p:cNvSpPr>
              <a:spLocks/>
            </p:cNvSpPr>
            <p:nvPr/>
          </p:nvSpPr>
          <p:spPr bwMode="auto">
            <a:xfrm>
              <a:off x="4146" y="3421"/>
              <a:ext cx="10" cy="29"/>
            </a:xfrm>
            <a:custGeom>
              <a:avLst/>
              <a:gdLst>
                <a:gd name="T0" fmla="*/ 0 w 10"/>
                <a:gd name="T1" fmla="*/ 0 h 29"/>
                <a:gd name="T2" fmla="*/ 3 w 10"/>
                <a:gd name="T3" fmla="*/ 6 h 29"/>
                <a:gd name="T4" fmla="*/ 3 w 10"/>
                <a:gd name="T5" fmla="*/ 13 h 29"/>
                <a:gd name="T6" fmla="*/ 10 w 10"/>
                <a:gd name="T7" fmla="*/ 29 h 29"/>
                <a:gd name="T8" fmla="*/ 0 60000 65536"/>
                <a:gd name="T9" fmla="*/ 0 60000 65536"/>
                <a:gd name="T10" fmla="*/ 0 60000 65536"/>
                <a:gd name="T11" fmla="*/ 0 60000 65536"/>
                <a:gd name="T12" fmla="*/ 0 w 10"/>
                <a:gd name="T13" fmla="*/ 0 h 29"/>
                <a:gd name="T14" fmla="*/ 10 w 10"/>
                <a:gd name="T15" fmla="*/ 29 h 29"/>
              </a:gdLst>
              <a:ahLst/>
              <a:cxnLst>
                <a:cxn ang="T8">
                  <a:pos x="T0" y="T1"/>
                </a:cxn>
                <a:cxn ang="T9">
                  <a:pos x="T2" y="T3"/>
                </a:cxn>
                <a:cxn ang="T10">
                  <a:pos x="T4" y="T5"/>
                </a:cxn>
                <a:cxn ang="T11">
                  <a:pos x="T6" y="T7"/>
                </a:cxn>
              </a:cxnLst>
              <a:rect l="T12" t="T13" r="T14" b="T15"/>
              <a:pathLst>
                <a:path w="10" h="29">
                  <a:moveTo>
                    <a:pt x="0" y="0"/>
                  </a:moveTo>
                  <a:lnTo>
                    <a:pt x="3" y="6"/>
                  </a:lnTo>
                  <a:lnTo>
                    <a:pt x="3" y="13"/>
                  </a:lnTo>
                  <a:lnTo>
                    <a:pt x="10" y="29"/>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95" name="Freeform 412"/>
            <p:cNvSpPr>
              <a:spLocks/>
            </p:cNvSpPr>
            <p:nvPr/>
          </p:nvSpPr>
          <p:spPr bwMode="auto">
            <a:xfrm>
              <a:off x="4156" y="3450"/>
              <a:ext cx="8" cy="23"/>
            </a:xfrm>
            <a:custGeom>
              <a:avLst/>
              <a:gdLst>
                <a:gd name="T0" fmla="*/ 0 w 8"/>
                <a:gd name="T1" fmla="*/ 0 h 23"/>
                <a:gd name="T2" fmla="*/ 4 w 8"/>
                <a:gd name="T3" fmla="*/ 13 h 23"/>
                <a:gd name="T4" fmla="*/ 8 w 8"/>
                <a:gd name="T5" fmla="*/ 23 h 23"/>
                <a:gd name="T6" fmla="*/ 0 60000 65536"/>
                <a:gd name="T7" fmla="*/ 0 60000 65536"/>
                <a:gd name="T8" fmla="*/ 0 60000 65536"/>
                <a:gd name="T9" fmla="*/ 0 w 8"/>
                <a:gd name="T10" fmla="*/ 0 h 23"/>
                <a:gd name="T11" fmla="*/ 8 w 8"/>
                <a:gd name="T12" fmla="*/ 23 h 23"/>
              </a:gdLst>
              <a:ahLst/>
              <a:cxnLst>
                <a:cxn ang="T6">
                  <a:pos x="T0" y="T1"/>
                </a:cxn>
                <a:cxn ang="T7">
                  <a:pos x="T2" y="T3"/>
                </a:cxn>
                <a:cxn ang="T8">
                  <a:pos x="T4" y="T5"/>
                </a:cxn>
              </a:cxnLst>
              <a:rect l="T9" t="T10" r="T11" b="T12"/>
              <a:pathLst>
                <a:path w="8" h="23">
                  <a:moveTo>
                    <a:pt x="0" y="0"/>
                  </a:moveTo>
                  <a:lnTo>
                    <a:pt x="4" y="13"/>
                  </a:lnTo>
                  <a:lnTo>
                    <a:pt x="8" y="23"/>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96" name="Freeform 413"/>
            <p:cNvSpPr>
              <a:spLocks/>
            </p:cNvSpPr>
            <p:nvPr/>
          </p:nvSpPr>
          <p:spPr bwMode="auto">
            <a:xfrm>
              <a:off x="4164" y="3473"/>
              <a:ext cx="10" cy="26"/>
            </a:xfrm>
            <a:custGeom>
              <a:avLst/>
              <a:gdLst>
                <a:gd name="T0" fmla="*/ 0 w 10"/>
                <a:gd name="T1" fmla="*/ 0 h 26"/>
                <a:gd name="T2" fmla="*/ 7 w 10"/>
                <a:gd name="T3" fmla="*/ 13 h 26"/>
                <a:gd name="T4" fmla="*/ 10 w 10"/>
                <a:gd name="T5" fmla="*/ 26 h 26"/>
                <a:gd name="T6" fmla="*/ 0 60000 65536"/>
                <a:gd name="T7" fmla="*/ 0 60000 65536"/>
                <a:gd name="T8" fmla="*/ 0 60000 65536"/>
                <a:gd name="T9" fmla="*/ 0 w 10"/>
                <a:gd name="T10" fmla="*/ 0 h 26"/>
                <a:gd name="T11" fmla="*/ 10 w 10"/>
                <a:gd name="T12" fmla="*/ 26 h 26"/>
              </a:gdLst>
              <a:ahLst/>
              <a:cxnLst>
                <a:cxn ang="T6">
                  <a:pos x="T0" y="T1"/>
                </a:cxn>
                <a:cxn ang="T7">
                  <a:pos x="T2" y="T3"/>
                </a:cxn>
                <a:cxn ang="T8">
                  <a:pos x="T4" y="T5"/>
                </a:cxn>
              </a:cxnLst>
              <a:rect l="T9" t="T10" r="T11" b="T12"/>
              <a:pathLst>
                <a:path w="10" h="26">
                  <a:moveTo>
                    <a:pt x="0" y="0"/>
                  </a:moveTo>
                  <a:lnTo>
                    <a:pt x="7" y="13"/>
                  </a:lnTo>
                  <a:lnTo>
                    <a:pt x="10" y="26"/>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97" name="Freeform 414"/>
            <p:cNvSpPr>
              <a:spLocks/>
            </p:cNvSpPr>
            <p:nvPr/>
          </p:nvSpPr>
          <p:spPr bwMode="auto">
            <a:xfrm>
              <a:off x="4174" y="3499"/>
              <a:ext cx="4" cy="9"/>
            </a:xfrm>
            <a:custGeom>
              <a:avLst/>
              <a:gdLst>
                <a:gd name="T0" fmla="*/ 0 w 4"/>
                <a:gd name="T1" fmla="*/ 0 h 9"/>
                <a:gd name="T2" fmla="*/ 4 w 4"/>
                <a:gd name="T3" fmla="*/ 6 h 9"/>
                <a:gd name="T4" fmla="*/ 4 w 4"/>
                <a:gd name="T5" fmla="*/ 9 h 9"/>
                <a:gd name="T6" fmla="*/ 0 60000 65536"/>
                <a:gd name="T7" fmla="*/ 0 60000 65536"/>
                <a:gd name="T8" fmla="*/ 0 60000 65536"/>
                <a:gd name="T9" fmla="*/ 0 w 4"/>
                <a:gd name="T10" fmla="*/ 0 h 9"/>
                <a:gd name="T11" fmla="*/ 4 w 4"/>
                <a:gd name="T12" fmla="*/ 9 h 9"/>
              </a:gdLst>
              <a:ahLst/>
              <a:cxnLst>
                <a:cxn ang="T6">
                  <a:pos x="T0" y="T1"/>
                </a:cxn>
                <a:cxn ang="T7">
                  <a:pos x="T2" y="T3"/>
                </a:cxn>
                <a:cxn ang="T8">
                  <a:pos x="T4" y="T5"/>
                </a:cxn>
              </a:cxnLst>
              <a:rect l="T9" t="T10" r="T11" b="T12"/>
              <a:pathLst>
                <a:path w="4" h="9">
                  <a:moveTo>
                    <a:pt x="0" y="0"/>
                  </a:moveTo>
                  <a:lnTo>
                    <a:pt x="4" y="6"/>
                  </a:lnTo>
                  <a:lnTo>
                    <a:pt x="4" y="9"/>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98" name="Line 415"/>
            <p:cNvSpPr>
              <a:spLocks noChangeShapeType="1"/>
            </p:cNvSpPr>
            <p:nvPr/>
          </p:nvSpPr>
          <p:spPr bwMode="auto">
            <a:xfrm>
              <a:off x="4178" y="3508"/>
              <a:ext cx="4" cy="1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99" name="Freeform 416"/>
            <p:cNvSpPr>
              <a:spLocks/>
            </p:cNvSpPr>
            <p:nvPr/>
          </p:nvSpPr>
          <p:spPr bwMode="auto">
            <a:xfrm>
              <a:off x="4182" y="3518"/>
              <a:ext cx="7" cy="7"/>
            </a:xfrm>
            <a:custGeom>
              <a:avLst/>
              <a:gdLst>
                <a:gd name="T0" fmla="*/ 0 w 7"/>
                <a:gd name="T1" fmla="*/ 0 h 7"/>
                <a:gd name="T2" fmla="*/ 3 w 7"/>
                <a:gd name="T3" fmla="*/ 3 h 7"/>
                <a:gd name="T4" fmla="*/ 7 w 7"/>
                <a:gd name="T5" fmla="*/ 7 h 7"/>
                <a:gd name="T6" fmla="*/ 0 60000 65536"/>
                <a:gd name="T7" fmla="*/ 0 60000 65536"/>
                <a:gd name="T8" fmla="*/ 0 60000 65536"/>
                <a:gd name="T9" fmla="*/ 0 w 7"/>
                <a:gd name="T10" fmla="*/ 0 h 7"/>
                <a:gd name="T11" fmla="*/ 7 w 7"/>
                <a:gd name="T12" fmla="*/ 7 h 7"/>
              </a:gdLst>
              <a:ahLst/>
              <a:cxnLst>
                <a:cxn ang="T6">
                  <a:pos x="T0" y="T1"/>
                </a:cxn>
                <a:cxn ang="T7">
                  <a:pos x="T2" y="T3"/>
                </a:cxn>
                <a:cxn ang="T8">
                  <a:pos x="T4" y="T5"/>
                </a:cxn>
              </a:cxnLst>
              <a:rect l="T9" t="T10" r="T11" b="T12"/>
              <a:pathLst>
                <a:path w="7" h="7">
                  <a:moveTo>
                    <a:pt x="0" y="0"/>
                  </a:moveTo>
                  <a:lnTo>
                    <a:pt x="3" y="3"/>
                  </a:lnTo>
                  <a:lnTo>
                    <a:pt x="7" y="7"/>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00" name="Freeform 417"/>
            <p:cNvSpPr>
              <a:spLocks/>
            </p:cNvSpPr>
            <p:nvPr/>
          </p:nvSpPr>
          <p:spPr bwMode="auto">
            <a:xfrm>
              <a:off x="4189" y="3525"/>
              <a:ext cx="7" cy="16"/>
            </a:xfrm>
            <a:custGeom>
              <a:avLst/>
              <a:gdLst>
                <a:gd name="T0" fmla="*/ 0 w 7"/>
                <a:gd name="T1" fmla="*/ 0 h 16"/>
                <a:gd name="T2" fmla="*/ 3 w 7"/>
                <a:gd name="T3" fmla="*/ 6 h 16"/>
                <a:gd name="T4" fmla="*/ 7 w 7"/>
                <a:gd name="T5" fmla="*/ 16 h 16"/>
                <a:gd name="T6" fmla="*/ 0 60000 65536"/>
                <a:gd name="T7" fmla="*/ 0 60000 65536"/>
                <a:gd name="T8" fmla="*/ 0 60000 65536"/>
                <a:gd name="T9" fmla="*/ 0 w 7"/>
                <a:gd name="T10" fmla="*/ 0 h 16"/>
                <a:gd name="T11" fmla="*/ 7 w 7"/>
                <a:gd name="T12" fmla="*/ 16 h 16"/>
              </a:gdLst>
              <a:ahLst/>
              <a:cxnLst>
                <a:cxn ang="T6">
                  <a:pos x="T0" y="T1"/>
                </a:cxn>
                <a:cxn ang="T7">
                  <a:pos x="T2" y="T3"/>
                </a:cxn>
                <a:cxn ang="T8">
                  <a:pos x="T4" y="T5"/>
                </a:cxn>
              </a:cxnLst>
              <a:rect l="T9" t="T10" r="T11" b="T12"/>
              <a:pathLst>
                <a:path w="7" h="16">
                  <a:moveTo>
                    <a:pt x="0" y="0"/>
                  </a:moveTo>
                  <a:lnTo>
                    <a:pt x="3" y="6"/>
                  </a:lnTo>
                  <a:lnTo>
                    <a:pt x="7" y="16"/>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01" name="Freeform 418"/>
            <p:cNvSpPr>
              <a:spLocks/>
            </p:cNvSpPr>
            <p:nvPr/>
          </p:nvSpPr>
          <p:spPr bwMode="auto">
            <a:xfrm>
              <a:off x="4196" y="3541"/>
              <a:ext cx="14" cy="19"/>
            </a:xfrm>
            <a:custGeom>
              <a:avLst/>
              <a:gdLst>
                <a:gd name="T0" fmla="*/ 0 w 14"/>
                <a:gd name="T1" fmla="*/ 0 h 19"/>
                <a:gd name="T2" fmla="*/ 7 w 14"/>
                <a:gd name="T3" fmla="*/ 10 h 19"/>
                <a:gd name="T4" fmla="*/ 14 w 14"/>
                <a:gd name="T5" fmla="*/ 19 h 19"/>
                <a:gd name="T6" fmla="*/ 0 60000 65536"/>
                <a:gd name="T7" fmla="*/ 0 60000 65536"/>
                <a:gd name="T8" fmla="*/ 0 60000 65536"/>
                <a:gd name="T9" fmla="*/ 0 w 14"/>
                <a:gd name="T10" fmla="*/ 0 h 19"/>
                <a:gd name="T11" fmla="*/ 14 w 14"/>
                <a:gd name="T12" fmla="*/ 19 h 19"/>
              </a:gdLst>
              <a:ahLst/>
              <a:cxnLst>
                <a:cxn ang="T6">
                  <a:pos x="T0" y="T1"/>
                </a:cxn>
                <a:cxn ang="T7">
                  <a:pos x="T2" y="T3"/>
                </a:cxn>
                <a:cxn ang="T8">
                  <a:pos x="T4" y="T5"/>
                </a:cxn>
              </a:cxnLst>
              <a:rect l="T9" t="T10" r="T11" b="T12"/>
              <a:pathLst>
                <a:path w="14" h="19">
                  <a:moveTo>
                    <a:pt x="0" y="0"/>
                  </a:moveTo>
                  <a:lnTo>
                    <a:pt x="7" y="10"/>
                  </a:lnTo>
                  <a:lnTo>
                    <a:pt x="14" y="19"/>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02" name="Freeform 419"/>
            <p:cNvSpPr>
              <a:spLocks/>
            </p:cNvSpPr>
            <p:nvPr/>
          </p:nvSpPr>
          <p:spPr bwMode="auto">
            <a:xfrm>
              <a:off x="4210" y="3560"/>
              <a:ext cx="15" cy="16"/>
            </a:xfrm>
            <a:custGeom>
              <a:avLst/>
              <a:gdLst>
                <a:gd name="T0" fmla="*/ 0 w 15"/>
                <a:gd name="T1" fmla="*/ 0 h 16"/>
                <a:gd name="T2" fmla="*/ 8 w 15"/>
                <a:gd name="T3" fmla="*/ 7 h 16"/>
                <a:gd name="T4" fmla="*/ 15 w 15"/>
                <a:gd name="T5" fmla="*/ 16 h 16"/>
                <a:gd name="T6" fmla="*/ 0 60000 65536"/>
                <a:gd name="T7" fmla="*/ 0 60000 65536"/>
                <a:gd name="T8" fmla="*/ 0 60000 65536"/>
                <a:gd name="T9" fmla="*/ 0 w 15"/>
                <a:gd name="T10" fmla="*/ 0 h 16"/>
                <a:gd name="T11" fmla="*/ 15 w 15"/>
                <a:gd name="T12" fmla="*/ 16 h 16"/>
              </a:gdLst>
              <a:ahLst/>
              <a:cxnLst>
                <a:cxn ang="T6">
                  <a:pos x="T0" y="T1"/>
                </a:cxn>
                <a:cxn ang="T7">
                  <a:pos x="T2" y="T3"/>
                </a:cxn>
                <a:cxn ang="T8">
                  <a:pos x="T4" y="T5"/>
                </a:cxn>
              </a:cxnLst>
              <a:rect l="T9" t="T10" r="T11" b="T12"/>
              <a:pathLst>
                <a:path w="15" h="16">
                  <a:moveTo>
                    <a:pt x="0" y="0"/>
                  </a:moveTo>
                  <a:lnTo>
                    <a:pt x="8" y="7"/>
                  </a:lnTo>
                  <a:lnTo>
                    <a:pt x="15" y="16"/>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03" name="Freeform 420"/>
            <p:cNvSpPr>
              <a:spLocks/>
            </p:cNvSpPr>
            <p:nvPr/>
          </p:nvSpPr>
          <p:spPr bwMode="auto">
            <a:xfrm>
              <a:off x="4225" y="3576"/>
              <a:ext cx="22" cy="20"/>
            </a:xfrm>
            <a:custGeom>
              <a:avLst/>
              <a:gdLst>
                <a:gd name="T0" fmla="*/ 0 w 22"/>
                <a:gd name="T1" fmla="*/ 0 h 20"/>
                <a:gd name="T2" fmla="*/ 11 w 22"/>
                <a:gd name="T3" fmla="*/ 10 h 20"/>
                <a:gd name="T4" fmla="*/ 18 w 22"/>
                <a:gd name="T5" fmla="*/ 17 h 20"/>
                <a:gd name="T6" fmla="*/ 22 w 22"/>
                <a:gd name="T7" fmla="*/ 20 h 20"/>
                <a:gd name="T8" fmla="*/ 0 60000 65536"/>
                <a:gd name="T9" fmla="*/ 0 60000 65536"/>
                <a:gd name="T10" fmla="*/ 0 60000 65536"/>
                <a:gd name="T11" fmla="*/ 0 60000 65536"/>
                <a:gd name="T12" fmla="*/ 0 w 22"/>
                <a:gd name="T13" fmla="*/ 0 h 20"/>
                <a:gd name="T14" fmla="*/ 22 w 22"/>
                <a:gd name="T15" fmla="*/ 20 h 20"/>
              </a:gdLst>
              <a:ahLst/>
              <a:cxnLst>
                <a:cxn ang="T8">
                  <a:pos x="T0" y="T1"/>
                </a:cxn>
                <a:cxn ang="T9">
                  <a:pos x="T2" y="T3"/>
                </a:cxn>
                <a:cxn ang="T10">
                  <a:pos x="T4" y="T5"/>
                </a:cxn>
                <a:cxn ang="T11">
                  <a:pos x="T6" y="T7"/>
                </a:cxn>
              </a:cxnLst>
              <a:rect l="T12" t="T13" r="T14" b="T15"/>
              <a:pathLst>
                <a:path w="22" h="20">
                  <a:moveTo>
                    <a:pt x="0" y="0"/>
                  </a:moveTo>
                  <a:lnTo>
                    <a:pt x="11" y="10"/>
                  </a:lnTo>
                  <a:lnTo>
                    <a:pt x="18" y="17"/>
                  </a:lnTo>
                  <a:lnTo>
                    <a:pt x="22" y="2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04" name="Freeform 421"/>
            <p:cNvSpPr>
              <a:spLocks/>
            </p:cNvSpPr>
            <p:nvPr/>
          </p:nvSpPr>
          <p:spPr bwMode="auto">
            <a:xfrm>
              <a:off x="4247" y="3596"/>
              <a:ext cx="3" cy="6"/>
            </a:xfrm>
            <a:custGeom>
              <a:avLst/>
              <a:gdLst>
                <a:gd name="T0" fmla="*/ 0 w 3"/>
                <a:gd name="T1" fmla="*/ 0 h 6"/>
                <a:gd name="T2" fmla="*/ 3 w 3"/>
                <a:gd name="T3" fmla="*/ 3 h 6"/>
                <a:gd name="T4" fmla="*/ 3 w 3"/>
                <a:gd name="T5" fmla="*/ 6 h 6"/>
                <a:gd name="T6" fmla="*/ 0 60000 65536"/>
                <a:gd name="T7" fmla="*/ 0 60000 65536"/>
                <a:gd name="T8" fmla="*/ 0 60000 65536"/>
                <a:gd name="T9" fmla="*/ 0 w 3"/>
                <a:gd name="T10" fmla="*/ 0 h 6"/>
                <a:gd name="T11" fmla="*/ 3 w 3"/>
                <a:gd name="T12" fmla="*/ 6 h 6"/>
              </a:gdLst>
              <a:ahLst/>
              <a:cxnLst>
                <a:cxn ang="T6">
                  <a:pos x="T0" y="T1"/>
                </a:cxn>
                <a:cxn ang="T7">
                  <a:pos x="T2" y="T3"/>
                </a:cxn>
                <a:cxn ang="T8">
                  <a:pos x="T4" y="T5"/>
                </a:cxn>
              </a:cxnLst>
              <a:rect l="T9" t="T10" r="T11" b="T12"/>
              <a:pathLst>
                <a:path w="3" h="6">
                  <a:moveTo>
                    <a:pt x="0" y="0"/>
                  </a:moveTo>
                  <a:lnTo>
                    <a:pt x="3" y="3"/>
                  </a:lnTo>
                  <a:lnTo>
                    <a:pt x="3" y="6"/>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05" name="Line 422"/>
            <p:cNvSpPr>
              <a:spLocks noChangeShapeType="1"/>
            </p:cNvSpPr>
            <p:nvPr/>
          </p:nvSpPr>
          <p:spPr bwMode="auto">
            <a:xfrm>
              <a:off x="4250" y="3602"/>
              <a:ext cx="4" cy="4"/>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06" name="Line 423"/>
            <p:cNvSpPr>
              <a:spLocks noChangeShapeType="1"/>
            </p:cNvSpPr>
            <p:nvPr/>
          </p:nvSpPr>
          <p:spPr bwMode="auto">
            <a:xfrm>
              <a:off x="4254" y="3606"/>
              <a:ext cx="3" cy="6"/>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07" name="Line 424"/>
            <p:cNvSpPr>
              <a:spLocks noChangeShapeType="1"/>
            </p:cNvSpPr>
            <p:nvPr/>
          </p:nvSpPr>
          <p:spPr bwMode="auto">
            <a:xfrm>
              <a:off x="4257" y="3612"/>
              <a:ext cx="4" cy="3"/>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5136" name="Group 425"/>
          <p:cNvGrpSpPr>
            <a:grpSpLocks/>
          </p:cNvGrpSpPr>
          <p:nvPr/>
        </p:nvGrpSpPr>
        <p:grpSpPr bwMode="auto">
          <a:xfrm>
            <a:off x="4914900" y="5270500"/>
            <a:ext cx="3790950" cy="762000"/>
            <a:chOff x="3096" y="3320"/>
            <a:chExt cx="2388" cy="480"/>
          </a:xfrm>
        </p:grpSpPr>
        <p:sp>
          <p:nvSpPr>
            <p:cNvPr id="5608" name="Freeform 426"/>
            <p:cNvSpPr>
              <a:spLocks/>
            </p:cNvSpPr>
            <p:nvPr/>
          </p:nvSpPr>
          <p:spPr bwMode="auto">
            <a:xfrm>
              <a:off x="4261" y="3615"/>
              <a:ext cx="22" cy="26"/>
            </a:xfrm>
            <a:custGeom>
              <a:avLst/>
              <a:gdLst>
                <a:gd name="T0" fmla="*/ 0 w 22"/>
                <a:gd name="T1" fmla="*/ 0 h 26"/>
                <a:gd name="T2" fmla="*/ 4 w 22"/>
                <a:gd name="T3" fmla="*/ 7 h 26"/>
                <a:gd name="T4" fmla="*/ 11 w 22"/>
                <a:gd name="T5" fmla="*/ 13 h 26"/>
                <a:gd name="T6" fmla="*/ 18 w 22"/>
                <a:gd name="T7" fmla="*/ 20 h 26"/>
                <a:gd name="T8" fmla="*/ 22 w 22"/>
                <a:gd name="T9" fmla="*/ 26 h 26"/>
                <a:gd name="T10" fmla="*/ 0 60000 65536"/>
                <a:gd name="T11" fmla="*/ 0 60000 65536"/>
                <a:gd name="T12" fmla="*/ 0 60000 65536"/>
                <a:gd name="T13" fmla="*/ 0 60000 65536"/>
                <a:gd name="T14" fmla="*/ 0 60000 65536"/>
                <a:gd name="T15" fmla="*/ 0 w 22"/>
                <a:gd name="T16" fmla="*/ 0 h 26"/>
                <a:gd name="T17" fmla="*/ 22 w 22"/>
                <a:gd name="T18" fmla="*/ 26 h 26"/>
              </a:gdLst>
              <a:ahLst/>
              <a:cxnLst>
                <a:cxn ang="T10">
                  <a:pos x="T0" y="T1"/>
                </a:cxn>
                <a:cxn ang="T11">
                  <a:pos x="T2" y="T3"/>
                </a:cxn>
                <a:cxn ang="T12">
                  <a:pos x="T4" y="T5"/>
                </a:cxn>
                <a:cxn ang="T13">
                  <a:pos x="T6" y="T7"/>
                </a:cxn>
                <a:cxn ang="T14">
                  <a:pos x="T8" y="T9"/>
                </a:cxn>
              </a:cxnLst>
              <a:rect l="T15" t="T16" r="T17" b="T18"/>
              <a:pathLst>
                <a:path w="22" h="26">
                  <a:moveTo>
                    <a:pt x="0" y="0"/>
                  </a:moveTo>
                  <a:lnTo>
                    <a:pt x="4" y="7"/>
                  </a:lnTo>
                  <a:lnTo>
                    <a:pt x="11" y="13"/>
                  </a:lnTo>
                  <a:lnTo>
                    <a:pt x="18" y="20"/>
                  </a:lnTo>
                  <a:lnTo>
                    <a:pt x="22" y="26"/>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09" name="Freeform 427"/>
            <p:cNvSpPr>
              <a:spLocks/>
            </p:cNvSpPr>
            <p:nvPr/>
          </p:nvSpPr>
          <p:spPr bwMode="auto">
            <a:xfrm>
              <a:off x="4283" y="3641"/>
              <a:ext cx="7" cy="13"/>
            </a:xfrm>
            <a:custGeom>
              <a:avLst/>
              <a:gdLst>
                <a:gd name="T0" fmla="*/ 0 w 7"/>
                <a:gd name="T1" fmla="*/ 0 h 13"/>
                <a:gd name="T2" fmla="*/ 3 w 7"/>
                <a:gd name="T3" fmla="*/ 7 h 13"/>
                <a:gd name="T4" fmla="*/ 7 w 7"/>
                <a:gd name="T5" fmla="*/ 13 h 13"/>
                <a:gd name="T6" fmla="*/ 0 60000 65536"/>
                <a:gd name="T7" fmla="*/ 0 60000 65536"/>
                <a:gd name="T8" fmla="*/ 0 60000 65536"/>
                <a:gd name="T9" fmla="*/ 0 w 7"/>
                <a:gd name="T10" fmla="*/ 0 h 13"/>
                <a:gd name="T11" fmla="*/ 7 w 7"/>
                <a:gd name="T12" fmla="*/ 13 h 13"/>
              </a:gdLst>
              <a:ahLst/>
              <a:cxnLst>
                <a:cxn ang="T6">
                  <a:pos x="T0" y="T1"/>
                </a:cxn>
                <a:cxn ang="T7">
                  <a:pos x="T2" y="T3"/>
                </a:cxn>
                <a:cxn ang="T8">
                  <a:pos x="T4" y="T5"/>
                </a:cxn>
              </a:cxnLst>
              <a:rect l="T9" t="T10" r="T11" b="T12"/>
              <a:pathLst>
                <a:path w="7" h="13">
                  <a:moveTo>
                    <a:pt x="0" y="0"/>
                  </a:moveTo>
                  <a:lnTo>
                    <a:pt x="3" y="7"/>
                  </a:lnTo>
                  <a:lnTo>
                    <a:pt x="7" y="13"/>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10" name="Freeform 428"/>
            <p:cNvSpPr>
              <a:spLocks/>
            </p:cNvSpPr>
            <p:nvPr/>
          </p:nvSpPr>
          <p:spPr bwMode="auto">
            <a:xfrm>
              <a:off x="4290" y="3654"/>
              <a:ext cx="7" cy="7"/>
            </a:xfrm>
            <a:custGeom>
              <a:avLst/>
              <a:gdLst>
                <a:gd name="T0" fmla="*/ 0 w 7"/>
                <a:gd name="T1" fmla="*/ 0 h 7"/>
                <a:gd name="T2" fmla="*/ 3 w 7"/>
                <a:gd name="T3" fmla="*/ 4 h 7"/>
                <a:gd name="T4" fmla="*/ 7 w 7"/>
                <a:gd name="T5" fmla="*/ 7 h 7"/>
                <a:gd name="T6" fmla="*/ 0 60000 65536"/>
                <a:gd name="T7" fmla="*/ 0 60000 65536"/>
                <a:gd name="T8" fmla="*/ 0 60000 65536"/>
                <a:gd name="T9" fmla="*/ 0 w 7"/>
                <a:gd name="T10" fmla="*/ 0 h 7"/>
                <a:gd name="T11" fmla="*/ 7 w 7"/>
                <a:gd name="T12" fmla="*/ 7 h 7"/>
              </a:gdLst>
              <a:ahLst/>
              <a:cxnLst>
                <a:cxn ang="T6">
                  <a:pos x="T0" y="T1"/>
                </a:cxn>
                <a:cxn ang="T7">
                  <a:pos x="T2" y="T3"/>
                </a:cxn>
                <a:cxn ang="T8">
                  <a:pos x="T4" y="T5"/>
                </a:cxn>
              </a:cxnLst>
              <a:rect l="T9" t="T10" r="T11" b="T12"/>
              <a:pathLst>
                <a:path w="7" h="7">
                  <a:moveTo>
                    <a:pt x="0" y="0"/>
                  </a:moveTo>
                  <a:lnTo>
                    <a:pt x="3" y="4"/>
                  </a:lnTo>
                  <a:lnTo>
                    <a:pt x="7" y="7"/>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11" name="Freeform 429"/>
            <p:cNvSpPr>
              <a:spLocks/>
            </p:cNvSpPr>
            <p:nvPr/>
          </p:nvSpPr>
          <p:spPr bwMode="auto">
            <a:xfrm>
              <a:off x="4297" y="3661"/>
              <a:ext cx="4" cy="6"/>
            </a:xfrm>
            <a:custGeom>
              <a:avLst/>
              <a:gdLst>
                <a:gd name="T0" fmla="*/ 0 w 4"/>
                <a:gd name="T1" fmla="*/ 0 h 6"/>
                <a:gd name="T2" fmla="*/ 0 w 4"/>
                <a:gd name="T3" fmla="*/ 3 h 6"/>
                <a:gd name="T4" fmla="*/ 4 w 4"/>
                <a:gd name="T5" fmla="*/ 6 h 6"/>
                <a:gd name="T6" fmla="*/ 0 60000 65536"/>
                <a:gd name="T7" fmla="*/ 0 60000 65536"/>
                <a:gd name="T8" fmla="*/ 0 60000 65536"/>
                <a:gd name="T9" fmla="*/ 0 w 4"/>
                <a:gd name="T10" fmla="*/ 0 h 6"/>
                <a:gd name="T11" fmla="*/ 4 w 4"/>
                <a:gd name="T12" fmla="*/ 6 h 6"/>
              </a:gdLst>
              <a:ahLst/>
              <a:cxnLst>
                <a:cxn ang="T6">
                  <a:pos x="T0" y="T1"/>
                </a:cxn>
                <a:cxn ang="T7">
                  <a:pos x="T2" y="T3"/>
                </a:cxn>
                <a:cxn ang="T8">
                  <a:pos x="T4" y="T5"/>
                </a:cxn>
              </a:cxnLst>
              <a:rect l="T9" t="T10" r="T11" b="T12"/>
              <a:pathLst>
                <a:path w="4" h="6">
                  <a:moveTo>
                    <a:pt x="0" y="0"/>
                  </a:moveTo>
                  <a:lnTo>
                    <a:pt x="0" y="3"/>
                  </a:lnTo>
                  <a:lnTo>
                    <a:pt x="4" y="6"/>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12" name="Freeform 430"/>
            <p:cNvSpPr>
              <a:spLocks/>
            </p:cNvSpPr>
            <p:nvPr/>
          </p:nvSpPr>
          <p:spPr bwMode="auto">
            <a:xfrm>
              <a:off x="4301" y="3667"/>
              <a:ext cx="7" cy="16"/>
            </a:xfrm>
            <a:custGeom>
              <a:avLst/>
              <a:gdLst>
                <a:gd name="T0" fmla="*/ 0 w 7"/>
                <a:gd name="T1" fmla="*/ 0 h 16"/>
                <a:gd name="T2" fmla="*/ 3 w 7"/>
                <a:gd name="T3" fmla="*/ 7 h 16"/>
                <a:gd name="T4" fmla="*/ 7 w 7"/>
                <a:gd name="T5" fmla="*/ 16 h 16"/>
                <a:gd name="T6" fmla="*/ 0 60000 65536"/>
                <a:gd name="T7" fmla="*/ 0 60000 65536"/>
                <a:gd name="T8" fmla="*/ 0 60000 65536"/>
                <a:gd name="T9" fmla="*/ 0 w 7"/>
                <a:gd name="T10" fmla="*/ 0 h 16"/>
                <a:gd name="T11" fmla="*/ 7 w 7"/>
                <a:gd name="T12" fmla="*/ 16 h 16"/>
              </a:gdLst>
              <a:ahLst/>
              <a:cxnLst>
                <a:cxn ang="T6">
                  <a:pos x="T0" y="T1"/>
                </a:cxn>
                <a:cxn ang="T7">
                  <a:pos x="T2" y="T3"/>
                </a:cxn>
                <a:cxn ang="T8">
                  <a:pos x="T4" y="T5"/>
                </a:cxn>
              </a:cxnLst>
              <a:rect l="T9" t="T10" r="T11" b="T12"/>
              <a:pathLst>
                <a:path w="7" h="16">
                  <a:moveTo>
                    <a:pt x="0" y="0"/>
                  </a:moveTo>
                  <a:lnTo>
                    <a:pt x="3" y="7"/>
                  </a:lnTo>
                  <a:lnTo>
                    <a:pt x="7" y="16"/>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13" name="Freeform 431"/>
            <p:cNvSpPr>
              <a:spLocks/>
            </p:cNvSpPr>
            <p:nvPr/>
          </p:nvSpPr>
          <p:spPr bwMode="auto">
            <a:xfrm>
              <a:off x="4308" y="3683"/>
              <a:ext cx="7" cy="7"/>
            </a:xfrm>
            <a:custGeom>
              <a:avLst/>
              <a:gdLst>
                <a:gd name="T0" fmla="*/ 0 w 7"/>
                <a:gd name="T1" fmla="*/ 0 h 7"/>
                <a:gd name="T2" fmla="*/ 3 w 7"/>
                <a:gd name="T3" fmla="*/ 4 h 7"/>
                <a:gd name="T4" fmla="*/ 7 w 7"/>
                <a:gd name="T5" fmla="*/ 7 h 7"/>
                <a:gd name="T6" fmla="*/ 0 60000 65536"/>
                <a:gd name="T7" fmla="*/ 0 60000 65536"/>
                <a:gd name="T8" fmla="*/ 0 60000 65536"/>
                <a:gd name="T9" fmla="*/ 0 w 7"/>
                <a:gd name="T10" fmla="*/ 0 h 7"/>
                <a:gd name="T11" fmla="*/ 7 w 7"/>
                <a:gd name="T12" fmla="*/ 7 h 7"/>
              </a:gdLst>
              <a:ahLst/>
              <a:cxnLst>
                <a:cxn ang="T6">
                  <a:pos x="T0" y="T1"/>
                </a:cxn>
                <a:cxn ang="T7">
                  <a:pos x="T2" y="T3"/>
                </a:cxn>
                <a:cxn ang="T8">
                  <a:pos x="T4" y="T5"/>
                </a:cxn>
              </a:cxnLst>
              <a:rect l="T9" t="T10" r="T11" b="T12"/>
              <a:pathLst>
                <a:path w="7" h="7">
                  <a:moveTo>
                    <a:pt x="0" y="0"/>
                  </a:moveTo>
                  <a:lnTo>
                    <a:pt x="3" y="4"/>
                  </a:lnTo>
                  <a:lnTo>
                    <a:pt x="7" y="7"/>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14" name="Freeform 432"/>
            <p:cNvSpPr>
              <a:spLocks/>
            </p:cNvSpPr>
            <p:nvPr/>
          </p:nvSpPr>
          <p:spPr bwMode="auto">
            <a:xfrm>
              <a:off x="4315" y="3690"/>
              <a:ext cx="18" cy="32"/>
            </a:xfrm>
            <a:custGeom>
              <a:avLst/>
              <a:gdLst>
                <a:gd name="T0" fmla="*/ 0 w 18"/>
                <a:gd name="T1" fmla="*/ 0 h 32"/>
                <a:gd name="T2" fmla="*/ 4 w 18"/>
                <a:gd name="T3" fmla="*/ 6 h 32"/>
                <a:gd name="T4" fmla="*/ 7 w 18"/>
                <a:gd name="T5" fmla="*/ 16 h 32"/>
                <a:gd name="T6" fmla="*/ 14 w 18"/>
                <a:gd name="T7" fmla="*/ 26 h 32"/>
                <a:gd name="T8" fmla="*/ 18 w 18"/>
                <a:gd name="T9" fmla="*/ 32 h 32"/>
                <a:gd name="T10" fmla="*/ 0 60000 65536"/>
                <a:gd name="T11" fmla="*/ 0 60000 65536"/>
                <a:gd name="T12" fmla="*/ 0 60000 65536"/>
                <a:gd name="T13" fmla="*/ 0 60000 65536"/>
                <a:gd name="T14" fmla="*/ 0 60000 65536"/>
                <a:gd name="T15" fmla="*/ 0 w 18"/>
                <a:gd name="T16" fmla="*/ 0 h 32"/>
                <a:gd name="T17" fmla="*/ 18 w 18"/>
                <a:gd name="T18" fmla="*/ 32 h 32"/>
              </a:gdLst>
              <a:ahLst/>
              <a:cxnLst>
                <a:cxn ang="T10">
                  <a:pos x="T0" y="T1"/>
                </a:cxn>
                <a:cxn ang="T11">
                  <a:pos x="T2" y="T3"/>
                </a:cxn>
                <a:cxn ang="T12">
                  <a:pos x="T4" y="T5"/>
                </a:cxn>
                <a:cxn ang="T13">
                  <a:pos x="T6" y="T7"/>
                </a:cxn>
                <a:cxn ang="T14">
                  <a:pos x="T8" y="T9"/>
                </a:cxn>
              </a:cxnLst>
              <a:rect l="T15" t="T16" r="T17" b="T18"/>
              <a:pathLst>
                <a:path w="18" h="32">
                  <a:moveTo>
                    <a:pt x="0" y="0"/>
                  </a:moveTo>
                  <a:lnTo>
                    <a:pt x="4" y="6"/>
                  </a:lnTo>
                  <a:lnTo>
                    <a:pt x="7" y="16"/>
                  </a:lnTo>
                  <a:lnTo>
                    <a:pt x="14" y="26"/>
                  </a:lnTo>
                  <a:lnTo>
                    <a:pt x="18" y="32"/>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15" name="Freeform 433"/>
            <p:cNvSpPr>
              <a:spLocks/>
            </p:cNvSpPr>
            <p:nvPr/>
          </p:nvSpPr>
          <p:spPr bwMode="auto">
            <a:xfrm>
              <a:off x="4333" y="3722"/>
              <a:ext cx="15" cy="20"/>
            </a:xfrm>
            <a:custGeom>
              <a:avLst/>
              <a:gdLst>
                <a:gd name="T0" fmla="*/ 0 w 15"/>
                <a:gd name="T1" fmla="*/ 0 h 20"/>
                <a:gd name="T2" fmla="*/ 7 w 15"/>
                <a:gd name="T3" fmla="*/ 10 h 20"/>
                <a:gd name="T4" fmla="*/ 15 w 15"/>
                <a:gd name="T5" fmla="*/ 20 h 20"/>
                <a:gd name="T6" fmla="*/ 0 60000 65536"/>
                <a:gd name="T7" fmla="*/ 0 60000 65536"/>
                <a:gd name="T8" fmla="*/ 0 60000 65536"/>
                <a:gd name="T9" fmla="*/ 0 w 15"/>
                <a:gd name="T10" fmla="*/ 0 h 20"/>
                <a:gd name="T11" fmla="*/ 15 w 15"/>
                <a:gd name="T12" fmla="*/ 20 h 20"/>
              </a:gdLst>
              <a:ahLst/>
              <a:cxnLst>
                <a:cxn ang="T6">
                  <a:pos x="T0" y="T1"/>
                </a:cxn>
                <a:cxn ang="T7">
                  <a:pos x="T2" y="T3"/>
                </a:cxn>
                <a:cxn ang="T8">
                  <a:pos x="T4" y="T5"/>
                </a:cxn>
              </a:cxnLst>
              <a:rect l="T9" t="T10" r="T11" b="T12"/>
              <a:pathLst>
                <a:path w="15" h="20">
                  <a:moveTo>
                    <a:pt x="0" y="0"/>
                  </a:moveTo>
                  <a:lnTo>
                    <a:pt x="7" y="10"/>
                  </a:lnTo>
                  <a:lnTo>
                    <a:pt x="15" y="2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16" name="Freeform 434"/>
            <p:cNvSpPr>
              <a:spLocks/>
            </p:cNvSpPr>
            <p:nvPr/>
          </p:nvSpPr>
          <p:spPr bwMode="auto">
            <a:xfrm>
              <a:off x="4348" y="3742"/>
              <a:ext cx="32" cy="29"/>
            </a:xfrm>
            <a:custGeom>
              <a:avLst/>
              <a:gdLst>
                <a:gd name="T0" fmla="*/ 0 w 32"/>
                <a:gd name="T1" fmla="*/ 0 h 29"/>
                <a:gd name="T2" fmla="*/ 7 w 32"/>
                <a:gd name="T3" fmla="*/ 6 h 29"/>
                <a:gd name="T4" fmla="*/ 14 w 32"/>
                <a:gd name="T5" fmla="*/ 16 h 29"/>
                <a:gd name="T6" fmla="*/ 25 w 32"/>
                <a:gd name="T7" fmla="*/ 23 h 29"/>
                <a:gd name="T8" fmla="*/ 32 w 32"/>
                <a:gd name="T9" fmla="*/ 29 h 29"/>
                <a:gd name="T10" fmla="*/ 0 60000 65536"/>
                <a:gd name="T11" fmla="*/ 0 60000 65536"/>
                <a:gd name="T12" fmla="*/ 0 60000 65536"/>
                <a:gd name="T13" fmla="*/ 0 60000 65536"/>
                <a:gd name="T14" fmla="*/ 0 60000 65536"/>
                <a:gd name="T15" fmla="*/ 0 w 32"/>
                <a:gd name="T16" fmla="*/ 0 h 29"/>
                <a:gd name="T17" fmla="*/ 32 w 32"/>
                <a:gd name="T18" fmla="*/ 29 h 29"/>
              </a:gdLst>
              <a:ahLst/>
              <a:cxnLst>
                <a:cxn ang="T10">
                  <a:pos x="T0" y="T1"/>
                </a:cxn>
                <a:cxn ang="T11">
                  <a:pos x="T2" y="T3"/>
                </a:cxn>
                <a:cxn ang="T12">
                  <a:pos x="T4" y="T5"/>
                </a:cxn>
                <a:cxn ang="T13">
                  <a:pos x="T6" y="T7"/>
                </a:cxn>
                <a:cxn ang="T14">
                  <a:pos x="T8" y="T9"/>
                </a:cxn>
              </a:cxnLst>
              <a:rect l="T15" t="T16" r="T17" b="T18"/>
              <a:pathLst>
                <a:path w="32" h="29">
                  <a:moveTo>
                    <a:pt x="0" y="0"/>
                  </a:moveTo>
                  <a:lnTo>
                    <a:pt x="7" y="6"/>
                  </a:lnTo>
                  <a:lnTo>
                    <a:pt x="14" y="16"/>
                  </a:lnTo>
                  <a:lnTo>
                    <a:pt x="25" y="23"/>
                  </a:lnTo>
                  <a:lnTo>
                    <a:pt x="32" y="29"/>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17" name="Freeform 435"/>
            <p:cNvSpPr>
              <a:spLocks/>
            </p:cNvSpPr>
            <p:nvPr/>
          </p:nvSpPr>
          <p:spPr bwMode="auto">
            <a:xfrm>
              <a:off x="4380" y="3771"/>
              <a:ext cx="18" cy="6"/>
            </a:xfrm>
            <a:custGeom>
              <a:avLst/>
              <a:gdLst>
                <a:gd name="T0" fmla="*/ 0 w 18"/>
                <a:gd name="T1" fmla="*/ 0 h 6"/>
                <a:gd name="T2" fmla="*/ 11 w 18"/>
                <a:gd name="T3" fmla="*/ 6 h 6"/>
                <a:gd name="T4" fmla="*/ 18 w 18"/>
                <a:gd name="T5" fmla="*/ 6 h 6"/>
                <a:gd name="T6" fmla="*/ 0 60000 65536"/>
                <a:gd name="T7" fmla="*/ 0 60000 65536"/>
                <a:gd name="T8" fmla="*/ 0 60000 65536"/>
                <a:gd name="T9" fmla="*/ 0 w 18"/>
                <a:gd name="T10" fmla="*/ 0 h 6"/>
                <a:gd name="T11" fmla="*/ 18 w 18"/>
                <a:gd name="T12" fmla="*/ 6 h 6"/>
              </a:gdLst>
              <a:ahLst/>
              <a:cxnLst>
                <a:cxn ang="T6">
                  <a:pos x="T0" y="T1"/>
                </a:cxn>
                <a:cxn ang="T7">
                  <a:pos x="T2" y="T3"/>
                </a:cxn>
                <a:cxn ang="T8">
                  <a:pos x="T4" y="T5"/>
                </a:cxn>
              </a:cxnLst>
              <a:rect l="T9" t="T10" r="T11" b="T12"/>
              <a:pathLst>
                <a:path w="18" h="6">
                  <a:moveTo>
                    <a:pt x="0" y="0"/>
                  </a:moveTo>
                  <a:lnTo>
                    <a:pt x="11" y="6"/>
                  </a:lnTo>
                  <a:lnTo>
                    <a:pt x="18" y="6"/>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18" name="Line 436"/>
            <p:cNvSpPr>
              <a:spLocks noChangeShapeType="1"/>
            </p:cNvSpPr>
            <p:nvPr/>
          </p:nvSpPr>
          <p:spPr bwMode="auto">
            <a:xfrm>
              <a:off x="4398" y="3777"/>
              <a:ext cx="4"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19" name="Line 437"/>
            <p:cNvSpPr>
              <a:spLocks noChangeShapeType="1"/>
            </p:cNvSpPr>
            <p:nvPr/>
          </p:nvSpPr>
          <p:spPr bwMode="auto">
            <a:xfrm>
              <a:off x="4402" y="3777"/>
              <a:ext cx="7"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20" name="Freeform 438"/>
            <p:cNvSpPr>
              <a:spLocks/>
            </p:cNvSpPr>
            <p:nvPr/>
          </p:nvSpPr>
          <p:spPr bwMode="auto">
            <a:xfrm>
              <a:off x="4409" y="3774"/>
              <a:ext cx="3" cy="3"/>
            </a:xfrm>
            <a:custGeom>
              <a:avLst/>
              <a:gdLst>
                <a:gd name="T0" fmla="*/ 0 w 3"/>
                <a:gd name="T1" fmla="*/ 3 h 3"/>
                <a:gd name="T2" fmla="*/ 3 w 3"/>
                <a:gd name="T3" fmla="*/ 0 h 3"/>
                <a:gd name="T4" fmla="*/ 3 w 3"/>
                <a:gd name="T5" fmla="*/ 0 h 3"/>
                <a:gd name="T6" fmla="*/ 0 60000 65536"/>
                <a:gd name="T7" fmla="*/ 0 60000 65536"/>
                <a:gd name="T8" fmla="*/ 0 60000 65536"/>
                <a:gd name="T9" fmla="*/ 0 w 3"/>
                <a:gd name="T10" fmla="*/ 0 h 3"/>
                <a:gd name="T11" fmla="*/ 3 w 3"/>
                <a:gd name="T12" fmla="*/ 3 h 3"/>
              </a:gdLst>
              <a:ahLst/>
              <a:cxnLst>
                <a:cxn ang="T6">
                  <a:pos x="T0" y="T1"/>
                </a:cxn>
                <a:cxn ang="T7">
                  <a:pos x="T2" y="T3"/>
                </a:cxn>
                <a:cxn ang="T8">
                  <a:pos x="T4" y="T5"/>
                </a:cxn>
              </a:cxnLst>
              <a:rect l="T9" t="T10" r="T11" b="T12"/>
              <a:pathLst>
                <a:path w="3" h="3">
                  <a:moveTo>
                    <a:pt x="0" y="3"/>
                  </a:moveTo>
                  <a:lnTo>
                    <a:pt x="3"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21" name="Line 439"/>
            <p:cNvSpPr>
              <a:spLocks noChangeShapeType="1"/>
            </p:cNvSpPr>
            <p:nvPr/>
          </p:nvSpPr>
          <p:spPr bwMode="auto">
            <a:xfrm>
              <a:off x="4412" y="3774"/>
              <a:ext cx="4"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22" name="Freeform 440"/>
            <p:cNvSpPr>
              <a:spLocks/>
            </p:cNvSpPr>
            <p:nvPr/>
          </p:nvSpPr>
          <p:spPr bwMode="auto">
            <a:xfrm>
              <a:off x="4416" y="3771"/>
              <a:ext cx="11" cy="3"/>
            </a:xfrm>
            <a:custGeom>
              <a:avLst/>
              <a:gdLst>
                <a:gd name="T0" fmla="*/ 0 w 11"/>
                <a:gd name="T1" fmla="*/ 3 h 3"/>
                <a:gd name="T2" fmla="*/ 4 w 11"/>
                <a:gd name="T3" fmla="*/ 3 h 3"/>
                <a:gd name="T4" fmla="*/ 11 w 11"/>
                <a:gd name="T5" fmla="*/ 0 h 3"/>
                <a:gd name="T6" fmla="*/ 0 60000 65536"/>
                <a:gd name="T7" fmla="*/ 0 60000 65536"/>
                <a:gd name="T8" fmla="*/ 0 60000 65536"/>
                <a:gd name="T9" fmla="*/ 0 w 11"/>
                <a:gd name="T10" fmla="*/ 0 h 3"/>
                <a:gd name="T11" fmla="*/ 11 w 11"/>
                <a:gd name="T12" fmla="*/ 3 h 3"/>
              </a:gdLst>
              <a:ahLst/>
              <a:cxnLst>
                <a:cxn ang="T6">
                  <a:pos x="T0" y="T1"/>
                </a:cxn>
                <a:cxn ang="T7">
                  <a:pos x="T2" y="T3"/>
                </a:cxn>
                <a:cxn ang="T8">
                  <a:pos x="T4" y="T5"/>
                </a:cxn>
              </a:cxnLst>
              <a:rect l="T9" t="T10" r="T11" b="T12"/>
              <a:pathLst>
                <a:path w="11" h="3">
                  <a:moveTo>
                    <a:pt x="0" y="3"/>
                  </a:moveTo>
                  <a:lnTo>
                    <a:pt x="4" y="3"/>
                  </a:lnTo>
                  <a:lnTo>
                    <a:pt x="11"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23" name="Freeform 441"/>
            <p:cNvSpPr>
              <a:spLocks/>
            </p:cNvSpPr>
            <p:nvPr/>
          </p:nvSpPr>
          <p:spPr bwMode="auto">
            <a:xfrm>
              <a:off x="4427" y="3768"/>
              <a:ext cx="11" cy="3"/>
            </a:xfrm>
            <a:custGeom>
              <a:avLst/>
              <a:gdLst>
                <a:gd name="T0" fmla="*/ 0 w 11"/>
                <a:gd name="T1" fmla="*/ 3 h 3"/>
                <a:gd name="T2" fmla="*/ 7 w 11"/>
                <a:gd name="T3" fmla="*/ 0 h 3"/>
                <a:gd name="T4" fmla="*/ 11 w 11"/>
                <a:gd name="T5" fmla="*/ 0 h 3"/>
                <a:gd name="T6" fmla="*/ 0 60000 65536"/>
                <a:gd name="T7" fmla="*/ 0 60000 65536"/>
                <a:gd name="T8" fmla="*/ 0 60000 65536"/>
                <a:gd name="T9" fmla="*/ 0 w 11"/>
                <a:gd name="T10" fmla="*/ 0 h 3"/>
                <a:gd name="T11" fmla="*/ 11 w 11"/>
                <a:gd name="T12" fmla="*/ 3 h 3"/>
              </a:gdLst>
              <a:ahLst/>
              <a:cxnLst>
                <a:cxn ang="T6">
                  <a:pos x="T0" y="T1"/>
                </a:cxn>
                <a:cxn ang="T7">
                  <a:pos x="T2" y="T3"/>
                </a:cxn>
                <a:cxn ang="T8">
                  <a:pos x="T4" y="T5"/>
                </a:cxn>
              </a:cxnLst>
              <a:rect l="T9" t="T10" r="T11" b="T12"/>
              <a:pathLst>
                <a:path w="11" h="3">
                  <a:moveTo>
                    <a:pt x="0" y="3"/>
                  </a:moveTo>
                  <a:lnTo>
                    <a:pt x="7" y="0"/>
                  </a:lnTo>
                  <a:lnTo>
                    <a:pt x="11"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24" name="Freeform 442"/>
            <p:cNvSpPr>
              <a:spLocks/>
            </p:cNvSpPr>
            <p:nvPr/>
          </p:nvSpPr>
          <p:spPr bwMode="auto">
            <a:xfrm>
              <a:off x="4438" y="3765"/>
              <a:ext cx="3" cy="3"/>
            </a:xfrm>
            <a:custGeom>
              <a:avLst/>
              <a:gdLst>
                <a:gd name="T0" fmla="*/ 0 w 3"/>
                <a:gd name="T1" fmla="*/ 3 h 3"/>
                <a:gd name="T2" fmla="*/ 0 w 3"/>
                <a:gd name="T3" fmla="*/ 0 h 3"/>
                <a:gd name="T4" fmla="*/ 3 w 3"/>
                <a:gd name="T5" fmla="*/ 0 h 3"/>
                <a:gd name="T6" fmla="*/ 0 60000 65536"/>
                <a:gd name="T7" fmla="*/ 0 60000 65536"/>
                <a:gd name="T8" fmla="*/ 0 60000 65536"/>
                <a:gd name="T9" fmla="*/ 0 w 3"/>
                <a:gd name="T10" fmla="*/ 0 h 3"/>
                <a:gd name="T11" fmla="*/ 3 w 3"/>
                <a:gd name="T12" fmla="*/ 3 h 3"/>
              </a:gdLst>
              <a:ahLst/>
              <a:cxnLst>
                <a:cxn ang="T6">
                  <a:pos x="T0" y="T1"/>
                </a:cxn>
                <a:cxn ang="T7">
                  <a:pos x="T2" y="T3"/>
                </a:cxn>
                <a:cxn ang="T8">
                  <a:pos x="T4" y="T5"/>
                </a:cxn>
              </a:cxnLst>
              <a:rect l="T9" t="T10" r="T11" b="T12"/>
              <a:pathLst>
                <a:path w="3" h="3">
                  <a:moveTo>
                    <a:pt x="0" y="3"/>
                  </a:moveTo>
                  <a:lnTo>
                    <a:pt x="0" y="0"/>
                  </a:lnTo>
                  <a:lnTo>
                    <a:pt x="3"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25" name="Freeform 443"/>
            <p:cNvSpPr>
              <a:spLocks/>
            </p:cNvSpPr>
            <p:nvPr/>
          </p:nvSpPr>
          <p:spPr bwMode="auto">
            <a:xfrm>
              <a:off x="4441" y="3761"/>
              <a:ext cx="11" cy="4"/>
            </a:xfrm>
            <a:custGeom>
              <a:avLst/>
              <a:gdLst>
                <a:gd name="T0" fmla="*/ 0 w 11"/>
                <a:gd name="T1" fmla="*/ 4 h 4"/>
                <a:gd name="T2" fmla="*/ 4 w 11"/>
                <a:gd name="T3" fmla="*/ 0 h 4"/>
                <a:gd name="T4" fmla="*/ 11 w 11"/>
                <a:gd name="T5" fmla="*/ 0 h 4"/>
                <a:gd name="T6" fmla="*/ 0 60000 65536"/>
                <a:gd name="T7" fmla="*/ 0 60000 65536"/>
                <a:gd name="T8" fmla="*/ 0 60000 65536"/>
                <a:gd name="T9" fmla="*/ 0 w 11"/>
                <a:gd name="T10" fmla="*/ 0 h 4"/>
                <a:gd name="T11" fmla="*/ 11 w 11"/>
                <a:gd name="T12" fmla="*/ 4 h 4"/>
              </a:gdLst>
              <a:ahLst/>
              <a:cxnLst>
                <a:cxn ang="T6">
                  <a:pos x="T0" y="T1"/>
                </a:cxn>
                <a:cxn ang="T7">
                  <a:pos x="T2" y="T3"/>
                </a:cxn>
                <a:cxn ang="T8">
                  <a:pos x="T4" y="T5"/>
                </a:cxn>
              </a:cxnLst>
              <a:rect l="T9" t="T10" r="T11" b="T12"/>
              <a:pathLst>
                <a:path w="11" h="4">
                  <a:moveTo>
                    <a:pt x="0" y="4"/>
                  </a:moveTo>
                  <a:lnTo>
                    <a:pt x="4" y="0"/>
                  </a:lnTo>
                  <a:lnTo>
                    <a:pt x="11"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26" name="Freeform 444"/>
            <p:cNvSpPr>
              <a:spLocks/>
            </p:cNvSpPr>
            <p:nvPr/>
          </p:nvSpPr>
          <p:spPr bwMode="auto">
            <a:xfrm>
              <a:off x="4452" y="3761"/>
              <a:ext cx="7" cy="0"/>
            </a:xfrm>
            <a:custGeom>
              <a:avLst/>
              <a:gdLst>
                <a:gd name="T0" fmla="*/ 0 w 7"/>
                <a:gd name="T1" fmla="*/ 4 w 7"/>
                <a:gd name="T2" fmla="*/ 7 w 7"/>
                <a:gd name="T3" fmla="*/ 0 60000 65536"/>
                <a:gd name="T4" fmla="*/ 0 60000 65536"/>
                <a:gd name="T5" fmla="*/ 0 60000 65536"/>
                <a:gd name="T6" fmla="*/ 0 w 7"/>
                <a:gd name="T7" fmla="*/ 7 w 7"/>
              </a:gdLst>
              <a:ahLst/>
              <a:cxnLst>
                <a:cxn ang="T3">
                  <a:pos x="T0" y="0"/>
                </a:cxn>
                <a:cxn ang="T4">
                  <a:pos x="T1" y="0"/>
                </a:cxn>
                <a:cxn ang="T5">
                  <a:pos x="T2" y="0"/>
                </a:cxn>
              </a:cxnLst>
              <a:rect l="T6" t="0" r="T7" b="0"/>
              <a:pathLst>
                <a:path w="7">
                  <a:moveTo>
                    <a:pt x="0" y="0"/>
                  </a:moveTo>
                  <a:lnTo>
                    <a:pt x="4" y="0"/>
                  </a:lnTo>
                  <a:lnTo>
                    <a:pt x="7"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27" name="Freeform 445"/>
            <p:cNvSpPr>
              <a:spLocks/>
            </p:cNvSpPr>
            <p:nvPr/>
          </p:nvSpPr>
          <p:spPr bwMode="auto">
            <a:xfrm>
              <a:off x="4459" y="3761"/>
              <a:ext cx="15" cy="0"/>
            </a:xfrm>
            <a:custGeom>
              <a:avLst/>
              <a:gdLst>
                <a:gd name="T0" fmla="*/ 0 w 15"/>
                <a:gd name="T1" fmla="*/ 8 w 15"/>
                <a:gd name="T2" fmla="*/ 15 w 15"/>
                <a:gd name="T3" fmla="*/ 0 60000 65536"/>
                <a:gd name="T4" fmla="*/ 0 60000 65536"/>
                <a:gd name="T5" fmla="*/ 0 60000 65536"/>
                <a:gd name="T6" fmla="*/ 0 w 15"/>
                <a:gd name="T7" fmla="*/ 15 w 15"/>
              </a:gdLst>
              <a:ahLst/>
              <a:cxnLst>
                <a:cxn ang="T3">
                  <a:pos x="T0" y="0"/>
                </a:cxn>
                <a:cxn ang="T4">
                  <a:pos x="T1" y="0"/>
                </a:cxn>
                <a:cxn ang="T5">
                  <a:pos x="T2" y="0"/>
                </a:cxn>
              </a:cxnLst>
              <a:rect l="T6" t="0" r="T7" b="0"/>
              <a:pathLst>
                <a:path w="15">
                  <a:moveTo>
                    <a:pt x="0" y="0"/>
                  </a:moveTo>
                  <a:lnTo>
                    <a:pt x="8" y="0"/>
                  </a:lnTo>
                  <a:lnTo>
                    <a:pt x="15"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28" name="Freeform 446"/>
            <p:cNvSpPr>
              <a:spLocks/>
            </p:cNvSpPr>
            <p:nvPr/>
          </p:nvSpPr>
          <p:spPr bwMode="auto">
            <a:xfrm>
              <a:off x="4474" y="3761"/>
              <a:ext cx="7" cy="0"/>
            </a:xfrm>
            <a:custGeom>
              <a:avLst/>
              <a:gdLst>
                <a:gd name="T0" fmla="*/ 0 w 7"/>
                <a:gd name="T1" fmla="*/ 3 w 7"/>
                <a:gd name="T2" fmla="*/ 7 w 7"/>
                <a:gd name="T3" fmla="*/ 0 60000 65536"/>
                <a:gd name="T4" fmla="*/ 0 60000 65536"/>
                <a:gd name="T5" fmla="*/ 0 60000 65536"/>
                <a:gd name="T6" fmla="*/ 0 w 7"/>
                <a:gd name="T7" fmla="*/ 7 w 7"/>
              </a:gdLst>
              <a:ahLst/>
              <a:cxnLst>
                <a:cxn ang="T3">
                  <a:pos x="T0" y="0"/>
                </a:cxn>
                <a:cxn ang="T4">
                  <a:pos x="T1" y="0"/>
                </a:cxn>
                <a:cxn ang="T5">
                  <a:pos x="T2" y="0"/>
                </a:cxn>
              </a:cxnLst>
              <a:rect l="T6" t="0" r="T7" b="0"/>
              <a:pathLst>
                <a:path w="7">
                  <a:moveTo>
                    <a:pt x="0" y="0"/>
                  </a:moveTo>
                  <a:lnTo>
                    <a:pt x="3" y="0"/>
                  </a:lnTo>
                  <a:lnTo>
                    <a:pt x="7"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29" name="Line 447"/>
            <p:cNvSpPr>
              <a:spLocks noChangeShapeType="1"/>
            </p:cNvSpPr>
            <p:nvPr/>
          </p:nvSpPr>
          <p:spPr bwMode="auto">
            <a:xfrm>
              <a:off x="4481" y="3761"/>
              <a:ext cx="11" cy="4"/>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0" name="Freeform 448"/>
            <p:cNvSpPr>
              <a:spLocks/>
            </p:cNvSpPr>
            <p:nvPr/>
          </p:nvSpPr>
          <p:spPr bwMode="auto">
            <a:xfrm>
              <a:off x="4492" y="3765"/>
              <a:ext cx="14" cy="6"/>
            </a:xfrm>
            <a:custGeom>
              <a:avLst/>
              <a:gdLst>
                <a:gd name="T0" fmla="*/ 0 w 14"/>
                <a:gd name="T1" fmla="*/ 0 h 6"/>
                <a:gd name="T2" fmla="*/ 7 w 14"/>
                <a:gd name="T3" fmla="*/ 3 h 6"/>
                <a:gd name="T4" fmla="*/ 14 w 14"/>
                <a:gd name="T5" fmla="*/ 6 h 6"/>
                <a:gd name="T6" fmla="*/ 0 60000 65536"/>
                <a:gd name="T7" fmla="*/ 0 60000 65536"/>
                <a:gd name="T8" fmla="*/ 0 60000 65536"/>
                <a:gd name="T9" fmla="*/ 0 w 14"/>
                <a:gd name="T10" fmla="*/ 0 h 6"/>
                <a:gd name="T11" fmla="*/ 14 w 14"/>
                <a:gd name="T12" fmla="*/ 6 h 6"/>
              </a:gdLst>
              <a:ahLst/>
              <a:cxnLst>
                <a:cxn ang="T6">
                  <a:pos x="T0" y="T1"/>
                </a:cxn>
                <a:cxn ang="T7">
                  <a:pos x="T2" y="T3"/>
                </a:cxn>
                <a:cxn ang="T8">
                  <a:pos x="T4" y="T5"/>
                </a:cxn>
              </a:cxnLst>
              <a:rect l="T9" t="T10" r="T11" b="T12"/>
              <a:pathLst>
                <a:path w="14" h="6">
                  <a:moveTo>
                    <a:pt x="0" y="0"/>
                  </a:moveTo>
                  <a:lnTo>
                    <a:pt x="7" y="3"/>
                  </a:lnTo>
                  <a:lnTo>
                    <a:pt x="14" y="6"/>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1" name="Freeform 449"/>
            <p:cNvSpPr>
              <a:spLocks/>
            </p:cNvSpPr>
            <p:nvPr/>
          </p:nvSpPr>
          <p:spPr bwMode="auto">
            <a:xfrm>
              <a:off x="4506" y="3771"/>
              <a:ext cx="4" cy="3"/>
            </a:xfrm>
            <a:custGeom>
              <a:avLst/>
              <a:gdLst>
                <a:gd name="T0" fmla="*/ 0 w 4"/>
                <a:gd name="T1" fmla="*/ 0 h 3"/>
                <a:gd name="T2" fmla="*/ 4 w 4"/>
                <a:gd name="T3" fmla="*/ 0 h 3"/>
                <a:gd name="T4" fmla="*/ 4 w 4"/>
                <a:gd name="T5" fmla="*/ 3 h 3"/>
                <a:gd name="T6" fmla="*/ 0 60000 65536"/>
                <a:gd name="T7" fmla="*/ 0 60000 65536"/>
                <a:gd name="T8" fmla="*/ 0 60000 65536"/>
                <a:gd name="T9" fmla="*/ 0 w 4"/>
                <a:gd name="T10" fmla="*/ 0 h 3"/>
                <a:gd name="T11" fmla="*/ 4 w 4"/>
                <a:gd name="T12" fmla="*/ 3 h 3"/>
              </a:gdLst>
              <a:ahLst/>
              <a:cxnLst>
                <a:cxn ang="T6">
                  <a:pos x="T0" y="T1"/>
                </a:cxn>
                <a:cxn ang="T7">
                  <a:pos x="T2" y="T3"/>
                </a:cxn>
                <a:cxn ang="T8">
                  <a:pos x="T4" y="T5"/>
                </a:cxn>
              </a:cxnLst>
              <a:rect l="T9" t="T10" r="T11" b="T12"/>
              <a:pathLst>
                <a:path w="4" h="3">
                  <a:moveTo>
                    <a:pt x="0" y="0"/>
                  </a:moveTo>
                  <a:lnTo>
                    <a:pt x="4" y="0"/>
                  </a:lnTo>
                  <a:lnTo>
                    <a:pt x="4" y="3"/>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2" name="Freeform 450"/>
            <p:cNvSpPr>
              <a:spLocks/>
            </p:cNvSpPr>
            <p:nvPr/>
          </p:nvSpPr>
          <p:spPr bwMode="auto">
            <a:xfrm>
              <a:off x="4510" y="3774"/>
              <a:ext cx="11" cy="7"/>
            </a:xfrm>
            <a:custGeom>
              <a:avLst/>
              <a:gdLst>
                <a:gd name="T0" fmla="*/ 0 w 11"/>
                <a:gd name="T1" fmla="*/ 0 h 7"/>
                <a:gd name="T2" fmla="*/ 3 w 11"/>
                <a:gd name="T3" fmla="*/ 3 h 7"/>
                <a:gd name="T4" fmla="*/ 11 w 11"/>
                <a:gd name="T5" fmla="*/ 7 h 7"/>
                <a:gd name="T6" fmla="*/ 0 60000 65536"/>
                <a:gd name="T7" fmla="*/ 0 60000 65536"/>
                <a:gd name="T8" fmla="*/ 0 60000 65536"/>
                <a:gd name="T9" fmla="*/ 0 w 11"/>
                <a:gd name="T10" fmla="*/ 0 h 7"/>
                <a:gd name="T11" fmla="*/ 11 w 11"/>
                <a:gd name="T12" fmla="*/ 7 h 7"/>
              </a:gdLst>
              <a:ahLst/>
              <a:cxnLst>
                <a:cxn ang="T6">
                  <a:pos x="T0" y="T1"/>
                </a:cxn>
                <a:cxn ang="T7">
                  <a:pos x="T2" y="T3"/>
                </a:cxn>
                <a:cxn ang="T8">
                  <a:pos x="T4" y="T5"/>
                </a:cxn>
              </a:cxnLst>
              <a:rect l="T9" t="T10" r="T11" b="T12"/>
              <a:pathLst>
                <a:path w="11" h="7">
                  <a:moveTo>
                    <a:pt x="0" y="0"/>
                  </a:moveTo>
                  <a:lnTo>
                    <a:pt x="3" y="3"/>
                  </a:lnTo>
                  <a:lnTo>
                    <a:pt x="11" y="7"/>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3" name="Freeform 451"/>
            <p:cNvSpPr>
              <a:spLocks/>
            </p:cNvSpPr>
            <p:nvPr/>
          </p:nvSpPr>
          <p:spPr bwMode="auto">
            <a:xfrm>
              <a:off x="4521" y="3781"/>
              <a:ext cx="3" cy="0"/>
            </a:xfrm>
            <a:custGeom>
              <a:avLst/>
              <a:gdLst>
                <a:gd name="T0" fmla="*/ 0 w 3"/>
                <a:gd name="T1" fmla="*/ 0 w 3"/>
                <a:gd name="T2" fmla="*/ 3 w 3"/>
                <a:gd name="T3" fmla="*/ 0 60000 65536"/>
                <a:gd name="T4" fmla="*/ 0 60000 65536"/>
                <a:gd name="T5" fmla="*/ 0 60000 65536"/>
                <a:gd name="T6" fmla="*/ 0 w 3"/>
                <a:gd name="T7" fmla="*/ 3 w 3"/>
              </a:gdLst>
              <a:ahLst/>
              <a:cxnLst>
                <a:cxn ang="T3">
                  <a:pos x="T0" y="0"/>
                </a:cxn>
                <a:cxn ang="T4">
                  <a:pos x="T1" y="0"/>
                </a:cxn>
                <a:cxn ang="T5">
                  <a:pos x="T2" y="0"/>
                </a:cxn>
              </a:cxnLst>
              <a:rect l="T6" t="0" r="T7" b="0"/>
              <a:pathLst>
                <a:path w="3">
                  <a:moveTo>
                    <a:pt x="0" y="0"/>
                  </a:moveTo>
                  <a:lnTo>
                    <a:pt x="0" y="0"/>
                  </a:lnTo>
                  <a:lnTo>
                    <a:pt x="3"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4" name="Freeform 452"/>
            <p:cNvSpPr>
              <a:spLocks/>
            </p:cNvSpPr>
            <p:nvPr/>
          </p:nvSpPr>
          <p:spPr bwMode="auto">
            <a:xfrm>
              <a:off x="4524" y="3781"/>
              <a:ext cx="11" cy="6"/>
            </a:xfrm>
            <a:custGeom>
              <a:avLst/>
              <a:gdLst>
                <a:gd name="T0" fmla="*/ 0 w 11"/>
                <a:gd name="T1" fmla="*/ 0 h 6"/>
                <a:gd name="T2" fmla="*/ 4 w 11"/>
                <a:gd name="T3" fmla="*/ 3 h 6"/>
                <a:gd name="T4" fmla="*/ 11 w 11"/>
                <a:gd name="T5" fmla="*/ 6 h 6"/>
                <a:gd name="T6" fmla="*/ 0 60000 65536"/>
                <a:gd name="T7" fmla="*/ 0 60000 65536"/>
                <a:gd name="T8" fmla="*/ 0 60000 65536"/>
                <a:gd name="T9" fmla="*/ 0 w 11"/>
                <a:gd name="T10" fmla="*/ 0 h 6"/>
                <a:gd name="T11" fmla="*/ 11 w 11"/>
                <a:gd name="T12" fmla="*/ 6 h 6"/>
              </a:gdLst>
              <a:ahLst/>
              <a:cxnLst>
                <a:cxn ang="T6">
                  <a:pos x="T0" y="T1"/>
                </a:cxn>
                <a:cxn ang="T7">
                  <a:pos x="T2" y="T3"/>
                </a:cxn>
                <a:cxn ang="T8">
                  <a:pos x="T4" y="T5"/>
                </a:cxn>
              </a:cxnLst>
              <a:rect l="T9" t="T10" r="T11" b="T12"/>
              <a:pathLst>
                <a:path w="11" h="6">
                  <a:moveTo>
                    <a:pt x="0" y="0"/>
                  </a:moveTo>
                  <a:lnTo>
                    <a:pt x="4" y="3"/>
                  </a:lnTo>
                  <a:lnTo>
                    <a:pt x="11" y="6"/>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5" name="Freeform 453"/>
            <p:cNvSpPr>
              <a:spLocks/>
            </p:cNvSpPr>
            <p:nvPr/>
          </p:nvSpPr>
          <p:spPr bwMode="auto">
            <a:xfrm>
              <a:off x="4535" y="3787"/>
              <a:ext cx="14" cy="7"/>
            </a:xfrm>
            <a:custGeom>
              <a:avLst/>
              <a:gdLst>
                <a:gd name="T0" fmla="*/ 0 w 14"/>
                <a:gd name="T1" fmla="*/ 0 h 7"/>
                <a:gd name="T2" fmla="*/ 7 w 14"/>
                <a:gd name="T3" fmla="*/ 3 h 7"/>
                <a:gd name="T4" fmla="*/ 14 w 14"/>
                <a:gd name="T5" fmla="*/ 7 h 7"/>
                <a:gd name="T6" fmla="*/ 0 60000 65536"/>
                <a:gd name="T7" fmla="*/ 0 60000 65536"/>
                <a:gd name="T8" fmla="*/ 0 60000 65536"/>
                <a:gd name="T9" fmla="*/ 0 w 14"/>
                <a:gd name="T10" fmla="*/ 0 h 7"/>
                <a:gd name="T11" fmla="*/ 14 w 14"/>
                <a:gd name="T12" fmla="*/ 7 h 7"/>
              </a:gdLst>
              <a:ahLst/>
              <a:cxnLst>
                <a:cxn ang="T6">
                  <a:pos x="T0" y="T1"/>
                </a:cxn>
                <a:cxn ang="T7">
                  <a:pos x="T2" y="T3"/>
                </a:cxn>
                <a:cxn ang="T8">
                  <a:pos x="T4" y="T5"/>
                </a:cxn>
              </a:cxnLst>
              <a:rect l="T9" t="T10" r="T11" b="T12"/>
              <a:pathLst>
                <a:path w="14" h="7">
                  <a:moveTo>
                    <a:pt x="0" y="0"/>
                  </a:moveTo>
                  <a:lnTo>
                    <a:pt x="7" y="3"/>
                  </a:lnTo>
                  <a:lnTo>
                    <a:pt x="14" y="7"/>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6" name="Freeform 454"/>
            <p:cNvSpPr>
              <a:spLocks/>
            </p:cNvSpPr>
            <p:nvPr/>
          </p:nvSpPr>
          <p:spPr bwMode="auto">
            <a:xfrm>
              <a:off x="4549" y="3794"/>
              <a:ext cx="4" cy="3"/>
            </a:xfrm>
            <a:custGeom>
              <a:avLst/>
              <a:gdLst>
                <a:gd name="T0" fmla="*/ 0 w 4"/>
                <a:gd name="T1" fmla="*/ 0 h 3"/>
                <a:gd name="T2" fmla="*/ 0 w 4"/>
                <a:gd name="T3" fmla="*/ 3 h 3"/>
                <a:gd name="T4" fmla="*/ 4 w 4"/>
                <a:gd name="T5" fmla="*/ 3 h 3"/>
                <a:gd name="T6" fmla="*/ 0 60000 65536"/>
                <a:gd name="T7" fmla="*/ 0 60000 65536"/>
                <a:gd name="T8" fmla="*/ 0 60000 65536"/>
                <a:gd name="T9" fmla="*/ 0 w 4"/>
                <a:gd name="T10" fmla="*/ 0 h 3"/>
                <a:gd name="T11" fmla="*/ 4 w 4"/>
                <a:gd name="T12" fmla="*/ 3 h 3"/>
              </a:gdLst>
              <a:ahLst/>
              <a:cxnLst>
                <a:cxn ang="T6">
                  <a:pos x="T0" y="T1"/>
                </a:cxn>
                <a:cxn ang="T7">
                  <a:pos x="T2" y="T3"/>
                </a:cxn>
                <a:cxn ang="T8">
                  <a:pos x="T4" y="T5"/>
                </a:cxn>
              </a:cxnLst>
              <a:rect l="T9" t="T10" r="T11" b="T12"/>
              <a:pathLst>
                <a:path w="4" h="3">
                  <a:moveTo>
                    <a:pt x="0" y="0"/>
                  </a:moveTo>
                  <a:lnTo>
                    <a:pt x="0" y="3"/>
                  </a:lnTo>
                  <a:lnTo>
                    <a:pt x="4" y="3"/>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7" name="Freeform 455"/>
            <p:cNvSpPr>
              <a:spLocks/>
            </p:cNvSpPr>
            <p:nvPr/>
          </p:nvSpPr>
          <p:spPr bwMode="auto">
            <a:xfrm>
              <a:off x="4553" y="3797"/>
              <a:ext cx="18" cy="3"/>
            </a:xfrm>
            <a:custGeom>
              <a:avLst/>
              <a:gdLst>
                <a:gd name="T0" fmla="*/ 0 w 18"/>
                <a:gd name="T1" fmla="*/ 0 h 3"/>
                <a:gd name="T2" fmla="*/ 7 w 18"/>
                <a:gd name="T3" fmla="*/ 3 h 3"/>
                <a:gd name="T4" fmla="*/ 18 w 18"/>
                <a:gd name="T5" fmla="*/ 3 h 3"/>
                <a:gd name="T6" fmla="*/ 0 60000 65536"/>
                <a:gd name="T7" fmla="*/ 0 60000 65536"/>
                <a:gd name="T8" fmla="*/ 0 60000 65536"/>
                <a:gd name="T9" fmla="*/ 0 w 18"/>
                <a:gd name="T10" fmla="*/ 0 h 3"/>
                <a:gd name="T11" fmla="*/ 18 w 18"/>
                <a:gd name="T12" fmla="*/ 3 h 3"/>
              </a:gdLst>
              <a:ahLst/>
              <a:cxnLst>
                <a:cxn ang="T6">
                  <a:pos x="T0" y="T1"/>
                </a:cxn>
                <a:cxn ang="T7">
                  <a:pos x="T2" y="T3"/>
                </a:cxn>
                <a:cxn ang="T8">
                  <a:pos x="T4" y="T5"/>
                </a:cxn>
              </a:cxnLst>
              <a:rect l="T9" t="T10" r="T11" b="T12"/>
              <a:pathLst>
                <a:path w="18" h="3">
                  <a:moveTo>
                    <a:pt x="0" y="0"/>
                  </a:moveTo>
                  <a:lnTo>
                    <a:pt x="7" y="3"/>
                  </a:lnTo>
                  <a:lnTo>
                    <a:pt x="18" y="3"/>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8" name="Freeform 456"/>
            <p:cNvSpPr>
              <a:spLocks/>
            </p:cNvSpPr>
            <p:nvPr/>
          </p:nvSpPr>
          <p:spPr bwMode="auto">
            <a:xfrm>
              <a:off x="4571" y="3790"/>
              <a:ext cx="33" cy="10"/>
            </a:xfrm>
            <a:custGeom>
              <a:avLst/>
              <a:gdLst>
                <a:gd name="T0" fmla="*/ 0 w 33"/>
                <a:gd name="T1" fmla="*/ 10 h 10"/>
                <a:gd name="T2" fmla="*/ 15 w 33"/>
                <a:gd name="T3" fmla="*/ 7 h 10"/>
                <a:gd name="T4" fmla="*/ 33 w 33"/>
                <a:gd name="T5" fmla="*/ 0 h 10"/>
                <a:gd name="T6" fmla="*/ 0 60000 65536"/>
                <a:gd name="T7" fmla="*/ 0 60000 65536"/>
                <a:gd name="T8" fmla="*/ 0 60000 65536"/>
                <a:gd name="T9" fmla="*/ 0 w 33"/>
                <a:gd name="T10" fmla="*/ 0 h 10"/>
                <a:gd name="T11" fmla="*/ 33 w 33"/>
                <a:gd name="T12" fmla="*/ 10 h 10"/>
              </a:gdLst>
              <a:ahLst/>
              <a:cxnLst>
                <a:cxn ang="T6">
                  <a:pos x="T0" y="T1"/>
                </a:cxn>
                <a:cxn ang="T7">
                  <a:pos x="T2" y="T3"/>
                </a:cxn>
                <a:cxn ang="T8">
                  <a:pos x="T4" y="T5"/>
                </a:cxn>
              </a:cxnLst>
              <a:rect l="T9" t="T10" r="T11" b="T12"/>
              <a:pathLst>
                <a:path w="33" h="10">
                  <a:moveTo>
                    <a:pt x="0" y="10"/>
                  </a:moveTo>
                  <a:lnTo>
                    <a:pt x="15" y="7"/>
                  </a:lnTo>
                  <a:lnTo>
                    <a:pt x="33"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9" name="Freeform 457"/>
            <p:cNvSpPr>
              <a:spLocks/>
            </p:cNvSpPr>
            <p:nvPr/>
          </p:nvSpPr>
          <p:spPr bwMode="auto">
            <a:xfrm>
              <a:off x="4604" y="3774"/>
              <a:ext cx="21" cy="16"/>
            </a:xfrm>
            <a:custGeom>
              <a:avLst/>
              <a:gdLst>
                <a:gd name="T0" fmla="*/ 0 w 21"/>
                <a:gd name="T1" fmla="*/ 16 h 16"/>
                <a:gd name="T2" fmla="*/ 14 w 21"/>
                <a:gd name="T3" fmla="*/ 7 h 16"/>
                <a:gd name="T4" fmla="*/ 21 w 21"/>
                <a:gd name="T5" fmla="*/ 0 h 16"/>
                <a:gd name="T6" fmla="*/ 0 60000 65536"/>
                <a:gd name="T7" fmla="*/ 0 60000 65536"/>
                <a:gd name="T8" fmla="*/ 0 60000 65536"/>
                <a:gd name="T9" fmla="*/ 0 w 21"/>
                <a:gd name="T10" fmla="*/ 0 h 16"/>
                <a:gd name="T11" fmla="*/ 21 w 21"/>
                <a:gd name="T12" fmla="*/ 16 h 16"/>
              </a:gdLst>
              <a:ahLst/>
              <a:cxnLst>
                <a:cxn ang="T6">
                  <a:pos x="T0" y="T1"/>
                </a:cxn>
                <a:cxn ang="T7">
                  <a:pos x="T2" y="T3"/>
                </a:cxn>
                <a:cxn ang="T8">
                  <a:pos x="T4" y="T5"/>
                </a:cxn>
              </a:cxnLst>
              <a:rect l="T9" t="T10" r="T11" b="T12"/>
              <a:pathLst>
                <a:path w="21" h="16">
                  <a:moveTo>
                    <a:pt x="0" y="16"/>
                  </a:moveTo>
                  <a:lnTo>
                    <a:pt x="14" y="7"/>
                  </a:lnTo>
                  <a:lnTo>
                    <a:pt x="21"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40" name="Line 458"/>
            <p:cNvSpPr>
              <a:spLocks noChangeShapeType="1"/>
            </p:cNvSpPr>
            <p:nvPr/>
          </p:nvSpPr>
          <p:spPr bwMode="auto">
            <a:xfrm flipV="1">
              <a:off x="4625" y="3771"/>
              <a:ext cx="4" cy="3"/>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1" name="Freeform 459"/>
            <p:cNvSpPr>
              <a:spLocks/>
            </p:cNvSpPr>
            <p:nvPr/>
          </p:nvSpPr>
          <p:spPr bwMode="auto">
            <a:xfrm>
              <a:off x="4629" y="3758"/>
              <a:ext cx="14" cy="13"/>
            </a:xfrm>
            <a:custGeom>
              <a:avLst/>
              <a:gdLst>
                <a:gd name="T0" fmla="*/ 0 w 14"/>
                <a:gd name="T1" fmla="*/ 13 h 13"/>
                <a:gd name="T2" fmla="*/ 7 w 14"/>
                <a:gd name="T3" fmla="*/ 7 h 13"/>
                <a:gd name="T4" fmla="*/ 14 w 14"/>
                <a:gd name="T5" fmla="*/ 0 h 13"/>
                <a:gd name="T6" fmla="*/ 0 60000 65536"/>
                <a:gd name="T7" fmla="*/ 0 60000 65536"/>
                <a:gd name="T8" fmla="*/ 0 60000 65536"/>
                <a:gd name="T9" fmla="*/ 0 w 14"/>
                <a:gd name="T10" fmla="*/ 0 h 13"/>
                <a:gd name="T11" fmla="*/ 14 w 14"/>
                <a:gd name="T12" fmla="*/ 13 h 13"/>
              </a:gdLst>
              <a:ahLst/>
              <a:cxnLst>
                <a:cxn ang="T6">
                  <a:pos x="T0" y="T1"/>
                </a:cxn>
                <a:cxn ang="T7">
                  <a:pos x="T2" y="T3"/>
                </a:cxn>
                <a:cxn ang="T8">
                  <a:pos x="T4" y="T5"/>
                </a:cxn>
              </a:cxnLst>
              <a:rect l="T9" t="T10" r="T11" b="T12"/>
              <a:pathLst>
                <a:path w="14" h="13">
                  <a:moveTo>
                    <a:pt x="0" y="13"/>
                  </a:moveTo>
                  <a:lnTo>
                    <a:pt x="7" y="7"/>
                  </a:lnTo>
                  <a:lnTo>
                    <a:pt x="14"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42" name="Line 460"/>
            <p:cNvSpPr>
              <a:spLocks noChangeShapeType="1"/>
            </p:cNvSpPr>
            <p:nvPr/>
          </p:nvSpPr>
          <p:spPr bwMode="auto">
            <a:xfrm flipV="1">
              <a:off x="4643" y="3755"/>
              <a:ext cx="4" cy="3"/>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3" name="Freeform 461"/>
            <p:cNvSpPr>
              <a:spLocks/>
            </p:cNvSpPr>
            <p:nvPr/>
          </p:nvSpPr>
          <p:spPr bwMode="auto">
            <a:xfrm>
              <a:off x="4647" y="3742"/>
              <a:ext cx="14" cy="13"/>
            </a:xfrm>
            <a:custGeom>
              <a:avLst/>
              <a:gdLst>
                <a:gd name="T0" fmla="*/ 0 w 14"/>
                <a:gd name="T1" fmla="*/ 13 h 13"/>
                <a:gd name="T2" fmla="*/ 7 w 14"/>
                <a:gd name="T3" fmla="*/ 6 h 13"/>
                <a:gd name="T4" fmla="*/ 14 w 14"/>
                <a:gd name="T5" fmla="*/ 0 h 13"/>
                <a:gd name="T6" fmla="*/ 0 60000 65536"/>
                <a:gd name="T7" fmla="*/ 0 60000 65536"/>
                <a:gd name="T8" fmla="*/ 0 60000 65536"/>
                <a:gd name="T9" fmla="*/ 0 w 14"/>
                <a:gd name="T10" fmla="*/ 0 h 13"/>
                <a:gd name="T11" fmla="*/ 14 w 14"/>
                <a:gd name="T12" fmla="*/ 13 h 13"/>
              </a:gdLst>
              <a:ahLst/>
              <a:cxnLst>
                <a:cxn ang="T6">
                  <a:pos x="T0" y="T1"/>
                </a:cxn>
                <a:cxn ang="T7">
                  <a:pos x="T2" y="T3"/>
                </a:cxn>
                <a:cxn ang="T8">
                  <a:pos x="T4" y="T5"/>
                </a:cxn>
              </a:cxnLst>
              <a:rect l="T9" t="T10" r="T11" b="T12"/>
              <a:pathLst>
                <a:path w="14" h="13">
                  <a:moveTo>
                    <a:pt x="0" y="13"/>
                  </a:moveTo>
                  <a:lnTo>
                    <a:pt x="7" y="6"/>
                  </a:lnTo>
                  <a:lnTo>
                    <a:pt x="14"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44" name="Freeform 462"/>
            <p:cNvSpPr>
              <a:spLocks/>
            </p:cNvSpPr>
            <p:nvPr/>
          </p:nvSpPr>
          <p:spPr bwMode="auto">
            <a:xfrm>
              <a:off x="4661" y="3735"/>
              <a:ext cx="4" cy="7"/>
            </a:xfrm>
            <a:custGeom>
              <a:avLst/>
              <a:gdLst>
                <a:gd name="T0" fmla="*/ 0 w 4"/>
                <a:gd name="T1" fmla="*/ 7 h 7"/>
                <a:gd name="T2" fmla="*/ 4 w 4"/>
                <a:gd name="T3" fmla="*/ 4 h 7"/>
                <a:gd name="T4" fmla="*/ 4 w 4"/>
                <a:gd name="T5" fmla="*/ 0 h 7"/>
                <a:gd name="T6" fmla="*/ 0 60000 65536"/>
                <a:gd name="T7" fmla="*/ 0 60000 65536"/>
                <a:gd name="T8" fmla="*/ 0 60000 65536"/>
                <a:gd name="T9" fmla="*/ 0 w 4"/>
                <a:gd name="T10" fmla="*/ 0 h 7"/>
                <a:gd name="T11" fmla="*/ 4 w 4"/>
                <a:gd name="T12" fmla="*/ 7 h 7"/>
              </a:gdLst>
              <a:ahLst/>
              <a:cxnLst>
                <a:cxn ang="T6">
                  <a:pos x="T0" y="T1"/>
                </a:cxn>
                <a:cxn ang="T7">
                  <a:pos x="T2" y="T3"/>
                </a:cxn>
                <a:cxn ang="T8">
                  <a:pos x="T4" y="T5"/>
                </a:cxn>
              </a:cxnLst>
              <a:rect l="T9" t="T10" r="T11" b="T12"/>
              <a:pathLst>
                <a:path w="4" h="7">
                  <a:moveTo>
                    <a:pt x="0" y="7"/>
                  </a:moveTo>
                  <a:lnTo>
                    <a:pt x="4" y="4"/>
                  </a:lnTo>
                  <a:lnTo>
                    <a:pt x="4"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45" name="Freeform 463"/>
            <p:cNvSpPr>
              <a:spLocks/>
            </p:cNvSpPr>
            <p:nvPr/>
          </p:nvSpPr>
          <p:spPr bwMode="auto">
            <a:xfrm>
              <a:off x="4665" y="3726"/>
              <a:ext cx="11" cy="9"/>
            </a:xfrm>
            <a:custGeom>
              <a:avLst/>
              <a:gdLst>
                <a:gd name="T0" fmla="*/ 0 w 11"/>
                <a:gd name="T1" fmla="*/ 9 h 9"/>
                <a:gd name="T2" fmla="*/ 4 w 11"/>
                <a:gd name="T3" fmla="*/ 6 h 9"/>
                <a:gd name="T4" fmla="*/ 11 w 11"/>
                <a:gd name="T5" fmla="*/ 0 h 9"/>
                <a:gd name="T6" fmla="*/ 0 60000 65536"/>
                <a:gd name="T7" fmla="*/ 0 60000 65536"/>
                <a:gd name="T8" fmla="*/ 0 60000 65536"/>
                <a:gd name="T9" fmla="*/ 0 w 11"/>
                <a:gd name="T10" fmla="*/ 0 h 9"/>
                <a:gd name="T11" fmla="*/ 11 w 11"/>
                <a:gd name="T12" fmla="*/ 9 h 9"/>
              </a:gdLst>
              <a:ahLst/>
              <a:cxnLst>
                <a:cxn ang="T6">
                  <a:pos x="T0" y="T1"/>
                </a:cxn>
                <a:cxn ang="T7">
                  <a:pos x="T2" y="T3"/>
                </a:cxn>
                <a:cxn ang="T8">
                  <a:pos x="T4" y="T5"/>
                </a:cxn>
              </a:cxnLst>
              <a:rect l="T9" t="T10" r="T11" b="T12"/>
              <a:pathLst>
                <a:path w="11" h="9">
                  <a:moveTo>
                    <a:pt x="0" y="9"/>
                  </a:moveTo>
                  <a:lnTo>
                    <a:pt x="4" y="6"/>
                  </a:lnTo>
                  <a:lnTo>
                    <a:pt x="11"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46" name="Freeform 464"/>
            <p:cNvSpPr>
              <a:spLocks/>
            </p:cNvSpPr>
            <p:nvPr/>
          </p:nvSpPr>
          <p:spPr bwMode="auto">
            <a:xfrm>
              <a:off x="4676" y="3709"/>
              <a:ext cx="21" cy="17"/>
            </a:xfrm>
            <a:custGeom>
              <a:avLst/>
              <a:gdLst>
                <a:gd name="T0" fmla="*/ 0 w 21"/>
                <a:gd name="T1" fmla="*/ 17 h 17"/>
                <a:gd name="T2" fmla="*/ 11 w 21"/>
                <a:gd name="T3" fmla="*/ 7 h 17"/>
                <a:gd name="T4" fmla="*/ 21 w 21"/>
                <a:gd name="T5" fmla="*/ 0 h 17"/>
                <a:gd name="T6" fmla="*/ 0 60000 65536"/>
                <a:gd name="T7" fmla="*/ 0 60000 65536"/>
                <a:gd name="T8" fmla="*/ 0 60000 65536"/>
                <a:gd name="T9" fmla="*/ 0 w 21"/>
                <a:gd name="T10" fmla="*/ 0 h 17"/>
                <a:gd name="T11" fmla="*/ 21 w 21"/>
                <a:gd name="T12" fmla="*/ 17 h 17"/>
              </a:gdLst>
              <a:ahLst/>
              <a:cxnLst>
                <a:cxn ang="T6">
                  <a:pos x="T0" y="T1"/>
                </a:cxn>
                <a:cxn ang="T7">
                  <a:pos x="T2" y="T3"/>
                </a:cxn>
                <a:cxn ang="T8">
                  <a:pos x="T4" y="T5"/>
                </a:cxn>
              </a:cxnLst>
              <a:rect l="T9" t="T10" r="T11" b="T12"/>
              <a:pathLst>
                <a:path w="21" h="17">
                  <a:moveTo>
                    <a:pt x="0" y="17"/>
                  </a:moveTo>
                  <a:lnTo>
                    <a:pt x="11" y="7"/>
                  </a:lnTo>
                  <a:lnTo>
                    <a:pt x="21"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47" name="Line 465"/>
            <p:cNvSpPr>
              <a:spLocks noChangeShapeType="1"/>
            </p:cNvSpPr>
            <p:nvPr/>
          </p:nvSpPr>
          <p:spPr bwMode="auto">
            <a:xfrm flipV="1">
              <a:off x="4697" y="3706"/>
              <a:ext cx="8" cy="3"/>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8" name="Line 466"/>
            <p:cNvSpPr>
              <a:spLocks noChangeShapeType="1"/>
            </p:cNvSpPr>
            <p:nvPr/>
          </p:nvSpPr>
          <p:spPr bwMode="auto">
            <a:xfrm flipV="1">
              <a:off x="4705" y="3703"/>
              <a:ext cx="3" cy="3"/>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9" name="Freeform 467"/>
            <p:cNvSpPr>
              <a:spLocks/>
            </p:cNvSpPr>
            <p:nvPr/>
          </p:nvSpPr>
          <p:spPr bwMode="auto">
            <a:xfrm>
              <a:off x="4708" y="3696"/>
              <a:ext cx="11" cy="7"/>
            </a:xfrm>
            <a:custGeom>
              <a:avLst/>
              <a:gdLst>
                <a:gd name="T0" fmla="*/ 0 w 11"/>
                <a:gd name="T1" fmla="*/ 7 h 7"/>
                <a:gd name="T2" fmla="*/ 4 w 11"/>
                <a:gd name="T3" fmla="*/ 4 h 7"/>
                <a:gd name="T4" fmla="*/ 11 w 11"/>
                <a:gd name="T5" fmla="*/ 0 h 7"/>
                <a:gd name="T6" fmla="*/ 0 60000 65536"/>
                <a:gd name="T7" fmla="*/ 0 60000 65536"/>
                <a:gd name="T8" fmla="*/ 0 60000 65536"/>
                <a:gd name="T9" fmla="*/ 0 w 11"/>
                <a:gd name="T10" fmla="*/ 0 h 7"/>
                <a:gd name="T11" fmla="*/ 11 w 11"/>
                <a:gd name="T12" fmla="*/ 7 h 7"/>
              </a:gdLst>
              <a:ahLst/>
              <a:cxnLst>
                <a:cxn ang="T6">
                  <a:pos x="T0" y="T1"/>
                </a:cxn>
                <a:cxn ang="T7">
                  <a:pos x="T2" y="T3"/>
                </a:cxn>
                <a:cxn ang="T8">
                  <a:pos x="T4" y="T5"/>
                </a:cxn>
              </a:cxnLst>
              <a:rect l="T9" t="T10" r="T11" b="T12"/>
              <a:pathLst>
                <a:path w="11" h="7">
                  <a:moveTo>
                    <a:pt x="0" y="7"/>
                  </a:moveTo>
                  <a:lnTo>
                    <a:pt x="4" y="4"/>
                  </a:lnTo>
                  <a:lnTo>
                    <a:pt x="11"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50" name="Line 468"/>
            <p:cNvSpPr>
              <a:spLocks noChangeShapeType="1"/>
            </p:cNvSpPr>
            <p:nvPr/>
          </p:nvSpPr>
          <p:spPr bwMode="auto">
            <a:xfrm flipV="1">
              <a:off x="4719" y="3693"/>
              <a:ext cx="4" cy="3"/>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51" name="Freeform 469"/>
            <p:cNvSpPr>
              <a:spLocks/>
            </p:cNvSpPr>
            <p:nvPr/>
          </p:nvSpPr>
          <p:spPr bwMode="auto">
            <a:xfrm>
              <a:off x="4723" y="3690"/>
              <a:ext cx="10" cy="3"/>
            </a:xfrm>
            <a:custGeom>
              <a:avLst/>
              <a:gdLst>
                <a:gd name="T0" fmla="*/ 0 w 10"/>
                <a:gd name="T1" fmla="*/ 3 h 3"/>
                <a:gd name="T2" fmla="*/ 3 w 10"/>
                <a:gd name="T3" fmla="*/ 0 h 3"/>
                <a:gd name="T4" fmla="*/ 10 w 10"/>
                <a:gd name="T5" fmla="*/ 0 h 3"/>
                <a:gd name="T6" fmla="*/ 0 60000 65536"/>
                <a:gd name="T7" fmla="*/ 0 60000 65536"/>
                <a:gd name="T8" fmla="*/ 0 60000 65536"/>
                <a:gd name="T9" fmla="*/ 0 w 10"/>
                <a:gd name="T10" fmla="*/ 0 h 3"/>
                <a:gd name="T11" fmla="*/ 10 w 10"/>
                <a:gd name="T12" fmla="*/ 3 h 3"/>
              </a:gdLst>
              <a:ahLst/>
              <a:cxnLst>
                <a:cxn ang="T6">
                  <a:pos x="T0" y="T1"/>
                </a:cxn>
                <a:cxn ang="T7">
                  <a:pos x="T2" y="T3"/>
                </a:cxn>
                <a:cxn ang="T8">
                  <a:pos x="T4" y="T5"/>
                </a:cxn>
              </a:cxnLst>
              <a:rect l="T9" t="T10" r="T11" b="T12"/>
              <a:pathLst>
                <a:path w="10" h="3">
                  <a:moveTo>
                    <a:pt x="0" y="3"/>
                  </a:moveTo>
                  <a:lnTo>
                    <a:pt x="3" y="0"/>
                  </a:lnTo>
                  <a:lnTo>
                    <a:pt x="10"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52" name="Line 470"/>
            <p:cNvSpPr>
              <a:spLocks noChangeShapeType="1"/>
            </p:cNvSpPr>
            <p:nvPr/>
          </p:nvSpPr>
          <p:spPr bwMode="auto">
            <a:xfrm flipV="1">
              <a:off x="4733" y="3687"/>
              <a:ext cx="8" cy="3"/>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53" name="Line 471"/>
            <p:cNvSpPr>
              <a:spLocks noChangeShapeType="1"/>
            </p:cNvSpPr>
            <p:nvPr/>
          </p:nvSpPr>
          <p:spPr bwMode="auto">
            <a:xfrm flipV="1">
              <a:off x="4741" y="3683"/>
              <a:ext cx="7" cy="4"/>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54" name="Line 472"/>
            <p:cNvSpPr>
              <a:spLocks noChangeShapeType="1"/>
            </p:cNvSpPr>
            <p:nvPr/>
          </p:nvSpPr>
          <p:spPr bwMode="auto">
            <a:xfrm>
              <a:off x="4748" y="3683"/>
              <a:ext cx="3"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55" name="Freeform 473"/>
            <p:cNvSpPr>
              <a:spLocks/>
            </p:cNvSpPr>
            <p:nvPr/>
          </p:nvSpPr>
          <p:spPr bwMode="auto">
            <a:xfrm>
              <a:off x="4751" y="3680"/>
              <a:ext cx="11" cy="3"/>
            </a:xfrm>
            <a:custGeom>
              <a:avLst/>
              <a:gdLst>
                <a:gd name="T0" fmla="*/ 0 w 11"/>
                <a:gd name="T1" fmla="*/ 3 h 3"/>
                <a:gd name="T2" fmla="*/ 4 w 11"/>
                <a:gd name="T3" fmla="*/ 3 h 3"/>
                <a:gd name="T4" fmla="*/ 11 w 11"/>
                <a:gd name="T5" fmla="*/ 0 h 3"/>
                <a:gd name="T6" fmla="*/ 0 60000 65536"/>
                <a:gd name="T7" fmla="*/ 0 60000 65536"/>
                <a:gd name="T8" fmla="*/ 0 60000 65536"/>
                <a:gd name="T9" fmla="*/ 0 w 11"/>
                <a:gd name="T10" fmla="*/ 0 h 3"/>
                <a:gd name="T11" fmla="*/ 11 w 11"/>
                <a:gd name="T12" fmla="*/ 3 h 3"/>
              </a:gdLst>
              <a:ahLst/>
              <a:cxnLst>
                <a:cxn ang="T6">
                  <a:pos x="T0" y="T1"/>
                </a:cxn>
                <a:cxn ang="T7">
                  <a:pos x="T2" y="T3"/>
                </a:cxn>
                <a:cxn ang="T8">
                  <a:pos x="T4" y="T5"/>
                </a:cxn>
              </a:cxnLst>
              <a:rect l="T9" t="T10" r="T11" b="T12"/>
              <a:pathLst>
                <a:path w="11" h="3">
                  <a:moveTo>
                    <a:pt x="0" y="3"/>
                  </a:moveTo>
                  <a:lnTo>
                    <a:pt x="4" y="3"/>
                  </a:lnTo>
                  <a:lnTo>
                    <a:pt x="11"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56" name="Freeform 474"/>
            <p:cNvSpPr>
              <a:spLocks/>
            </p:cNvSpPr>
            <p:nvPr/>
          </p:nvSpPr>
          <p:spPr bwMode="auto">
            <a:xfrm>
              <a:off x="4762" y="3671"/>
              <a:ext cx="15" cy="9"/>
            </a:xfrm>
            <a:custGeom>
              <a:avLst/>
              <a:gdLst>
                <a:gd name="T0" fmla="*/ 0 w 15"/>
                <a:gd name="T1" fmla="*/ 9 h 9"/>
                <a:gd name="T2" fmla="*/ 8 w 15"/>
                <a:gd name="T3" fmla="*/ 6 h 9"/>
                <a:gd name="T4" fmla="*/ 15 w 15"/>
                <a:gd name="T5" fmla="*/ 0 h 9"/>
                <a:gd name="T6" fmla="*/ 0 60000 65536"/>
                <a:gd name="T7" fmla="*/ 0 60000 65536"/>
                <a:gd name="T8" fmla="*/ 0 60000 65536"/>
                <a:gd name="T9" fmla="*/ 0 w 15"/>
                <a:gd name="T10" fmla="*/ 0 h 9"/>
                <a:gd name="T11" fmla="*/ 15 w 15"/>
                <a:gd name="T12" fmla="*/ 9 h 9"/>
              </a:gdLst>
              <a:ahLst/>
              <a:cxnLst>
                <a:cxn ang="T6">
                  <a:pos x="T0" y="T1"/>
                </a:cxn>
                <a:cxn ang="T7">
                  <a:pos x="T2" y="T3"/>
                </a:cxn>
                <a:cxn ang="T8">
                  <a:pos x="T4" y="T5"/>
                </a:cxn>
              </a:cxnLst>
              <a:rect l="T9" t="T10" r="T11" b="T12"/>
              <a:pathLst>
                <a:path w="15" h="9">
                  <a:moveTo>
                    <a:pt x="0" y="9"/>
                  </a:moveTo>
                  <a:lnTo>
                    <a:pt x="8" y="6"/>
                  </a:lnTo>
                  <a:lnTo>
                    <a:pt x="15"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57" name="Freeform 475"/>
            <p:cNvSpPr>
              <a:spLocks/>
            </p:cNvSpPr>
            <p:nvPr/>
          </p:nvSpPr>
          <p:spPr bwMode="auto">
            <a:xfrm>
              <a:off x="4777" y="3664"/>
              <a:ext cx="11" cy="7"/>
            </a:xfrm>
            <a:custGeom>
              <a:avLst/>
              <a:gdLst>
                <a:gd name="T0" fmla="*/ 0 w 11"/>
                <a:gd name="T1" fmla="*/ 7 h 7"/>
                <a:gd name="T2" fmla="*/ 3 w 11"/>
                <a:gd name="T3" fmla="*/ 3 h 7"/>
                <a:gd name="T4" fmla="*/ 11 w 11"/>
                <a:gd name="T5" fmla="*/ 0 h 7"/>
                <a:gd name="T6" fmla="*/ 0 60000 65536"/>
                <a:gd name="T7" fmla="*/ 0 60000 65536"/>
                <a:gd name="T8" fmla="*/ 0 60000 65536"/>
                <a:gd name="T9" fmla="*/ 0 w 11"/>
                <a:gd name="T10" fmla="*/ 0 h 7"/>
                <a:gd name="T11" fmla="*/ 11 w 11"/>
                <a:gd name="T12" fmla="*/ 7 h 7"/>
              </a:gdLst>
              <a:ahLst/>
              <a:cxnLst>
                <a:cxn ang="T6">
                  <a:pos x="T0" y="T1"/>
                </a:cxn>
                <a:cxn ang="T7">
                  <a:pos x="T2" y="T3"/>
                </a:cxn>
                <a:cxn ang="T8">
                  <a:pos x="T4" y="T5"/>
                </a:cxn>
              </a:cxnLst>
              <a:rect l="T9" t="T10" r="T11" b="T12"/>
              <a:pathLst>
                <a:path w="11" h="7">
                  <a:moveTo>
                    <a:pt x="0" y="7"/>
                  </a:moveTo>
                  <a:lnTo>
                    <a:pt x="3" y="3"/>
                  </a:lnTo>
                  <a:lnTo>
                    <a:pt x="11"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58" name="Freeform 476"/>
            <p:cNvSpPr>
              <a:spLocks/>
            </p:cNvSpPr>
            <p:nvPr/>
          </p:nvSpPr>
          <p:spPr bwMode="auto">
            <a:xfrm>
              <a:off x="4788" y="3654"/>
              <a:ext cx="18" cy="10"/>
            </a:xfrm>
            <a:custGeom>
              <a:avLst/>
              <a:gdLst>
                <a:gd name="T0" fmla="*/ 0 w 18"/>
                <a:gd name="T1" fmla="*/ 10 h 10"/>
                <a:gd name="T2" fmla="*/ 7 w 18"/>
                <a:gd name="T3" fmla="*/ 4 h 10"/>
                <a:gd name="T4" fmla="*/ 18 w 18"/>
                <a:gd name="T5" fmla="*/ 0 h 10"/>
                <a:gd name="T6" fmla="*/ 0 60000 65536"/>
                <a:gd name="T7" fmla="*/ 0 60000 65536"/>
                <a:gd name="T8" fmla="*/ 0 60000 65536"/>
                <a:gd name="T9" fmla="*/ 0 w 18"/>
                <a:gd name="T10" fmla="*/ 0 h 10"/>
                <a:gd name="T11" fmla="*/ 18 w 18"/>
                <a:gd name="T12" fmla="*/ 10 h 10"/>
              </a:gdLst>
              <a:ahLst/>
              <a:cxnLst>
                <a:cxn ang="T6">
                  <a:pos x="T0" y="T1"/>
                </a:cxn>
                <a:cxn ang="T7">
                  <a:pos x="T2" y="T3"/>
                </a:cxn>
                <a:cxn ang="T8">
                  <a:pos x="T4" y="T5"/>
                </a:cxn>
              </a:cxnLst>
              <a:rect l="T9" t="T10" r="T11" b="T12"/>
              <a:pathLst>
                <a:path w="18" h="10">
                  <a:moveTo>
                    <a:pt x="0" y="10"/>
                  </a:moveTo>
                  <a:lnTo>
                    <a:pt x="7" y="4"/>
                  </a:lnTo>
                  <a:lnTo>
                    <a:pt x="18"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59" name="Line 477"/>
            <p:cNvSpPr>
              <a:spLocks noChangeShapeType="1"/>
            </p:cNvSpPr>
            <p:nvPr/>
          </p:nvSpPr>
          <p:spPr bwMode="auto">
            <a:xfrm flipV="1">
              <a:off x="4806" y="3648"/>
              <a:ext cx="10" cy="6"/>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60" name="Freeform 478"/>
            <p:cNvSpPr>
              <a:spLocks/>
            </p:cNvSpPr>
            <p:nvPr/>
          </p:nvSpPr>
          <p:spPr bwMode="auto">
            <a:xfrm>
              <a:off x="4816" y="3638"/>
              <a:ext cx="8" cy="10"/>
            </a:xfrm>
            <a:custGeom>
              <a:avLst/>
              <a:gdLst>
                <a:gd name="T0" fmla="*/ 0 w 8"/>
                <a:gd name="T1" fmla="*/ 10 h 10"/>
                <a:gd name="T2" fmla="*/ 4 w 8"/>
                <a:gd name="T3" fmla="*/ 3 h 10"/>
                <a:gd name="T4" fmla="*/ 8 w 8"/>
                <a:gd name="T5" fmla="*/ 0 h 10"/>
                <a:gd name="T6" fmla="*/ 0 60000 65536"/>
                <a:gd name="T7" fmla="*/ 0 60000 65536"/>
                <a:gd name="T8" fmla="*/ 0 60000 65536"/>
                <a:gd name="T9" fmla="*/ 0 w 8"/>
                <a:gd name="T10" fmla="*/ 0 h 10"/>
                <a:gd name="T11" fmla="*/ 8 w 8"/>
                <a:gd name="T12" fmla="*/ 10 h 10"/>
              </a:gdLst>
              <a:ahLst/>
              <a:cxnLst>
                <a:cxn ang="T6">
                  <a:pos x="T0" y="T1"/>
                </a:cxn>
                <a:cxn ang="T7">
                  <a:pos x="T2" y="T3"/>
                </a:cxn>
                <a:cxn ang="T8">
                  <a:pos x="T4" y="T5"/>
                </a:cxn>
              </a:cxnLst>
              <a:rect l="T9" t="T10" r="T11" b="T12"/>
              <a:pathLst>
                <a:path w="8" h="10">
                  <a:moveTo>
                    <a:pt x="0" y="10"/>
                  </a:moveTo>
                  <a:lnTo>
                    <a:pt x="4" y="3"/>
                  </a:lnTo>
                  <a:lnTo>
                    <a:pt x="8"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61" name="Freeform 479"/>
            <p:cNvSpPr>
              <a:spLocks/>
            </p:cNvSpPr>
            <p:nvPr/>
          </p:nvSpPr>
          <p:spPr bwMode="auto">
            <a:xfrm>
              <a:off x="4824" y="3632"/>
              <a:ext cx="10" cy="6"/>
            </a:xfrm>
            <a:custGeom>
              <a:avLst/>
              <a:gdLst>
                <a:gd name="T0" fmla="*/ 0 w 10"/>
                <a:gd name="T1" fmla="*/ 6 h 6"/>
                <a:gd name="T2" fmla="*/ 3 w 10"/>
                <a:gd name="T3" fmla="*/ 3 h 6"/>
                <a:gd name="T4" fmla="*/ 10 w 10"/>
                <a:gd name="T5" fmla="*/ 0 h 6"/>
                <a:gd name="T6" fmla="*/ 0 60000 65536"/>
                <a:gd name="T7" fmla="*/ 0 60000 65536"/>
                <a:gd name="T8" fmla="*/ 0 60000 65536"/>
                <a:gd name="T9" fmla="*/ 0 w 10"/>
                <a:gd name="T10" fmla="*/ 0 h 6"/>
                <a:gd name="T11" fmla="*/ 10 w 10"/>
                <a:gd name="T12" fmla="*/ 6 h 6"/>
              </a:gdLst>
              <a:ahLst/>
              <a:cxnLst>
                <a:cxn ang="T6">
                  <a:pos x="T0" y="T1"/>
                </a:cxn>
                <a:cxn ang="T7">
                  <a:pos x="T2" y="T3"/>
                </a:cxn>
                <a:cxn ang="T8">
                  <a:pos x="T4" y="T5"/>
                </a:cxn>
              </a:cxnLst>
              <a:rect l="T9" t="T10" r="T11" b="T12"/>
              <a:pathLst>
                <a:path w="10" h="6">
                  <a:moveTo>
                    <a:pt x="0" y="6"/>
                  </a:moveTo>
                  <a:lnTo>
                    <a:pt x="3" y="3"/>
                  </a:lnTo>
                  <a:lnTo>
                    <a:pt x="10"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62" name="Freeform 480"/>
            <p:cNvSpPr>
              <a:spLocks/>
            </p:cNvSpPr>
            <p:nvPr/>
          </p:nvSpPr>
          <p:spPr bwMode="auto">
            <a:xfrm>
              <a:off x="4834" y="3606"/>
              <a:ext cx="33" cy="26"/>
            </a:xfrm>
            <a:custGeom>
              <a:avLst/>
              <a:gdLst>
                <a:gd name="T0" fmla="*/ 0 w 33"/>
                <a:gd name="T1" fmla="*/ 26 h 26"/>
                <a:gd name="T2" fmla="*/ 8 w 33"/>
                <a:gd name="T3" fmla="*/ 19 h 26"/>
                <a:gd name="T4" fmla="*/ 18 w 33"/>
                <a:gd name="T5" fmla="*/ 13 h 26"/>
                <a:gd name="T6" fmla="*/ 26 w 33"/>
                <a:gd name="T7" fmla="*/ 6 h 26"/>
                <a:gd name="T8" fmla="*/ 33 w 33"/>
                <a:gd name="T9" fmla="*/ 0 h 26"/>
                <a:gd name="T10" fmla="*/ 0 60000 65536"/>
                <a:gd name="T11" fmla="*/ 0 60000 65536"/>
                <a:gd name="T12" fmla="*/ 0 60000 65536"/>
                <a:gd name="T13" fmla="*/ 0 60000 65536"/>
                <a:gd name="T14" fmla="*/ 0 60000 65536"/>
                <a:gd name="T15" fmla="*/ 0 w 33"/>
                <a:gd name="T16" fmla="*/ 0 h 26"/>
                <a:gd name="T17" fmla="*/ 33 w 33"/>
                <a:gd name="T18" fmla="*/ 26 h 26"/>
              </a:gdLst>
              <a:ahLst/>
              <a:cxnLst>
                <a:cxn ang="T10">
                  <a:pos x="T0" y="T1"/>
                </a:cxn>
                <a:cxn ang="T11">
                  <a:pos x="T2" y="T3"/>
                </a:cxn>
                <a:cxn ang="T12">
                  <a:pos x="T4" y="T5"/>
                </a:cxn>
                <a:cxn ang="T13">
                  <a:pos x="T6" y="T7"/>
                </a:cxn>
                <a:cxn ang="T14">
                  <a:pos x="T8" y="T9"/>
                </a:cxn>
              </a:cxnLst>
              <a:rect l="T15" t="T16" r="T17" b="T18"/>
              <a:pathLst>
                <a:path w="33" h="26">
                  <a:moveTo>
                    <a:pt x="0" y="26"/>
                  </a:moveTo>
                  <a:lnTo>
                    <a:pt x="8" y="19"/>
                  </a:lnTo>
                  <a:lnTo>
                    <a:pt x="18" y="13"/>
                  </a:lnTo>
                  <a:lnTo>
                    <a:pt x="26" y="6"/>
                  </a:lnTo>
                  <a:lnTo>
                    <a:pt x="33"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63" name="Freeform 481"/>
            <p:cNvSpPr>
              <a:spLocks/>
            </p:cNvSpPr>
            <p:nvPr/>
          </p:nvSpPr>
          <p:spPr bwMode="auto">
            <a:xfrm>
              <a:off x="4867" y="3599"/>
              <a:ext cx="4" cy="7"/>
            </a:xfrm>
            <a:custGeom>
              <a:avLst/>
              <a:gdLst>
                <a:gd name="T0" fmla="*/ 0 w 4"/>
                <a:gd name="T1" fmla="*/ 7 h 7"/>
                <a:gd name="T2" fmla="*/ 4 w 4"/>
                <a:gd name="T3" fmla="*/ 3 h 7"/>
                <a:gd name="T4" fmla="*/ 4 w 4"/>
                <a:gd name="T5" fmla="*/ 0 h 7"/>
                <a:gd name="T6" fmla="*/ 0 60000 65536"/>
                <a:gd name="T7" fmla="*/ 0 60000 65536"/>
                <a:gd name="T8" fmla="*/ 0 60000 65536"/>
                <a:gd name="T9" fmla="*/ 0 w 4"/>
                <a:gd name="T10" fmla="*/ 0 h 7"/>
                <a:gd name="T11" fmla="*/ 4 w 4"/>
                <a:gd name="T12" fmla="*/ 7 h 7"/>
              </a:gdLst>
              <a:ahLst/>
              <a:cxnLst>
                <a:cxn ang="T6">
                  <a:pos x="T0" y="T1"/>
                </a:cxn>
                <a:cxn ang="T7">
                  <a:pos x="T2" y="T3"/>
                </a:cxn>
                <a:cxn ang="T8">
                  <a:pos x="T4" y="T5"/>
                </a:cxn>
              </a:cxnLst>
              <a:rect l="T9" t="T10" r="T11" b="T12"/>
              <a:pathLst>
                <a:path w="4" h="7">
                  <a:moveTo>
                    <a:pt x="0" y="7"/>
                  </a:moveTo>
                  <a:lnTo>
                    <a:pt x="4" y="3"/>
                  </a:lnTo>
                  <a:lnTo>
                    <a:pt x="4"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64" name="Freeform 482"/>
            <p:cNvSpPr>
              <a:spLocks/>
            </p:cNvSpPr>
            <p:nvPr/>
          </p:nvSpPr>
          <p:spPr bwMode="auto">
            <a:xfrm>
              <a:off x="4871" y="3589"/>
              <a:ext cx="14" cy="10"/>
            </a:xfrm>
            <a:custGeom>
              <a:avLst/>
              <a:gdLst>
                <a:gd name="T0" fmla="*/ 0 w 14"/>
                <a:gd name="T1" fmla="*/ 10 h 10"/>
                <a:gd name="T2" fmla="*/ 7 w 14"/>
                <a:gd name="T3" fmla="*/ 4 h 10"/>
                <a:gd name="T4" fmla="*/ 14 w 14"/>
                <a:gd name="T5" fmla="*/ 0 h 10"/>
                <a:gd name="T6" fmla="*/ 0 60000 65536"/>
                <a:gd name="T7" fmla="*/ 0 60000 65536"/>
                <a:gd name="T8" fmla="*/ 0 60000 65536"/>
                <a:gd name="T9" fmla="*/ 0 w 14"/>
                <a:gd name="T10" fmla="*/ 0 h 10"/>
                <a:gd name="T11" fmla="*/ 14 w 14"/>
                <a:gd name="T12" fmla="*/ 10 h 10"/>
              </a:gdLst>
              <a:ahLst/>
              <a:cxnLst>
                <a:cxn ang="T6">
                  <a:pos x="T0" y="T1"/>
                </a:cxn>
                <a:cxn ang="T7">
                  <a:pos x="T2" y="T3"/>
                </a:cxn>
                <a:cxn ang="T8">
                  <a:pos x="T4" y="T5"/>
                </a:cxn>
              </a:cxnLst>
              <a:rect l="T9" t="T10" r="T11" b="T12"/>
              <a:pathLst>
                <a:path w="14" h="10">
                  <a:moveTo>
                    <a:pt x="0" y="10"/>
                  </a:moveTo>
                  <a:lnTo>
                    <a:pt x="7" y="4"/>
                  </a:lnTo>
                  <a:lnTo>
                    <a:pt x="14"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65" name="Line 483"/>
            <p:cNvSpPr>
              <a:spLocks noChangeShapeType="1"/>
            </p:cNvSpPr>
            <p:nvPr/>
          </p:nvSpPr>
          <p:spPr bwMode="auto">
            <a:xfrm flipV="1">
              <a:off x="4885" y="3586"/>
              <a:ext cx="4" cy="3"/>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66" name="Freeform 484"/>
            <p:cNvSpPr>
              <a:spLocks/>
            </p:cNvSpPr>
            <p:nvPr/>
          </p:nvSpPr>
          <p:spPr bwMode="auto">
            <a:xfrm>
              <a:off x="4889" y="3583"/>
              <a:ext cx="7" cy="3"/>
            </a:xfrm>
            <a:custGeom>
              <a:avLst/>
              <a:gdLst>
                <a:gd name="T0" fmla="*/ 0 w 7"/>
                <a:gd name="T1" fmla="*/ 3 h 3"/>
                <a:gd name="T2" fmla="*/ 3 w 7"/>
                <a:gd name="T3" fmla="*/ 3 h 3"/>
                <a:gd name="T4" fmla="*/ 7 w 7"/>
                <a:gd name="T5" fmla="*/ 0 h 3"/>
                <a:gd name="T6" fmla="*/ 0 60000 65536"/>
                <a:gd name="T7" fmla="*/ 0 60000 65536"/>
                <a:gd name="T8" fmla="*/ 0 60000 65536"/>
                <a:gd name="T9" fmla="*/ 0 w 7"/>
                <a:gd name="T10" fmla="*/ 0 h 3"/>
                <a:gd name="T11" fmla="*/ 7 w 7"/>
                <a:gd name="T12" fmla="*/ 3 h 3"/>
              </a:gdLst>
              <a:ahLst/>
              <a:cxnLst>
                <a:cxn ang="T6">
                  <a:pos x="T0" y="T1"/>
                </a:cxn>
                <a:cxn ang="T7">
                  <a:pos x="T2" y="T3"/>
                </a:cxn>
                <a:cxn ang="T8">
                  <a:pos x="T4" y="T5"/>
                </a:cxn>
              </a:cxnLst>
              <a:rect l="T9" t="T10" r="T11" b="T12"/>
              <a:pathLst>
                <a:path w="7" h="3">
                  <a:moveTo>
                    <a:pt x="0" y="3"/>
                  </a:moveTo>
                  <a:lnTo>
                    <a:pt x="3" y="3"/>
                  </a:lnTo>
                  <a:lnTo>
                    <a:pt x="7"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67" name="Freeform 485"/>
            <p:cNvSpPr>
              <a:spLocks/>
            </p:cNvSpPr>
            <p:nvPr/>
          </p:nvSpPr>
          <p:spPr bwMode="auto">
            <a:xfrm>
              <a:off x="4896" y="3570"/>
              <a:ext cx="14" cy="13"/>
            </a:xfrm>
            <a:custGeom>
              <a:avLst/>
              <a:gdLst>
                <a:gd name="T0" fmla="*/ 0 w 14"/>
                <a:gd name="T1" fmla="*/ 13 h 13"/>
                <a:gd name="T2" fmla="*/ 7 w 14"/>
                <a:gd name="T3" fmla="*/ 10 h 13"/>
                <a:gd name="T4" fmla="*/ 14 w 14"/>
                <a:gd name="T5" fmla="*/ 0 h 13"/>
                <a:gd name="T6" fmla="*/ 0 60000 65536"/>
                <a:gd name="T7" fmla="*/ 0 60000 65536"/>
                <a:gd name="T8" fmla="*/ 0 60000 65536"/>
                <a:gd name="T9" fmla="*/ 0 w 14"/>
                <a:gd name="T10" fmla="*/ 0 h 13"/>
                <a:gd name="T11" fmla="*/ 14 w 14"/>
                <a:gd name="T12" fmla="*/ 13 h 13"/>
              </a:gdLst>
              <a:ahLst/>
              <a:cxnLst>
                <a:cxn ang="T6">
                  <a:pos x="T0" y="T1"/>
                </a:cxn>
                <a:cxn ang="T7">
                  <a:pos x="T2" y="T3"/>
                </a:cxn>
                <a:cxn ang="T8">
                  <a:pos x="T4" y="T5"/>
                </a:cxn>
              </a:cxnLst>
              <a:rect l="T9" t="T10" r="T11" b="T12"/>
              <a:pathLst>
                <a:path w="14" h="13">
                  <a:moveTo>
                    <a:pt x="0" y="13"/>
                  </a:moveTo>
                  <a:lnTo>
                    <a:pt x="7" y="10"/>
                  </a:lnTo>
                  <a:lnTo>
                    <a:pt x="14"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68" name="Freeform 486"/>
            <p:cNvSpPr>
              <a:spLocks/>
            </p:cNvSpPr>
            <p:nvPr/>
          </p:nvSpPr>
          <p:spPr bwMode="auto">
            <a:xfrm>
              <a:off x="4910" y="3531"/>
              <a:ext cx="43" cy="39"/>
            </a:xfrm>
            <a:custGeom>
              <a:avLst/>
              <a:gdLst>
                <a:gd name="T0" fmla="*/ 0 w 43"/>
                <a:gd name="T1" fmla="*/ 39 h 39"/>
                <a:gd name="T2" fmla="*/ 11 w 43"/>
                <a:gd name="T3" fmla="*/ 29 h 39"/>
                <a:gd name="T4" fmla="*/ 22 w 43"/>
                <a:gd name="T5" fmla="*/ 20 h 39"/>
                <a:gd name="T6" fmla="*/ 33 w 43"/>
                <a:gd name="T7" fmla="*/ 10 h 39"/>
                <a:gd name="T8" fmla="*/ 43 w 43"/>
                <a:gd name="T9" fmla="*/ 0 h 39"/>
                <a:gd name="T10" fmla="*/ 0 60000 65536"/>
                <a:gd name="T11" fmla="*/ 0 60000 65536"/>
                <a:gd name="T12" fmla="*/ 0 60000 65536"/>
                <a:gd name="T13" fmla="*/ 0 60000 65536"/>
                <a:gd name="T14" fmla="*/ 0 60000 65536"/>
                <a:gd name="T15" fmla="*/ 0 w 43"/>
                <a:gd name="T16" fmla="*/ 0 h 39"/>
                <a:gd name="T17" fmla="*/ 43 w 43"/>
                <a:gd name="T18" fmla="*/ 39 h 39"/>
              </a:gdLst>
              <a:ahLst/>
              <a:cxnLst>
                <a:cxn ang="T10">
                  <a:pos x="T0" y="T1"/>
                </a:cxn>
                <a:cxn ang="T11">
                  <a:pos x="T2" y="T3"/>
                </a:cxn>
                <a:cxn ang="T12">
                  <a:pos x="T4" y="T5"/>
                </a:cxn>
                <a:cxn ang="T13">
                  <a:pos x="T6" y="T7"/>
                </a:cxn>
                <a:cxn ang="T14">
                  <a:pos x="T8" y="T9"/>
                </a:cxn>
              </a:cxnLst>
              <a:rect l="T15" t="T16" r="T17" b="T18"/>
              <a:pathLst>
                <a:path w="43" h="39">
                  <a:moveTo>
                    <a:pt x="0" y="39"/>
                  </a:moveTo>
                  <a:lnTo>
                    <a:pt x="11" y="29"/>
                  </a:lnTo>
                  <a:lnTo>
                    <a:pt x="22" y="20"/>
                  </a:lnTo>
                  <a:lnTo>
                    <a:pt x="33" y="10"/>
                  </a:lnTo>
                  <a:lnTo>
                    <a:pt x="43"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69" name="Freeform 487"/>
            <p:cNvSpPr>
              <a:spLocks/>
            </p:cNvSpPr>
            <p:nvPr/>
          </p:nvSpPr>
          <p:spPr bwMode="auto">
            <a:xfrm>
              <a:off x="4953" y="3515"/>
              <a:ext cx="11" cy="16"/>
            </a:xfrm>
            <a:custGeom>
              <a:avLst/>
              <a:gdLst>
                <a:gd name="T0" fmla="*/ 0 w 11"/>
                <a:gd name="T1" fmla="*/ 16 h 16"/>
                <a:gd name="T2" fmla="*/ 8 w 11"/>
                <a:gd name="T3" fmla="*/ 6 h 16"/>
                <a:gd name="T4" fmla="*/ 11 w 11"/>
                <a:gd name="T5" fmla="*/ 0 h 16"/>
                <a:gd name="T6" fmla="*/ 0 60000 65536"/>
                <a:gd name="T7" fmla="*/ 0 60000 65536"/>
                <a:gd name="T8" fmla="*/ 0 60000 65536"/>
                <a:gd name="T9" fmla="*/ 0 w 11"/>
                <a:gd name="T10" fmla="*/ 0 h 16"/>
                <a:gd name="T11" fmla="*/ 11 w 11"/>
                <a:gd name="T12" fmla="*/ 16 h 16"/>
              </a:gdLst>
              <a:ahLst/>
              <a:cxnLst>
                <a:cxn ang="T6">
                  <a:pos x="T0" y="T1"/>
                </a:cxn>
                <a:cxn ang="T7">
                  <a:pos x="T2" y="T3"/>
                </a:cxn>
                <a:cxn ang="T8">
                  <a:pos x="T4" y="T5"/>
                </a:cxn>
              </a:cxnLst>
              <a:rect l="T9" t="T10" r="T11" b="T12"/>
              <a:pathLst>
                <a:path w="11" h="16">
                  <a:moveTo>
                    <a:pt x="0" y="16"/>
                  </a:moveTo>
                  <a:lnTo>
                    <a:pt x="8" y="6"/>
                  </a:lnTo>
                  <a:lnTo>
                    <a:pt x="11"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70" name="Freeform 488"/>
            <p:cNvSpPr>
              <a:spLocks/>
            </p:cNvSpPr>
            <p:nvPr/>
          </p:nvSpPr>
          <p:spPr bwMode="auto">
            <a:xfrm>
              <a:off x="4964" y="3502"/>
              <a:ext cx="11" cy="13"/>
            </a:xfrm>
            <a:custGeom>
              <a:avLst/>
              <a:gdLst>
                <a:gd name="T0" fmla="*/ 0 w 11"/>
                <a:gd name="T1" fmla="*/ 13 h 13"/>
                <a:gd name="T2" fmla="*/ 8 w 11"/>
                <a:gd name="T3" fmla="*/ 6 h 13"/>
                <a:gd name="T4" fmla="*/ 11 w 11"/>
                <a:gd name="T5" fmla="*/ 0 h 13"/>
                <a:gd name="T6" fmla="*/ 0 60000 65536"/>
                <a:gd name="T7" fmla="*/ 0 60000 65536"/>
                <a:gd name="T8" fmla="*/ 0 60000 65536"/>
                <a:gd name="T9" fmla="*/ 0 w 11"/>
                <a:gd name="T10" fmla="*/ 0 h 13"/>
                <a:gd name="T11" fmla="*/ 11 w 11"/>
                <a:gd name="T12" fmla="*/ 13 h 13"/>
              </a:gdLst>
              <a:ahLst/>
              <a:cxnLst>
                <a:cxn ang="T6">
                  <a:pos x="T0" y="T1"/>
                </a:cxn>
                <a:cxn ang="T7">
                  <a:pos x="T2" y="T3"/>
                </a:cxn>
                <a:cxn ang="T8">
                  <a:pos x="T4" y="T5"/>
                </a:cxn>
              </a:cxnLst>
              <a:rect l="T9" t="T10" r="T11" b="T12"/>
              <a:pathLst>
                <a:path w="11" h="13">
                  <a:moveTo>
                    <a:pt x="0" y="13"/>
                  </a:moveTo>
                  <a:lnTo>
                    <a:pt x="8" y="6"/>
                  </a:lnTo>
                  <a:lnTo>
                    <a:pt x="11"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71" name="Line 489"/>
            <p:cNvSpPr>
              <a:spLocks noChangeShapeType="1"/>
            </p:cNvSpPr>
            <p:nvPr/>
          </p:nvSpPr>
          <p:spPr bwMode="auto">
            <a:xfrm flipV="1">
              <a:off x="4975" y="3495"/>
              <a:ext cx="4" cy="7"/>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72" name="Line 490"/>
            <p:cNvSpPr>
              <a:spLocks noChangeShapeType="1"/>
            </p:cNvSpPr>
            <p:nvPr/>
          </p:nvSpPr>
          <p:spPr bwMode="auto">
            <a:xfrm flipV="1">
              <a:off x="4979" y="3492"/>
              <a:ext cx="3" cy="3"/>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73" name="Line 491"/>
            <p:cNvSpPr>
              <a:spLocks noChangeShapeType="1"/>
            </p:cNvSpPr>
            <p:nvPr/>
          </p:nvSpPr>
          <p:spPr bwMode="auto">
            <a:xfrm flipV="1">
              <a:off x="4982" y="3486"/>
              <a:ext cx="8" cy="6"/>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74" name="Freeform 492"/>
            <p:cNvSpPr>
              <a:spLocks/>
            </p:cNvSpPr>
            <p:nvPr/>
          </p:nvSpPr>
          <p:spPr bwMode="auto">
            <a:xfrm>
              <a:off x="4990" y="3476"/>
              <a:ext cx="7" cy="10"/>
            </a:xfrm>
            <a:custGeom>
              <a:avLst/>
              <a:gdLst>
                <a:gd name="T0" fmla="*/ 0 w 7"/>
                <a:gd name="T1" fmla="*/ 10 h 10"/>
                <a:gd name="T2" fmla="*/ 3 w 7"/>
                <a:gd name="T3" fmla="*/ 3 h 10"/>
                <a:gd name="T4" fmla="*/ 7 w 7"/>
                <a:gd name="T5" fmla="*/ 0 h 10"/>
                <a:gd name="T6" fmla="*/ 0 60000 65536"/>
                <a:gd name="T7" fmla="*/ 0 60000 65536"/>
                <a:gd name="T8" fmla="*/ 0 60000 65536"/>
                <a:gd name="T9" fmla="*/ 0 w 7"/>
                <a:gd name="T10" fmla="*/ 0 h 10"/>
                <a:gd name="T11" fmla="*/ 7 w 7"/>
                <a:gd name="T12" fmla="*/ 10 h 10"/>
              </a:gdLst>
              <a:ahLst/>
              <a:cxnLst>
                <a:cxn ang="T6">
                  <a:pos x="T0" y="T1"/>
                </a:cxn>
                <a:cxn ang="T7">
                  <a:pos x="T2" y="T3"/>
                </a:cxn>
                <a:cxn ang="T8">
                  <a:pos x="T4" y="T5"/>
                </a:cxn>
              </a:cxnLst>
              <a:rect l="T9" t="T10" r="T11" b="T12"/>
              <a:pathLst>
                <a:path w="7" h="10">
                  <a:moveTo>
                    <a:pt x="0" y="10"/>
                  </a:moveTo>
                  <a:lnTo>
                    <a:pt x="3" y="3"/>
                  </a:lnTo>
                  <a:lnTo>
                    <a:pt x="7"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75" name="Freeform 493"/>
            <p:cNvSpPr>
              <a:spLocks/>
            </p:cNvSpPr>
            <p:nvPr/>
          </p:nvSpPr>
          <p:spPr bwMode="auto">
            <a:xfrm>
              <a:off x="4997" y="3473"/>
              <a:ext cx="7" cy="3"/>
            </a:xfrm>
            <a:custGeom>
              <a:avLst/>
              <a:gdLst>
                <a:gd name="T0" fmla="*/ 0 w 7"/>
                <a:gd name="T1" fmla="*/ 3 h 3"/>
                <a:gd name="T2" fmla="*/ 3 w 7"/>
                <a:gd name="T3" fmla="*/ 0 h 3"/>
                <a:gd name="T4" fmla="*/ 7 w 7"/>
                <a:gd name="T5" fmla="*/ 0 h 3"/>
                <a:gd name="T6" fmla="*/ 0 60000 65536"/>
                <a:gd name="T7" fmla="*/ 0 60000 65536"/>
                <a:gd name="T8" fmla="*/ 0 60000 65536"/>
                <a:gd name="T9" fmla="*/ 0 w 7"/>
                <a:gd name="T10" fmla="*/ 0 h 3"/>
                <a:gd name="T11" fmla="*/ 7 w 7"/>
                <a:gd name="T12" fmla="*/ 3 h 3"/>
              </a:gdLst>
              <a:ahLst/>
              <a:cxnLst>
                <a:cxn ang="T6">
                  <a:pos x="T0" y="T1"/>
                </a:cxn>
                <a:cxn ang="T7">
                  <a:pos x="T2" y="T3"/>
                </a:cxn>
                <a:cxn ang="T8">
                  <a:pos x="T4" y="T5"/>
                </a:cxn>
              </a:cxnLst>
              <a:rect l="T9" t="T10" r="T11" b="T12"/>
              <a:pathLst>
                <a:path w="7" h="3">
                  <a:moveTo>
                    <a:pt x="0" y="3"/>
                  </a:moveTo>
                  <a:lnTo>
                    <a:pt x="3" y="0"/>
                  </a:lnTo>
                  <a:lnTo>
                    <a:pt x="7"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76" name="Line 494"/>
            <p:cNvSpPr>
              <a:spLocks noChangeShapeType="1"/>
            </p:cNvSpPr>
            <p:nvPr/>
          </p:nvSpPr>
          <p:spPr bwMode="auto">
            <a:xfrm flipV="1">
              <a:off x="5004" y="3470"/>
              <a:ext cx="4" cy="3"/>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77" name="Freeform 495"/>
            <p:cNvSpPr>
              <a:spLocks/>
            </p:cNvSpPr>
            <p:nvPr/>
          </p:nvSpPr>
          <p:spPr bwMode="auto">
            <a:xfrm>
              <a:off x="5008" y="3463"/>
              <a:ext cx="3" cy="7"/>
            </a:xfrm>
            <a:custGeom>
              <a:avLst/>
              <a:gdLst>
                <a:gd name="T0" fmla="*/ 0 w 3"/>
                <a:gd name="T1" fmla="*/ 7 h 7"/>
                <a:gd name="T2" fmla="*/ 0 w 3"/>
                <a:gd name="T3" fmla="*/ 3 h 7"/>
                <a:gd name="T4" fmla="*/ 3 w 3"/>
                <a:gd name="T5" fmla="*/ 0 h 7"/>
                <a:gd name="T6" fmla="*/ 0 60000 65536"/>
                <a:gd name="T7" fmla="*/ 0 60000 65536"/>
                <a:gd name="T8" fmla="*/ 0 60000 65536"/>
                <a:gd name="T9" fmla="*/ 0 w 3"/>
                <a:gd name="T10" fmla="*/ 0 h 7"/>
                <a:gd name="T11" fmla="*/ 3 w 3"/>
                <a:gd name="T12" fmla="*/ 7 h 7"/>
              </a:gdLst>
              <a:ahLst/>
              <a:cxnLst>
                <a:cxn ang="T6">
                  <a:pos x="T0" y="T1"/>
                </a:cxn>
                <a:cxn ang="T7">
                  <a:pos x="T2" y="T3"/>
                </a:cxn>
                <a:cxn ang="T8">
                  <a:pos x="T4" y="T5"/>
                </a:cxn>
              </a:cxnLst>
              <a:rect l="T9" t="T10" r="T11" b="T12"/>
              <a:pathLst>
                <a:path w="3" h="7">
                  <a:moveTo>
                    <a:pt x="0" y="7"/>
                  </a:moveTo>
                  <a:lnTo>
                    <a:pt x="0" y="3"/>
                  </a:lnTo>
                  <a:lnTo>
                    <a:pt x="3"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78" name="Freeform 496"/>
            <p:cNvSpPr>
              <a:spLocks/>
            </p:cNvSpPr>
            <p:nvPr/>
          </p:nvSpPr>
          <p:spPr bwMode="auto">
            <a:xfrm>
              <a:off x="5011" y="3463"/>
              <a:ext cx="7" cy="0"/>
            </a:xfrm>
            <a:custGeom>
              <a:avLst/>
              <a:gdLst>
                <a:gd name="T0" fmla="*/ 0 w 7"/>
                <a:gd name="T1" fmla="*/ 4 w 7"/>
                <a:gd name="T2" fmla="*/ 7 w 7"/>
                <a:gd name="T3" fmla="*/ 0 60000 65536"/>
                <a:gd name="T4" fmla="*/ 0 60000 65536"/>
                <a:gd name="T5" fmla="*/ 0 60000 65536"/>
                <a:gd name="T6" fmla="*/ 0 w 7"/>
                <a:gd name="T7" fmla="*/ 7 w 7"/>
              </a:gdLst>
              <a:ahLst/>
              <a:cxnLst>
                <a:cxn ang="T3">
                  <a:pos x="T0" y="0"/>
                </a:cxn>
                <a:cxn ang="T4">
                  <a:pos x="T1" y="0"/>
                </a:cxn>
                <a:cxn ang="T5">
                  <a:pos x="T2" y="0"/>
                </a:cxn>
              </a:cxnLst>
              <a:rect l="T6" t="0" r="T7" b="0"/>
              <a:pathLst>
                <a:path w="7">
                  <a:moveTo>
                    <a:pt x="0" y="0"/>
                  </a:moveTo>
                  <a:lnTo>
                    <a:pt x="4" y="0"/>
                  </a:lnTo>
                  <a:lnTo>
                    <a:pt x="7"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79" name="Freeform 497"/>
            <p:cNvSpPr>
              <a:spLocks/>
            </p:cNvSpPr>
            <p:nvPr/>
          </p:nvSpPr>
          <p:spPr bwMode="auto">
            <a:xfrm>
              <a:off x="5018" y="3460"/>
              <a:ext cx="36" cy="3"/>
            </a:xfrm>
            <a:custGeom>
              <a:avLst/>
              <a:gdLst>
                <a:gd name="T0" fmla="*/ 0 w 36"/>
                <a:gd name="T1" fmla="*/ 3 h 3"/>
                <a:gd name="T2" fmla="*/ 8 w 36"/>
                <a:gd name="T3" fmla="*/ 3 h 3"/>
                <a:gd name="T4" fmla="*/ 18 w 36"/>
                <a:gd name="T5" fmla="*/ 0 h 3"/>
                <a:gd name="T6" fmla="*/ 29 w 36"/>
                <a:gd name="T7" fmla="*/ 0 h 3"/>
                <a:gd name="T8" fmla="*/ 36 w 36"/>
                <a:gd name="T9" fmla="*/ 0 h 3"/>
                <a:gd name="T10" fmla="*/ 0 60000 65536"/>
                <a:gd name="T11" fmla="*/ 0 60000 65536"/>
                <a:gd name="T12" fmla="*/ 0 60000 65536"/>
                <a:gd name="T13" fmla="*/ 0 60000 65536"/>
                <a:gd name="T14" fmla="*/ 0 60000 65536"/>
                <a:gd name="T15" fmla="*/ 0 w 36"/>
                <a:gd name="T16" fmla="*/ 0 h 3"/>
                <a:gd name="T17" fmla="*/ 36 w 36"/>
                <a:gd name="T18" fmla="*/ 3 h 3"/>
              </a:gdLst>
              <a:ahLst/>
              <a:cxnLst>
                <a:cxn ang="T10">
                  <a:pos x="T0" y="T1"/>
                </a:cxn>
                <a:cxn ang="T11">
                  <a:pos x="T2" y="T3"/>
                </a:cxn>
                <a:cxn ang="T12">
                  <a:pos x="T4" y="T5"/>
                </a:cxn>
                <a:cxn ang="T13">
                  <a:pos x="T6" y="T7"/>
                </a:cxn>
                <a:cxn ang="T14">
                  <a:pos x="T8" y="T9"/>
                </a:cxn>
              </a:cxnLst>
              <a:rect l="T15" t="T16" r="T17" b="T18"/>
              <a:pathLst>
                <a:path w="36" h="3">
                  <a:moveTo>
                    <a:pt x="0" y="3"/>
                  </a:moveTo>
                  <a:lnTo>
                    <a:pt x="8" y="3"/>
                  </a:lnTo>
                  <a:lnTo>
                    <a:pt x="18" y="0"/>
                  </a:lnTo>
                  <a:lnTo>
                    <a:pt x="29" y="0"/>
                  </a:lnTo>
                  <a:lnTo>
                    <a:pt x="36"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80" name="Freeform 498"/>
            <p:cNvSpPr>
              <a:spLocks/>
            </p:cNvSpPr>
            <p:nvPr/>
          </p:nvSpPr>
          <p:spPr bwMode="auto">
            <a:xfrm>
              <a:off x="5054" y="3460"/>
              <a:ext cx="8" cy="0"/>
            </a:xfrm>
            <a:custGeom>
              <a:avLst/>
              <a:gdLst>
                <a:gd name="T0" fmla="*/ 0 w 8"/>
                <a:gd name="T1" fmla="*/ 4 w 8"/>
                <a:gd name="T2" fmla="*/ 8 w 8"/>
                <a:gd name="T3" fmla="*/ 0 60000 65536"/>
                <a:gd name="T4" fmla="*/ 0 60000 65536"/>
                <a:gd name="T5" fmla="*/ 0 60000 65536"/>
                <a:gd name="T6" fmla="*/ 0 w 8"/>
                <a:gd name="T7" fmla="*/ 8 w 8"/>
              </a:gdLst>
              <a:ahLst/>
              <a:cxnLst>
                <a:cxn ang="T3">
                  <a:pos x="T0" y="0"/>
                </a:cxn>
                <a:cxn ang="T4">
                  <a:pos x="T1" y="0"/>
                </a:cxn>
                <a:cxn ang="T5">
                  <a:pos x="T2" y="0"/>
                </a:cxn>
              </a:cxnLst>
              <a:rect l="T6" t="0" r="T7" b="0"/>
              <a:pathLst>
                <a:path w="8">
                  <a:moveTo>
                    <a:pt x="0" y="0"/>
                  </a:moveTo>
                  <a:lnTo>
                    <a:pt x="4" y="0"/>
                  </a:lnTo>
                  <a:lnTo>
                    <a:pt x="8"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81" name="Line 499"/>
            <p:cNvSpPr>
              <a:spLocks noChangeShapeType="1"/>
            </p:cNvSpPr>
            <p:nvPr/>
          </p:nvSpPr>
          <p:spPr bwMode="auto">
            <a:xfrm>
              <a:off x="5062" y="3460"/>
              <a:ext cx="7" cy="3"/>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82" name="Freeform 500"/>
            <p:cNvSpPr>
              <a:spLocks/>
            </p:cNvSpPr>
            <p:nvPr/>
          </p:nvSpPr>
          <p:spPr bwMode="auto">
            <a:xfrm>
              <a:off x="5069" y="3463"/>
              <a:ext cx="18" cy="13"/>
            </a:xfrm>
            <a:custGeom>
              <a:avLst/>
              <a:gdLst>
                <a:gd name="T0" fmla="*/ 0 w 18"/>
                <a:gd name="T1" fmla="*/ 0 h 13"/>
                <a:gd name="T2" fmla="*/ 11 w 18"/>
                <a:gd name="T3" fmla="*/ 7 h 13"/>
                <a:gd name="T4" fmla="*/ 18 w 18"/>
                <a:gd name="T5" fmla="*/ 13 h 13"/>
                <a:gd name="T6" fmla="*/ 0 60000 65536"/>
                <a:gd name="T7" fmla="*/ 0 60000 65536"/>
                <a:gd name="T8" fmla="*/ 0 60000 65536"/>
                <a:gd name="T9" fmla="*/ 0 w 18"/>
                <a:gd name="T10" fmla="*/ 0 h 13"/>
                <a:gd name="T11" fmla="*/ 18 w 18"/>
                <a:gd name="T12" fmla="*/ 13 h 13"/>
              </a:gdLst>
              <a:ahLst/>
              <a:cxnLst>
                <a:cxn ang="T6">
                  <a:pos x="T0" y="T1"/>
                </a:cxn>
                <a:cxn ang="T7">
                  <a:pos x="T2" y="T3"/>
                </a:cxn>
                <a:cxn ang="T8">
                  <a:pos x="T4" y="T5"/>
                </a:cxn>
              </a:cxnLst>
              <a:rect l="T9" t="T10" r="T11" b="T12"/>
              <a:pathLst>
                <a:path w="18" h="13">
                  <a:moveTo>
                    <a:pt x="0" y="0"/>
                  </a:moveTo>
                  <a:lnTo>
                    <a:pt x="11" y="7"/>
                  </a:lnTo>
                  <a:lnTo>
                    <a:pt x="18" y="13"/>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83" name="Line 501"/>
            <p:cNvSpPr>
              <a:spLocks noChangeShapeType="1"/>
            </p:cNvSpPr>
            <p:nvPr/>
          </p:nvSpPr>
          <p:spPr bwMode="auto">
            <a:xfrm>
              <a:off x="5087" y="3476"/>
              <a:ext cx="4" cy="3"/>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84" name="Freeform 502"/>
            <p:cNvSpPr>
              <a:spLocks/>
            </p:cNvSpPr>
            <p:nvPr/>
          </p:nvSpPr>
          <p:spPr bwMode="auto">
            <a:xfrm>
              <a:off x="5091" y="3479"/>
              <a:ext cx="10" cy="3"/>
            </a:xfrm>
            <a:custGeom>
              <a:avLst/>
              <a:gdLst>
                <a:gd name="T0" fmla="*/ 0 w 10"/>
                <a:gd name="T1" fmla="*/ 0 h 3"/>
                <a:gd name="T2" fmla="*/ 3 w 10"/>
                <a:gd name="T3" fmla="*/ 0 h 3"/>
                <a:gd name="T4" fmla="*/ 10 w 10"/>
                <a:gd name="T5" fmla="*/ 3 h 3"/>
                <a:gd name="T6" fmla="*/ 0 60000 65536"/>
                <a:gd name="T7" fmla="*/ 0 60000 65536"/>
                <a:gd name="T8" fmla="*/ 0 60000 65536"/>
                <a:gd name="T9" fmla="*/ 0 w 10"/>
                <a:gd name="T10" fmla="*/ 0 h 3"/>
                <a:gd name="T11" fmla="*/ 10 w 10"/>
                <a:gd name="T12" fmla="*/ 3 h 3"/>
              </a:gdLst>
              <a:ahLst/>
              <a:cxnLst>
                <a:cxn ang="T6">
                  <a:pos x="T0" y="T1"/>
                </a:cxn>
                <a:cxn ang="T7">
                  <a:pos x="T2" y="T3"/>
                </a:cxn>
                <a:cxn ang="T8">
                  <a:pos x="T4" y="T5"/>
                </a:cxn>
              </a:cxnLst>
              <a:rect l="T9" t="T10" r="T11" b="T12"/>
              <a:pathLst>
                <a:path w="10" h="3">
                  <a:moveTo>
                    <a:pt x="0" y="0"/>
                  </a:moveTo>
                  <a:lnTo>
                    <a:pt x="3" y="0"/>
                  </a:lnTo>
                  <a:lnTo>
                    <a:pt x="10" y="3"/>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85" name="Freeform 503"/>
            <p:cNvSpPr>
              <a:spLocks/>
            </p:cNvSpPr>
            <p:nvPr/>
          </p:nvSpPr>
          <p:spPr bwMode="auto">
            <a:xfrm>
              <a:off x="5101" y="3482"/>
              <a:ext cx="4" cy="4"/>
            </a:xfrm>
            <a:custGeom>
              <a:avLst/>
              <a:gdLst>
                <a:gd name="T0" fmla="*/ 0 w 4"/>
                <a:gd name="T1" fmla="*/ 0 h 4"/>
                <a:gd name="T2" fmla="*/ 4 w 4"/>
                <a:gd name="T3" fmla="*/ 0 h 4"/>
                <a:gd name="T4" fmla="*/ 4 w 4"/>
                <a:gd name="T5" fmla="*/ 4 h 4"/>
                <a:gd name="T6" fmla="*/ 0 60000 65536"/>
                <a:gd name="T7" fmla="*/ 0 60000 65536"/>
                <a:gd name="T8" fmla="*/ 0 60000 65536"/>
                <a:gd name="T9" fmla="*/ 0 w 4"/>
                <a:gd name="T10" fmla="*/ 0 h 4"/>
                <a:gd name="T11" fmla="*/ 4 w 4"/>
                <a:gd name="T12" fmla="*/ 4 h 4"/>
              </a:gdLst>
              <a:ahLst/>
              <a:cxnLst>
                <a:cxn ang="T6">
                  <a:pos x="T0" y="T1"/>
                </a:cxn>
                <a:cxn ang="T7">
                  <a:pos x="T2" y="T3"/>
                </a:cxn>
                <a:cxn ang="T8">
                  <a:pos x="T4" y="T5"/>
                </a:cxn>
              </a:cxnLst>
              <a:rect l="T9" t="T10" r="T11" b="T12"/>
              <a:pathLst>
                <a:path w="4" h="4">
                  <a:moveTo>
                    <a:pt x="0" y="0"/>
                  </a:moveTo>
                  <a:lnTo>
                    <a:pt x="4" y="0"/>
                  </a:lnTo>
                  <a:lnTo>
                    <a:pt x="4" y="4"/>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86" name="Line 504"/>
            <p:cNvSpPr>
              <a:spLocks noChangeShapeType="1"/>
            </p:cNvSpPr>
            <p:nvPr/>
          </p:nvSpPr>
          <p:spPr bwMode="auto">
            <a:xfrm>
              <a:off x="5105" y="3486"/>
              <a:ext cx="7" cy="3"/>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87" name="Line 505"/>
            <p:cNvSpPr>
              <a:spLocks noChangeShapeType="1"/>
            </p:cNvSpPr>
            <p:nvPr/>
          </p:nvSpPr>
          <p:spPr bwMode="auto">
            <a:xfrm>
              <a:off x="5112" y="3489"/>
              <a:ext cx="7"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88" name="Line 506"/>
            <p:cNvSpPr>
              <a:spLocks noChangeShapeType="1"/>
            </p:cNvSpPr>
            <p:nvPr/>
          </p:nvSpPr>
          <p:spPr bwMode="auto">
            <a:xfrm>
              <a:off x="5119" y="3489"/>
              <a:ext cx="8"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89" name="Line 507"/>
            <p:cNvSpPr>
              <a:spLocks noChangeShapeType="1"/>
            </p:cNvSpPr>
            <p:nvPr/>
          </p:nvSpPr>
          <p:spPr bwMode="auto">
            <a:xfrm>
              <a:off x="5127" y="3489"/>
              <a:ext cx="7"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90" name="Freeform 508"/>
            <p:cNvSpPr>
              <a:spLocks/>
            </p:cNvSpPr>
            <p:nvPr/>
          </p:nvSpPr>
          <p:spPr bwMode="auto">
            <a:xfrm>
              <a:off x="5134" y="3486"/>
              <a:ext cx="7" cy="3"/>
            </a:xfrm>
            <a:custGeom>
              <a:avLst/>
              <a:gdLst>
                <a:gd name="T0" fmla="*/ 0 w 7"/>
                <a:gd name="T1" fmla="*/ 3 h 3"/>
                <a:gd name="T2" fmla="*/ 3 w 7"/>
                <a:gd name="T3" fmla="*/ 0 h 3"/>
                <a:gd name="T4" fmla="*/ 7 w 7"/>
                <a:gd name="T5" fmla="*/ 0 h 3"/>
                <a:gd name="T6" fmla="*/ 0 60000 65536"/>
                <a:gd name="T7" fmla="*/ 0 60000 65536"/>
                <a:gd name="T8" fmla="*/ 0 60000 65536"/>
                <a:gd name="T9" fmla="*/ 0 w 7"/>
                <a:gd name="T10" fmla="*/ 0 h 3"/>
                <a:gd name="T11" fmla="*/ 7 w 7"/>
                <a:gd name="T12" fmla="*/ 3 h 3"/>
              </a:gdLst>
              <a:ahLst/>
              <a:cxnLst>
                <a:cxn ang="T6">
                  <a:pos x="T0" y="T1"/>
                </a:cxn>
                <a:cxn ang="T7">
                  <a:pos x="T2" y="T3"/>
                </a:cxn>
                <a:cxn ang="T8">
                  <a:pos x="T4" y="T5"/>
                </a:cxn>
              </a:cxnLst>
              <a:rect l="T9" t="T10" r="T11" b="T12"/>
              <a:pathLst>
                <a:path w="7" h="3">
                  <a:moveTo>
                    <a:pt x="0" y="3"/>
                  </a:moveTo>
                  <a:lnTo>
                    <a:pt x="3" y="0"/>
                  </a:lnTo>
                  <a:lnTo>
                    <a:pt x="7"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91" name="Line 509"/>
            <p:cNvSpPr>
              <a:spLocks noChangeShapeType="1"/>
            </p:cNvSpPr>
            <p:nvPr/>
          </p:nvSpPr>
          <p:spPr bwMode="auto">
            <a:xfrm>
              <a:off x="5141" y="3486"/>
              <a:ext cx="4"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92" name="Line 510"/>
            <p:cNvSpPr>
              <a:spLocks noChangeShapeType="1"/>
            </p:cNvSpPr>
            <p:nvPr/>
          </p:nvSpPr>
          <p:spPr bwMode="auto">
            <a:xfrm flipV="1">
              <a:off x="5145" y="3482"/>
              <a:ext cx="3" cy="4"/>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93" name="Freeform 511"/>
            <p:cNvSpPr>
              <a:spLocks/>
            </p:cNvSpPr>
            <p:nvPr/>
          </p:nvSpPr>
          <p:spPr bwMode="auto">
            <a:xfrm>
              <a:off x="5148" y="3476"/>
              <a:ext cx="11" cy="6"/>
            </a:xfrm>
            <a:custGeom>
              <a:avLst/>
              <a:gdLst>
                <a:gd name="T0" fmla="*/ 0 w 11"/>
                <a:gd name="T1" fmla="*/ 6 h 6"/>
                <a:gd name="T2" fmla="*/ 4 w 11"/>
                <a:gd name="T3" fmla="*/ 3 h 6"/>
                <a:gd name="T4" fmla="*/ 11 w 11"/>
                <a:gd name="T5" fmla="*/ 0 h 6"/>
                <a:gd name="T6" fmla="*/ 0 60000 65536"/>
                <a:gd name="T7" fmla="*/ 0 60000 65536"/>
                <a:gd name="T8" fmla="*/ 0 60000 65536"/>
                <a:gd name="T9" fmla="*/ 0 w 11"/>
                <a:gd name="T10" fmla="*/ 0 h 6"/>
                <a:gd name="T11" fmla="*/ 11 w 11"/>
                <a:gd name="T12" fmla="*/ 6 h 6"/>
              </a:gdLst>
              <a:ahLst/>
              <a:cxnLst>
                <a:cxn ang="T6">
                  <a:pos x="T0" y="T1"/>
                </a:cxn>
                <a:cxn ang="T7">
                  <a:pos x="T2" y="T3"/>
                </a:cxn>
                <a:cxn ang="T8">
                  <a:pos x="T4" y="T5"/>
                </a:cxn>
              </a:cxnLst>
              <a:rect l="T9" t="T10" r="T11" b="T12"/>
              <a:pathLst>
                <a:path w="11" h="6">
                  <a:moveTo>
                    <a:pt x="0" y="6"/>
                  </a:moveTo>
                  <a:lnTo>
                    <a:pt x="4" y="3"/>
                  </a:lnTo>
                  <a:lnTo>
                    <a:pt x="11"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94" name="Freeform 512"/>
            <p:cNvSpPr>
              <a:spLocks/>
            </p:cNvSpPr>
            <p:nvPr/>
          </p:nvSpPr>
          <p:spPr bwMode="auto">
            <a:xfrm>
              <a:off x="5159" y="3466"/>
              <a:ext cx="7" cy="10"/>
            </a:xfrm>
            <a:custGeom>
              <a:avLst/>
              <a:gdLst>
                <a:gd name="T0" fmla="*/ 0 w 7"/>
                <a:gd name="T1" fmla="*/ 10 h 10"/>
                <a:gd name="T2" fmla="*/ 4 w 7"/>
                <a:gd name="T3" fmla="*/ 7 h 10"/>
                <a:gd name="T4" fmla="*/ 7 w 7"/>
                <a:gd name="T5" fmla="*/ 0 h 10"/>
                <a:gd name="T6" fmla="*/ 0 60000 65536"/>
                <a:gd name="T7" fmla="*/ 0 60000 65536"/>
                <a:gd name="T8" fmla="*/ 0 60000 65536"/>
                <a:gd name="T9" fmla="*/ 0 w 7"/>
                <a:gd name="T10" fmla="*/ 0 h 10"/>
                <a:gd name="T11" fmla="*/ 7 w 7"/>
                <a:gd name="T12" fmla="*/ 10 h 10"/>
              </a:gdLst>
              <a:ahLst/>
              <a:cxnLst>
                <a:cxn ang="T6">
                  <a:pos x="T0" y="T1"/>
                </a:cxn>
                <a:cxn ang="T7">
                  <a:pos x="T2" y="T3"/>
                </a:cxn>
                <a:cxn ang="T8">
                  <a:pos x="T4" y="T5"/>
                </a:cxn>
              </a:cxnLst>
              <a:rect l="T9" t="T10" r="T11" b="T12"/>
              <a:pathLst>
                <a:path w="7" h="10">
                  <a:moveTo>
                    <a:pt x="0" y="10"/>
                  </a:moveTo>
                  <a:lnTo>
                    <a:pt x="4" y="7"/>
                  </a:lnTo>
                  <a:lnTo>
                    <a:pt x="7"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95" name="Freeform 513"/>
            <p:cNvSpPr>
              <a:spLocks/>
            </p:cNvSpPr>
            <p:nvPr/>
          </p:nvSpPr>
          <p:spPr bwMode="auto">
            <a:xfrm>
              <a:off x="5166" y="3440"/>
              <a:ext cx="26" cy="26"/>
            </a:xfrm>
            <a:custGeom>
              <a:avLst/>
              <a:gdLst>
                <a:gd name="T0" fmla="*/ 0 w 26"/>
                <a:gd name="T1" fmla="*/ 26 h 26"/>
                <a:gd name="T2" fmla="*/ 11 w 26"/>
                <a:gd name="T3" fmla="*/ 13 h 26"/>
                <a:gd name="T4" fmla="*/ 26 w 26"/>
                <a:gd name="T5" fmla="*/ 0 h 26"/>
                <a:gd name="T6" fmla="*/ 0 60000 65536"/>
                <a:gd name="T7" fmla="*/ 0 60000 65536"/>
                <a:gd name="T8" fmla="*/ 0 60000 65536"/>
                <a:gd name="T9" fmla="*/ 0 w 26"/>
                <a:gd name="T10" fmla="*/ 0 h 26"/>
                <a:gd name="T11" fmla="*/ 26 w 26"/>
                <a:gd name="T12" fmla="*/ 26 h 26"/>
              </a:gdLst>
              <a:ahLst/>
              <a:cxnLst>
                <a:cxn ang="T6">
                  <a:pos x="T0" y="T1"/>
                </a:cxn>
                <a:cxn ang="T7">
                  <a:pos x="T2" y="T3"/>
                </a:cxn>
                <a:cxn ang="T8">
                  <a:pos x="T4" y="T5"/>
                </a:cxn>
              </a:cxnLst>
              <a:rect l="T9" t="T10" r="T11" b="T12"/>
              <a:pathLst>
                <a:path w="26" h="26">
                  <a:moveTo>
                    <a:pt x="0" y="26"/>
                  </a:moveTo>
                  <a:lnTo>
                    <a:pt x="11" y="13"/>
                  </a:lnTo>
                  <a:lnTo>
                    <a:pt x="26"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96" name="Freeform 514"/>
            <p:cNvSpPr>
              <a:spLocks/>
            </p:cNvSpPr>
            <p:nvPr/>
          </p:nvSpPr>
          <p:spPr bwMode="auto">
            <a:xfrm>
              <a:off x="5192" y="3418"/>
              <a:ext cx="18" cy="22"/>
            </a:xfrm>
            <a:custGeom>
              <a:avLst/>
              <a:gdLst>
                <a:gd name="T0" fmla="*/ 0 w 18"/>
                <a:gd name="T1" fmla="*/ 22 h 22"/>
                <a:gd name="T2" fmla="*/ 10 w 18"/>
                <a:gd name="T3" fmla="*/ 9 h 22"/>
                <a:gd name="T4" fmla="*/ 18 w 18"/>
                <a:gd name="T5" fmla="*/ 0 h 22"/>
                <a:gd name="T6" fmla="*/ 0 60000 65536"/>
                <a:gd name="T7" fmla="*/ 0 60000 65536"/>
                <a:gd name="T8" fmla="*/ 0 60000 65536"/>
                <a:gd name="T9" fmla="*/ 0 w 18"/>
                <a:gd name="T10" fmla="*/ 0 h 22"/>
                <a:gd name="T11" fmla="*/ 18 w 18"/>
                <a:gd name="T12" fmla="*/ 22 h 22"/>
              </a:gdLst>
              <a:ahLst/>
              <a:cxnLst>
                <a:cxn ang="T6">
                  <a:pos x="T0" y="T1"/>
                </a:cxn>
                <a:cxn ang="T7">
                  <a:pos x="T2" y="T3"/>
                </a:cxn>
                <a:cxn ang="T8">
                  <a:pos x="T4" y="T5"/>
                </a:cxn>
              </a:cxnLst>
              <a:rect l="T9" t="T10" r="T11" b="T12"/>
              <a:pathLst>
                <a:path w="18" h="22">
                  <a:moveTo>
                    <a:pt x="0" y="22"/>
                  </a:moveTo>
                  <a:lnTo>
                    <a:pt x="10" y="9"/>
                  </a:lnTo>
                  <a:lnTo>
                    <a:pt x="18"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97" name="Freeform 515"/>
            <p:cNvSpPr>
              <a:spLocks/>
            </p:cNvSpPr>
            <p:nvPr/>
          </p:nvSpPr>
          <p:spPr bwMode="auto">
            <a:xfrm>
              <a:off x="5210" y="3411"/>
              <a:ext cx="3" cy="7"/>
            </a:xfrm>
            <a:custGeom>
              <a:avLst/>
              <a:gdLst>
                <a:gd name="T0" fmla="*/ 0 w 3"/>
                <a:gd name="T1" fmla="*/ 7 h 7"/>
                <a:gd name="T2" fmla="*/ 3 w 3"/>
                <a:gd name="T3" fmla="*/ 3 h 7"/>
                <a:gd name="T4" fmla="*/ 3 w 3"/>
                <a:gd name="T5" fmla="*/ 0 h 7"/>
                <a:gd name="T6" fmla="*/ 0 60000 65536"/>
                <a:gd name="T7" fmla="*/ 0 60000 65536"/>
                <a:gd name="T8" fmla="*/ 0 60000 65536"/>
                <a:gd name="T9" fmla="*/ 0 w 3"/>
                <a:gd name="T10" fmla="*/ 0 h 7"/>
                <a:gd name="T11" fmla="*/ 3 w 3"/>
                <a:gd name="T12" fmla="*/ 7 h 7"/>
              </a:gdLst>
              <a:ahLst/>
              <a:cxnLst>
                <a:cxn ang="T6">
                  <a:pos x="T0" y="T1"/>
                </a:cxn>
                <a:cxn ang="T7">
                  <a:pos x="T2" y="T3"/>
                </a:cxn>
                <a:cxn ang="T8">
                  <a:pos x="T4" y="T5"/>
                </a:cxn>
              </a:cxnLst>
              <a:rect l="T9" t="T10" r="T11" b="T12"/>
              <a:pathLst>
                <a:path w="3" h="7">
                  <a:moveTo>
                    <a:pt x="0" y="7"/>
                  </a:moveTo>
                  <a:lnTo>
                    <a:pt x="3" y="3"/>
                  </a:lnTo>
                  <a:lnTo>
                    <a:pt x="3"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98" name="Line 516"/>
            <p:cNvSpPr>
              <a:spLocks noChangeShapeType="1"/>
            </p:cNvSpPr>
            <p:nvPr/>
          </p:nvSpPr>
          <p:spPr bwMode="auto">
            <a:xfrm flipV="1">
              <a:off x="5213" y="3408"/>
              <a:ext cx="7" cy="3"/>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99" name="Freeform 517"/>
            <p:cNvSpPr>
              <a:spLocks/>
            </p:cNvSpPr>
            <p:nvPr/>
          </p:nvSpPr>
          <p:spPr bwMode="auto">
            <a:xfrm>
              <a:off x="5220" y="3401"/>
              <a:ext cx="4" cy="7"/>
            </a:xfrm>
            <a:custGeom>
              <a:avLst/>
              <a:gdLst>
                <a:gd name="T0" fmla="*/ 0 w 4"/>
                <a:gd name="T1" fmla="*/ 7 h 7"/>
                <a:gd name="T2" fmla="*/ 0 w 4"/>
                <a:gd name="T3" fmla="*/ 4 h 7"/>
                <a:gd name="T4" fmla="*/ 4 w 4"/>
                <a:gd name="T5" fmla="*/ 0 h 7"/>
                <a:gd name="T6" fmla="*/ 0 60000 65536"/>
                <a:gd name="T7" fmla="*/ 0 60000 65536"/>
                <a:gd name="T8" fmla="*/ 0 60000 65536"/>
                <a:gd name="T9" fmla="*/ 0 w 4"/>
                <a:gd name="T10" fmla="*/ 0 h 7"/>
                <a:gd name="T11" fmla="*/ 4 w 4"/>
                <a:gd name="T12" fmla="*/ 7 h 7"/>
              </a:gdLst>
              <a:ahLst/>
              <a:cxnLst>
                <a:cxn ang="T6">
                  <a:pos x="T0" y="T1"/>
                </a:cxn>
                <a:cxn ang="T7">
                  <a:pos x="T2" y="T3"/>
                </a:cxn>
                <a:cxn ang="T8">
                  <a:pos x="T4" y="T5"/>
                </a:cxn>
              </a:cxnLst>
              <a:rect l="T9" t="T10" r="T11" b="T12"/>
              <a:pathLst>
                <a:path w="4" h="7">
                  <a:moveTo>
                    <a:pt x="0" y="7"/>
                  </a:moveTo>
                  <a:lnTo>
                    <a:pt x="0" y="4"/>
                  </a:lnTo>
                  <a:lnTo>
                    <a:pt x="4"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00" name="Freeform 518"/>
            <p:cNvSpPr>
              <a:spLocks/>
            </p:cNvSpPr>
            <p:nvPr/>
          </p:nvSpPr>
          <p:spPr bwMode="auto">
            <a:xfrm>
              <a:off x="5224" y="3395"/>
              <a:ext cx="11" cy="6"/>
            </a:xfrm>
            <a:custGeom>
              <a:avLst/>
              <a:gdLst>
                <a:gd name="T0" fmla="*/ 0 w 11"/>
                <a:gd name="T1" fmla="*/ 6 h 6"/>
                <a:gd name="T2" fmla="*/ 4 w 11"/>
                <a:gd name="T3" fmla="*/ 3 h 6"/>
                <a:gd name="T4" fmla="*/ 11 w 11"/>
                <a:gd name="T5" fmla="*/ 0 h 6"/>
                <a:gd name="T6" fmla="*/ 0 60000 65536"/>
                <a:gd name="T7" fmla="*/ 0 60000 65536"/>
                <a:gd name="T8" fmla="*/ 0 60000 65536"/>
                <a:gd name="T9" fmla="*/ 0 w 11"/>
                <a:gd name="T10" fmla="*/ 0 h 6"/>
                <a:gd name="T11" fmla="*/ 11 w 11"/>
                <a:gd name="T12" fmla="*/ 6 h 6"/>
              </a:gdLst>
              <a:ahLst/>
              <a:cxnLst>
                <a:cxn ang="T6">
                  <a:pos x="T0" y="T1"/>
                </a:cxn>
                <a:cxn ang="T7">
                  <a:pos x="T2" y="T3"/>
                </a:cxn>
                <a:cxn ang="T8">
                  <a:pos x="T4" y="T5"/>
                </a:cxn>
              </a:cxnLst>
              <a:rect l="T9" t="T10" r="T11" b="T12"/>
              <a:pathLst>
                <a:path w="11" h="6">
                  <a:moveTo>
                    <a:pt x="0" y="6"/>
                  </a:moveTo>
                  <a:lnTo>
                    <a:pt x="4" y="3"/>
                  </a:lnTo>
                  <a:lnTo>
                    <a:pt x="11"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01" name="Freeform 519"/>
            <p:cNvSpPr>
              <a:spLocks/>
            </p:cNvSpPr>
            <p:nvPr/>
          </p:nvSpPr>
          <p:spPr bwMode="auto">
            <a:xfrm>
              <a:off x="5235" y="3382"/>
              <a:ext cx="14" cy="13"/>
            </a:xfrm>
            <a:custGeom>
              <a:avLst/>
              <a:gdLst>
                <a:gd name="T0" fmla="*/ 0 w 14"/>
                <a:gd name="T1" fmla="*/ 13 h 13"/>
                <a:gd name="T2" fmla="*/ 7 w 14"/>
                <a:gd name="T3" fmla="*/ 6 h 13"/>
                <a:gd name="T4" fmla="*/ 14 w 14"/>
                <a:gd name="T5" fmla="*/ 0 h 13"/>
                <a:gd name="T6" fmla="*/ 0 60000 65536"/>
                <a:gd name="T7" fmla="*/ 0 60000 65536"/>
                <a:gd name="T8" fmla="*/ 0 60000 65536"/>
                <a:gd name="T9" fmla="*/ 0 w 14"/>
                <a:gd name="T10" fmla="*/ 0 h 13"/>
                <a:gd name="T11" fmla="*/ 14 w 14"/>
                <a:gd name="T12" fmla="*/ 13 h 13"/>
              </a:gdLst>
              <a:ahLst/>
              <a:cxnLst>
                <a:cxn ang="T6">
                  <a:pos x="T0" y="T1"/>
                </a:cxn>
                <a:cxn ang="T7">
                  <a:pos x="T2" y="T3"/>
                </a:cxn>
                <a:cxn ang="T8">
                  <a:pos x="T4" y="T5"/>
                </a:cxn>
              </a:cxnLst>
              <a:rect l="T9" t="T10" r="T11" b="T12"/>
              <a:pathLst>
                <a:path w="14" h="13">
                  <a:moveTo>
                    <a:pt x="0" y="13"/>
                  </a:moveTo>
                  <a:lnTo>
                    <a:pt x="7" y="6"/>
                  </a:lnTo>
                  <a:lnTo>
                    <a:pt x="14"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02" name="Freeform 520"/>
            <p:cNvSpPr>
              <a:spLocks/>
            </p:cNvSpPr>
            <p:nvPr/>
          </p:nvSpPr>
          <p:spPr bwMode="auto">
            <a:xfrm>
              <a:off x="5249" y="3375"/>
              <a:ext cx="7" cy="7"/>
            </a:xfrm>
            <a:custGeom>
              <a:avLst/>
              <a:gdLst>
                <a:gd name="T0" fmla="*/ 0 w 7"/>
                <a:gd name="T1" fmla="*/ 7 h 7"/>
                <a:gd name="T2" fmla="*/ 4 w 7"/>
                <a:gd name="T3" fmla="*/ 4 h 7"/>
                <a:gd name="T4" fmla="*/ 7 w 7"/>
                <a:gd name="T5" fmla="*/ 0 h 7"/>
                <a:gd name="T6" fmla="*/ 0 60000 65536"/>
                <a:gd name="T7" fmla="*/ 0 60000 65536"/>
                <a:gd name="T8" fmla="*/ 0 60000 65536"/>
                <a:gd name="T9" fmla="*/ 0 w 7"/>
                <a:gd name="T10" fmla="*/ 0 h 7"/>
                <a:gd name="T11" fmla="*/ 7 w 7"/>
                <a:gd name="T12" fmla="*/ 7 h 7"/>
              </a:gdLst>
              <a:ahLst/>
              <a:cxnLst>
                <a:cxn ang="T6">
                  <a:pos x="T0" y="T1"/>
                </a:cxn>
                <a:cxn ang="T7">
                  <a:pos x="T2" y="T3"/>
                </a:cxn>
                <a:cxn ang="T8">
                  <a:pos x="T4" y="T5"/>
                </a:cxn>
              </a:cxnLst>
              <a:rect l="T9" t="T10" r="T11" b="T12"/>
              <a:pathLst>
                <a:path w="7" h="7">
                  <a:moveTo>
                    <a:pt x="0" y="7"/>
                  </a:moveTo>
                  <a:lnTo>
                    <a:pt x="4" y="4"/>
                  </a:lnTo>
                  <a:lnTo>
                    <a:pt x="7"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03" name="Freeform 521"/>
            <p:cNvSpPr>
              <a:spLocks/>
            </p:cNvSpPr>
            <p:nvPr/>
          </p:nvSpPr>
          <p:spPr bwMode="auto">
            <a:xfrm>
              <a:off x="5256" y="3366"/>
              <a:ext cx="19" cy="9"/>
            </a:xfrm>
            <a:custGeom>
              <a:avLst/>
              <a:gdLst>
                <a:gd name="T0" fmla="*/ 0 w 19"/>
                <a:gd name="T1" fmla="*/ 9 h 9"/>
                <a:gd name="T2" fmla="*/ 11 w 19"/>
                <a:gd name="T3" fmla="*/ 3 h 9"/>
                <a:gd name="T4" fmla="*/ 19 w 19"/>
                <a:gd name="T5" fmla="*/ 0 h 9"/>
                <a:gd name="T6" fmla="*/ 0 60000 65536"/>
                <a:gd name="T7" fmla="*/ 0 60000 65536"/>
                <a:gd name="T8" fmla="*/ 0 60000 65536"/>
                <a:gd name="T9" fmla="*/ 0 w 19"/>
                <a:gd name="T10" fmla="*/ 0 h 9"/>
                <a:gd name="T11" fmla="*/ 19 w 19"/>
                <a:gd name="T12" fmla="*/ 9 h 9"/>
              </a:gdLst>
              <a:ahLst/>
              <a:cxnLst>
                <a:cxn ang="T6">
                  <a:pos x="T0" y="T1"/>
                </a:cxn>
                <a:cxn ang="T7">
                  <a:pos x="T2" y="T3"/>
                </a:cxn>
                <a:cxn ang="T8">
                  <a:pos x="T4" y="T5"/>
                </a:cxn>
              </a:cxnLst>
              <a:rect l="T9" t="T10" r="T11" b="T12"/>
              <a:pathLst>
                <a:path w="19" h="9">
                  <a:moveTo>
                    <a:pt x="0" y="9"/>
                  </a:moveTo>
                  <a:lnTo>
                    <a:pt x="11" y="3"/>
                  </a:lnTo>
                  <a:lnTo>
                    <a:pt x="19"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04" name="Freeform 522"/>
            <p:cNvSpPr>
              <a:spLocks/>
            </p:cNvSpPr>
            <p:nvPr/>
          </p:nvSpPr>
          <p:spPr bwMode="auto">
            <a:xfrm>
              <a:off x="5275" y="3363"/>
              <a:ext cx="3" cy="3"/>
            </a:xfrm>
            <a:custGeom>
              <a:avLst/>
              <a:gdLst>
                <a:gd name="T0" fmla="*/ 0 w 3"/>
                <a:gd name="T1" fmla="*/ 3 h 3"/>
                <a:gd name="T2" fmla="*/ 3 w 3"/>
                <a:gd name="T3" fmla="*/ 0 h 3"/>
                <a:gd name="T4" fmla="*/ 3 w 3"/>
                <a:gd name="T5" fmla="*/ 0 h 3"/>
                <a:gd name="T6" fmla="*/ 0 60000 65536"/>
                <a:gd name="T7" fmla="*/ 0 60000 65536"/>
                <a:gd name="T8" fmla="*/ 0 60000 65536"/>
                <a:gd name="T9" fmla="*/ 0 w 3"/>
                <a:gd name="T10" fmla="*/ 0 h 3"/>
                <a:gd name="T11" fmla="*/ 3 w 3"/>
                <a:gd name="T12" fmla="*/ 3 h 3"/>
              </a:gdLst>
              <a:ahLst/>
              <a:cxnLst>
                <a:cxn ang="T6">
                  <a:pos x="T0" y="T1"/>
                </a:cxn>
                <a:cxn ang="T7">
                  <a:pos x="T2" y="T3"/>
                </a:cxn>
                <a:cxn ang="T8">
                  <a:pos x="T4" y="T5"/>
                </a:cxn>
              </a:cxnLst>
              <a:rect l="T9" t="T10" r="T11" b="T12"/>
              <a:pathLst>
                <a:path w="3" h="3">
                  <a:moveTo>
                    <a:pt x="0" y="3"/>
                  </a:moveTo>
                  <a:lnTo>
                    <a:pt x="3"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05" name="Line 523"/>
            <p:cNvSpPr>
              <a:spLocks noChangeShapeType="1"/>
            </p:cNvSpPr>
            <p:nvPr/>
          </p:nvSpPr>
          <p:spPr bwMode="auto">
            <a:xfrm>
              <a:off x="5278" y="3363"/>
              <a:ext cx="4"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06" name="Freeform 524"/>
            <p:cNvSpPr>
              <a:spLocks/>
            </p:cNvSpPr>
            <p:nvPr/>
          </p:nvSpPr>
          <p:spPr bwMode="auto">
            <a:xfrm>
              <a:off x="5282" y="3356"/>
              <a:ext cx="11" cy="7"/>
            </a:xfrm>
            <a:custGeom>
              <a:avLst/>
              <a:gdLst>
                <a:gd name="T0" fmla="*/ 0 w 11"/>
                <a:gd name="T1" fmla="*/ 7 h 7"/>
                <a:gd name="T2" fmla="*/ 3 w 11"/>
                <a:gd name="T3" fmla="*/ 3 h 7"/>
                <a:gd name="T4" fmla="*/ 11 w 11"/>
                <a:gd name="T5" fmla="*/ 0 h 7"/>
                <a:gd name="T6" fmla="*/ 0 60000 65536"/>
                <a:gd name="T7" fmla="*/ 0 60000 65536"/>
                <a:gd name="T8" fmla="*/ 0 60000 65536"/>
                <a:gd name="T9" fmla="*/ 0 w 11"/>
                <a:gd name="T10" fmla="*/ 0 h 7"/>
                <a:gd name="T11" fmla="*/ 11 w 11"/>
                <a:gd name="T12" fmla="*/ 7 h 7"/>
              </a:gdLst>
              <a:ahLst/>
              <a:cxnLst>
                <a:cxn ang="T6">
                  <a:pos x="T0" y="T1"/>
                </a:cxn>
                <a:cxn ang="T7">
                  <a:pos x="T2" y="T3"/>
                </a:cxn>
                <a:cxn ang="T8">
                  <a:pos x="T4" y="T5"/>
                </a:cxn>
              </a:cxnLst>
              <a:rect l="T9" t="T10" r="T11" b="T12"/>
              <a:pathLst>
                <a:path w="11" h="7">
                  <a:moveTo>
                    <a:pt x="0" y="7"/>
                  </a:moveTo>
                  <a:lnTo>
                    <a:pt x="3" y="3"/>
                  </a:lnTo>
                  <a:lnTo>
                    <a:pt x="11"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07" name="Freeform 525"/>
            <p:cNvSpPr>
              <a:spLocks/>
            </p:cNvSpPr>
            <p:nvPr/>
          </p:nvSpPr>
          <p:spPr bwMode="auto">
            <a:xfrm>
              <a:off x="5293" y="3353"/>
              <a:ext cx="3" cy="3"/>
            </a:xfrm>
            <a:custGeom>
              <a:avLst/>
              <a:gdLst>
                <a:gd name="T0" fmla="*/ 0 w 3"/>
                <a:gd name="T1" fmla="*/ 3 h 3"/>
                <a:gd name="T2" fmla="*/ 0 w 3"/>
                <a:gd name="T3" fmla="*/ 0 h 3"/>
                <a:gd name="T4" fmla="*/ 3 w 3"/>
                <a:gd name="T5" fmla="*/ 0 h 3"/>
                <a:gd name="T6" fmla="*/ 0 60000 65536"/>
                <a:gd name="T7" fmla="*/ 0 60000 65536"/>
                <a:gd name="T8" fmla="*/ 0 60000 65536"/>
                <a:gd name="T9" fmla="*/ 0 w 3"/>
                <a:gd name="T10" fmla="*/ 0 h 3"/>
                <a:gd name="T11" fmla="*/ 3 w 3"/>
                <a:gd name="T12" fmla="*/ 3 h 3"/>
              </a:gdLst>
              <a:ahLst/>
              <a:cxnLst>
                <a:cxn ang="T6">
                  <a:pos x="T0" y="T1"/>
                </a:cxn>
                <a:cxn ang="T7">
                  <a:pos x="T2" y="T3"/>
                </a:cxn>
                <a:cxn ang="T8">
                  <a:pos x="T4" y="T5"/>
                </a:cxn>
              </a:cxnLst>
              <a:rect l="T9" t="T10" r="T11" b="T12"/>
              <a:pathLst>
                <a:path w="3" h="3">
                  <a:moveTo>
                    <a:pt x="0" y="3"/>
                  </a:moveTo>
                  <a:lnTo>
                    <a:pt x="0" y="0"/>
                  </a:lnTo>
                  <a:lnTo>
                    <a:pt x="3"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08" name="Freeform 526"/>
            <p:cNvSpPr>
              <a:spLocks/>
            </p:cNvSpPr>
            <p:nvPr/>
          </p:nvSpPr>
          <p:spPr bwMode="auto">
            <a:xfrm>
              <a:off x="5296" y="3346"/>
              <a:ext cx="15" cy="7"/>
            </a:xfrm>
            <a:custGeom>
              <a:avLst/>
              <a:gdLst>
                <a:gd name="T0" fmla="*/ 0 w 15"/>
                <a:gd name="T1" fmla="*/ 7 h 7"/>
                <a:gd name="T2" fmla="*/ 7 w 15"/>
                <a:gd name="T3" fmla="*/ 4 h 7"/>
                <a:gd name="T4" fmla="*/ 15 w 15"/>
                <a:gd name="T5" fmla="*/ 0 h 7"/>
                <a:gd name="T6" fmla="*/ 0 60000 65536"/>
                <a:gd name="T7" fmla="*/ 0 60000 65536"/>
                <a:gd name="T8" fmla="*/ 0 60000 65536"/>
                <a:gd name="T9" fmla="*/ 0 w 15"/>
                <a:gd name="T10" fmla="*/ 0 h 7"/>
                <a:gd name="T11" fmla="*/ 15 w 15"/>
                <a:gd name="T12" fmla="*/ 7 h 7"/>
              </a:gdLst>
              <a:ahLst/>
              <a:cxnLst>
                <a:cxn ang="T6">
                  <a:pos x="T0" y="T1"/>
                </a:cxn>
                <a:cxn ang="T7">
                  <a:pos x="T2" y="T3"/>
                </a:cxn>
                <a:cxn ang="T8">
                  <a:pos x="T4" y="T5"/>
                </a:cxn>
              </a:cxnLst>
              <a:rect l="T9" t="T10" r="T11" b="T12"/>
              <a:pathLst>
                <a:path w="15" h="7">
                  <a:moveTo>
                    <a:pt x="0" y="7"/>
                  </a:moveTo>
                  <a:lnTo>
                    <a:pt x="7" y="4"/>
                  </a:lnTo>
                  <a:lnTo>
                    <a:pt x="15"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09" name="Freeform 527"/>
            <p:cNvSpPr>
              <a:spLocks/>
            </p:cNvSpPr>
            <p:nvPr/>
          </p:nvSpPr>
          <p:spPr bwMode="auto">
            <a:xfrm>
              <a:off x="5311" y="3343"/>
              <a:ext cx="7" cy="3"/>
            </a:xfrm>
            <a:custGeom>
              <a:avLst/>
              <a:gdLst>
                <a:gd name="T0" fmla="*/ 0 w 7"/>
                <a:gd name="T1" fmla="*/ 3 h 3"/>
                <a:gd name="T2" fmla="*/ 3 w 7"/>
                <a:gd name="T3" fmla="*/ 0 h 3"/>
                <a:gd name="T4" fmla="*/ 7 w 7"/>
                <a:gd name="T5" fmla="*/ 0 h 3"/>
                <a:gd name="T6" fmla="*/ 0 60000 65536"/>
                <a:gd name="T7" fmla="*/ 0 60000 65536"/>
                <a:gd name="T8" fmla="*/ 0 60000 65536"/>
                <a:gd name="T9" fmla="*/ 0 w 7"/>
                <a:gd name="T10" fmla="*/ 0 h 3"/>
                <a:gd name="T11" fmla="*/ 7 w 7"/>
                <a:gd name="T12" fmla="*/ 3 h 3"/>
              </a:gdLst>
              <a:ahLst/>
              <a:cxnLst>
                <a:cxn ang="T6">
                  <a:pos x="T0" y="T1"/>
                </a:cxn>
                <a:cxn ang="T7">
                  <a:pos x="T2" y="T3"/>
                </a:cxn>
                <a:cxn ang="T8">
                  <a:pos x="T4" y="T5"/>
                </a:cxn>
              </a:cxnLst>
              <a:rect l="T9" t="T10" r="T11" b="T12"/>
              <a:pathLst>
                <a:path w="7" h="3">
                  <a:moveTo>
                    <a:pt x="0" y="3"/>
                  </a:moveTo>
                  <a:lnTo>
                    <a:pt x="3" y="0"/>
                  </a:lnTo>
                  <a:lnTo>
                    <a:pt x="7"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10" name="Line 528"/>
            <p:cNvSpPr>
              <a:spLocks noChangeShapeType="1"/>
            </p:cNvSpPr>
            <p:nvPr/>
          </p:nvSpPr>
          <p:spPr bwMode="auto">
            <a:xfrm flipV="1">
              <a:off x="5318" y="3337"/>
              <a:ext cx="7" cy="6"/>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11" name="Line 529"/>
            <p:cNvSpPr>
              <a:spLocks noChangeShapeType="1"/>
            </p:cNvSpPr>
            <p:nvPr/>
          </p:nvSpPr>
          <p:spPr bwMode="auto">
            <a:xfrm flipV="1">
              <a:off x="5325" y="3333"/>
              <a:ext cx="7" cy="4"/>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12" name="Line 530"/>
            <p:cNvSpPr>
              <a:spLocks noChangeShapeType="1"/>
            </p:cNvSpPr>
            <p:nvPr/>
          </p:nvSpPr>
          <p:spPr bwMode="auto">
            <a:xfrm flipV="1">
              <a:off x="5332" y="3330"/>
              <a:ext cx="7" cy="3"/>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13" name="Freeform 531"/>
            <p:cNvSpPr>
              <a:spLocks/>
            </p:cNvSpPr>
            <p:nvPr/>
          </p:nvSpPr>
          <p:spPr bwMode="auto">
            <a:xfrm>
              <a:off x="5339" y="3320"/>
              <a:ext cx="26" cy="10"/>
            </a:xfrm>
            <a:custGeom>
              <a:avLst/>
              <a:gdLst>
                <a:gd name="T0" fmla="*/ 0 w 26"/>
                <a:gd name="T1" fmla="*/ 10 h 10"/>
                <a:gd name="T2" fmla="*/ 8 w 26"/>
                <a:gd name="T3" fmla="*/ 7 h 10"/>
                <a:gd name="T4" fmla="*/ 15 w 26"/>
                <a:gd name="T5" fmla="*/ 4 h 10"/>
                <a:gd name="T6" fmla="*/ 22 w 26"/>
                <a:gd name="T7" fmla="*/ 4 h 10"/>
                <a:gd name="T8" fmla="*/ 26 w 26"/>
                <a:gd name="T9" fmla="*/ 0 h 10"/>
                <a:gd name="T10" fmla="*/ 0 60000 65536"/>
                <a:gd name="T11" fmla="*/ 0 60000 65536"/>
                <a:gd name="T12" fmla="*/ 0 60000 65536"/>
                <a:gd name="T13" fmla="*/ 0 60000 65536"/>
                <a:gd name="T14" fmla="*/ 0 60000 65536"/>
                <a:gd name="T15" fmla="*/ 0 w 26"/>
                <a:gd name="T16" fmla="*/ 0 h 10"/>
                <a:gd name="T17" fmla="*/ 26 w 26"/>
                <a:gd name="T18" fmla="*/ 10 h 10"/>
              </a:gdLst>
              <a:ahLst/>
              <a:cxnLst>
                <a:cxn ang="T10">
                  <a:pos x="T0" y="T1"/>
                </a:cxn>
                <a:cxn ang="T11">
                  <a:pos x="T2" y="T3"/>
                </a:cxn>
                <a:cxn ang="T12">
                  <a:pos x="T4" y="T5"/>
                </a:cxn>
                <a:cxn ang="T13">
                  <a:pos x="T6" y="T7"/>
                </a:cxn>
                <a:cxn ang="T14">
                  <a:pos x="T8" y="T9"/>
                </a:cxn>
              </a:cxnLst>
              <a:rect l="T15" t="T16" r="T17" b="T18"/>
              <a:pathLst>
                <a:path w="26" h="10">
                  <a:moveTo>
                    <a:pt x="0" y="10"/>
                  </a:moveTo>
                  <a:lnTo>
                    <a:pt x="8" y="7"/>
                  </a:lnTo>
                  <a:lnTo>
                    <a:pt x="15" y="4"/>
                  </a:lnTo>
                  <a:lnTo>
                    <a:pt x="22" y="4"/>
                  </a:lnTo>
                  <a:lnTo>
                    <a:pt x="26"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14" name="Line 532"/>
            <p:cNvSpPr>
              <a:spLocks noChangeShapeType="1"/>
            </p:cNvSpPr>
            <p:nvPr/>
          </p:nvSpPr>
          <p:spPr bwMode="auto">
            <a:xfrm>
              <a:off x="5365" y="3320"/>
              <a:ext cx="3"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15" name="Freeform 533"/>
            <p:cNvSpPr>
              <a:spLocks/>
            </p:cNvSpPr>
            <p:nvPr/>
          </p:nvSpPr>
          <p:spPr bwMode="auto">
            <a:xfrm>
              <a:off x="5368" y="3320"/>
              <a:ext cx="15" cy="0"/>
            </a:xfrm>
            <a:custGeom>
              <a:avLst/>
              <a:gdLst>
                <a:gd name="T0" fmla="*/ 0 w 15"/>
                <a:gd name="T1" fmla="*/ 7 w 15"/>
                <a:gd name="T2" fmla="*/ 15 w 15"/>
                <a:gd name="T3" fmla="*/ 0 60000 65536"/>
                <a:gd name="T4" fmla="*/ 0 60000 65536"/>
                <a:gd name="T5" fmla="*/ 0 60000 65536"/>
                <a:gd name="T6" fmla="*/ 0 w 15"/>
                <a:gd name="T7" fmla="*/ 15 w 15"/>
              </a:gdLst>
              <a:ahLst/>
              <a:cxnLst>
                <a:cxn ang="T3">
                  <a:pos x="T0" y="0"/>
                </a:cxn>
                <a:cxn ang="T4">
                  <a:pos x="T1" y="0"/>
                </a:cxn>
                <a:cxn ang="T5">
                  <a:pos x="T2" y="0"/>
                </a:cxn>
              </a:cxnLst>
              <a:rect l="T6" t="0" r="T7" b="0"/>
              <a:pathLst>
                <a:path w="15">
                  <a:moveTo>
                    <a:pt x="0" y="0"/>
                  </a:moveTo>
                  <a:lnTo>
                    <a:pt x="7" y="0"/>
                  </a:lnTo>
                  <a:lnTo>
                    <a:pt x="15"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16" name="Freeform 534"/>
            <p:cNvSpPr>
              <a:spLocks/>
            </p:cNvSpPr>
            <p:nvPr/>
          </p:nvSpPr>
          <p:spPr bwMode="auto">
            <a:xfrm>
              <a:off x="5383" y="3320"/>
              <a:ext cx="7" cy="0"/>
            </a:xfrm>
            <a:custGeom>
              <a:avLst/>
              <a:gdLst>
                <a:gd name="T0" fmla="*/ 0 w 7"/>
                <a:gd name="T1" fmla="*/ 3 w 7"/>
                <a:gd name="T2" fmla="*/ 7 w 7"/>
                <a:gd name="T3" fmla="*/ 0 60000 65536"/>
                <a:gd name="T4" fmla="*/ 0 60000 65536"/>
                <a:gd name="T5" fmla="*/ 0 60000 65536"/>
                <a:gd name="T6" fmla="*/ 0 w 7"/>
                <a:gd name="T7" fmla="*/ 7 w 7"/>
              </a:gdLst>
              <a:ahLst/>
              <a:cxnLst>
                <a:cxn ang="T3">
                  <a:pos x="T0" y="0"/>
                </a:cxn>
                <a:cxn ang="T4">
                  <a:pos x="T1" y="0"/>
                </a:cxn>
                <a:cxn ang="T5">
                  <a:pos x="T2" y="0"/>
                </a:cxn>
              </a:cxnLst>
              <a:rect l="T6" t="0" r="T7" b="0"/>
              <a:pathLst>
                <a:path w="7">
                  <a:moveTo>
                    <a:pt x="0" y="0"/>
                  </a:moveTo>
                  <a:lnTo>
                    <a:pt x="3" y="0"/>
                  </a:lnTo>
                  <a:lnTo>
                    <a:pt x="7"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17" name="Freeform 535"/>
            <p:cNvSpPr>
              <a:spLocks/>
            </p:cNvSpPr>
            <p:nvPr/>
          </p:nvSpPr>
          <p:spPr bwMode="auto">
            <a:xfrm>
              <a:off x="5390" y="3320"/>
              <a:ext cx="14" cy="7"/>
            </a:xfrm>
            <a:custGeom>
              <a:avLst/>
              <a:gdLst>
                <a:gd name="T0" fmla="*/ 0 w 14"/>
                <a:gd name="T1" fmla="*/ 0 h 7"/>
                <a:gd name="T2" fmla="*/ 7 w 14"/>
                <a:gd name="T3" fmla="*/ 4 h 7"/>
                <a:gd name="T4" fmla="*/ 14 w 14"/>
                <a:gd name="T5" fmla="*/ 7 h 7"/>
                <a:gd name="T6" fmla="*/ 0 60000 65536"/>
                <a:gd name="T7" fmla="*/ 0 60000 65536"/>
                <a:gd name="T8" fmla="*/ 0 60000 65536"/>
                <a:gd name="T9" fmla="*/ 0 w 14"/>
                <a:gd name="T10" fmla="*/ 0 h 7"/>
                <a:gd name="T11" fmla="*/ 14 w 14"/>
                <a:gd name="T12" fmla="*/ 7 h 7"/>
              </a:gdLst>
              <a:ahLst/>
              <a:cxnLst>
                <a:cxn ang="T6">
                  <a:pos x="T0" y="T1"/>
                </a:cxn>
                <a:cxn ang="T7">
                  <a:pos x="T2" y="T3"/>
                </a:cxn>
                <a:cxn ang="T8">
                  <a:pos x="T4" y="T5"/>
                </a:cxn>
              </a:cxnLst>
              <a:rect l="T9" t="T10" r="T11" b="T12"/>
              <a:pathLst>
                <a:path w="14" h="7">
                  <a:moveTo>
                    <a:pt x="0" y="0"/>
                  </a:moveTo>
                  <a:lnTo>
                    <a:pt x="7" y="4"/>
                  </a:lnTo>
                  <a:lnTo>
                    <a:pt x="14" y="7"/>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18" name="Freeform 536"/>
            <p:cNvSpPr>
              <a:spLocks/>
            </p:cNvSpPr>
            <p:nvPr/>
          </p:nvSpPr>
          <p:spPr bwMode="auto">
            <a:xfrm>
              <a:off x="5404" y="3327"/>
              <a:ext cx="8" cy="0"/>
            </a:xfrm>
            <a:custGeom>
              <a:avLst/>
              <a:gdLst>
                <a:gd name="T0" fmla="*/ 0 w 8"/>
                <a:gd name="T1" fmla="*/ 4 w 8"/>
                <a:gd name="T2" fmla="*/ 8 w 8"/>
                <a:gd name="T3" fmla="*/ 0 60000 65536"/>
                <a:gd name="T4" fmla="*/ 0 60000 65536"/>
                <a:gd name="T5" fmla="*/ 0 60000 65536"/>
                <a:gd name="T6" fmla="*/ 0 w 8"/>
                <a:gd name="T7" fmla="*/ 8 w 8"/>
              </a:gdLst>
              <a:ahLst/>
              <a:cxnLst>
                <a:cxn ang="T3">
                  <a:pos x="T0" y="0"/>
                </a:cxn>
                <a:cxn ang="T4">
                  <a:pos x="T1" y="0"/>
                </a:cxn>
                <a:cxn ang="T5">
                  <a:pos x="T2" y="0"/>
                </a:cxn>
              </a:cxnLst>
              <a:rect l="T6" t="0" r="T7" b="0"/>
              <a:pathLst>
                <a:path w="8">
                  <a:moveTo>
                    <a:pt x="0" y="0"/>
                  </a:moveTo>
                  <a:lnTo>
                    <a:pt x="4" y="0"/>
                  </a:lnTo>
                  <a:lnTo>
                    <a:pt x="8" y="0"/>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19" name="Line 537"/>
            <p:cNvSpPr>
              <a:spLocks noChangeShapeType="1"/>
            </p:cNvSpPr>
            <p:nvPr/>
          </p:nvSpPr>
          <p:spPr bwMode="auto">
            <a:xfrm>
              <a:off x="5412" y="3327"/>
              <a:ext cx="3" cy="3"/>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20" name="Line 538"/>
            <p:cNvSpPr>
              <a:spLocks noChangeShapeType="1"/>
            </p:cNvSpPr>
            <p:nvPr/>
          </p:nvSpPr>
          <p:spPr bwMode="auto">
            <a:xfrm>
              <a:off x="5415" y="3330"/>
              <a:ext cx="4" cy="3"/>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21" name="Line 539"/>
            <p:cNvSpPr>
              <a:spLocks noChangeShapeType="1"/>
            </p:cNvSpPr>
            <p:nvPr/>
          </p:nvSpPr>
          <p:spPr bwMode="auto">
            <a:xfrm>
              <a:off x="5419" y="3333"/>
              <a:ext cx="7"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22" name="Line 540"/>
            <p:cNvSpPr>
              <a:spLocks noChangeShapeType="1"/>
            </p:cNvSpPr>
            <p:nvPr/>
          </p:nvSpPr>
          <p:spPr bwMode="auto">
            <a:xfrm>
              <a:off x="5426" y="3333"/>
              <a:ext cx="4" cy="4"/>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23" name="Line 541"/>
            <p:cNvSpPr>
              <a:spLocks noChangeShapeType="1"/>
            </p:cNvSpPr>
            <p:nvPr/>
          </p:nvSpPr>
          <p:spPr bwMode="auto">
            <a:xfrm>
              <a:off x="5430" y="3337"/>
              <a:ext cx="3" cy="3"/>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24" name="Freeform 542"/>
            <p:cNvSpPr>
              <a:spLocks/>
            </p:cNvSpPr>
            <p:nvPr/>
          </p:nvSpPr>
          <p:spPr bwMode="auto">
            <a:xfrm>
              <a:off x="5433" y="3340"/>
              <a:ext cx="15" cy="6"/>
            </a:xfrm>
            <a:custGeom>
              <a:avLst/>
              <a:gdLst>
                <a:gd name="T0" fmla="*/ 0 w 15"/>
                <a:gd name="T1" fmla="*/ 0 h 6"/>
                <a:gd name="T2" fmla="*/ 7 w 15"/>
                <a:gd name="T3" fmla="*/ 3 h 6"/>
                <a:gd name="T4" fmla="*/ 15 w 15"/>
                <a:gd name="T5" fmla="*/ 6 h 6"/>
                <a:gd name="T6" fmla="*/ 0 60000 65536"/>
                <a:gd name="T7" fmla="*/ 0 60000 65536"/>
                <a:gd name="T8" fmla="*/ 0 60000 65536"/>
                <a:gd name="T9" fmla="*/ 0 w 15"/>
                <a:gd name="T10" fmla="*/ 0 h 6"/>
                <a:gd name="T11" fmla="*/ 15 w 15"/>
                <a:gd name="T12" fmla="*/ 6 h 6"/>
              </a:gdLst>
              <a:ahLst/>
              <a:cxnLst>
                <a:cxn ang="T6">
                  <a:pos x="T0" y="T1"/>
                </a:cxn>
                <a:cxn ang="T7">
                  <a:pos x="T2" y="T3"/>
                </a:cxn>
                <a:cxn ang="T8">
                  <a:pos x="T4" y="T5"/>
                </a:cxn>
              </a:cxnLst>
              <a:rect l="T9" t="T10" r="T11" b="T12"/>
              <a:pathLst>
                <a:path w="15" h="6">
                  <a:moveTo>
                    <a:pt x="0" y="0"/>
                  </a:moveTo>
                  <a:lnTo>
                    <a:pt x="7" y="3"/>
                  </a:lnTo>
                  <a:lnTo>
                    <a:pt x="15" y="6"/>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25" name="Freeform 543"/>
            <p:cNvSpPr>
              <a:spLocks/>
            </p:cNvSpPr>
            <p:nvPr/>
          </p:nvSpPr>
          <p:spPr bwMode="auto">
            <a:xfrm>
              <a:off x="5448" y="3346"/>
              <a:ext cx="21" cy="7"/>
            </a:xfrm>
            <a:custGeom>
              <a:avLst/>
              <a:gdLst>
                <a:gd name="T0" fmla="*/ 0 w 21"/>
                <a:gd name="T1" fmla="*/ 0 h 7"/>
                <a:gd name="T2" fmla="*/ 10 w 21"/>
                <a:gd name="T3" fmla="*/ 4 h 7"/>
                <a:gd name="T4" fmla="*/ 18 w 21"/>
                <a:gd name="T5" fmla="*/ 7 h 7"/>
                <a:gd name="T6" fmla="*/ 21 w 21"/>
                <a:gd name="T7" fmla="*/ 7 h 7"/>
                <a:gd name="T8" fmla="*/ 0 60000 65536"/>
                <a:gd name="T9" fmla="*/ 0 60000 65536"/>
                <a:gd name="T10" fmla="*/ 0 60000 65536"/>
                <a:gd name="T11" fmla="*/ 0 60000 65536"/>
                <a:gd name="T12" fmla="*/ 0 w 21"/>
                <a:gd name="T13" fmla="*/ 0 h 7"/>
                <a:gd name="T14" fmla="*/ 21 w 21"/>
                <a:gd name="T15" fmla="*/ 7 h 7"/>
              </a:gdLst>
              <a:ahLst/>
              <a:cxnLst>
                <a:cxn ang="T8">
                  <a:pos x="T0" y="T1"/>
                </a:cxn>
                <a:cxn ang="T9">
                  <a:pos x="T2" y="T3"/>
                </a:cxn>
                <a:cxn ang="T10">
                  <a:pos x="T4" y="T5"/>
                </a:cxn>
                <a:cxn ang="T11">
                  <a:pos x="T6" y="T7"/>
                </a:cxn>
              </a:cxnLst>
              <a:rect l="T12" t="T13" r="T14" b="T15"/>
              <a:pathLst>
                <a:path w="21" h="7">
                  <a:moveTo>
                    <a:pt x="0" y="0"/>
                  </a:moveTo>
                  <a:lnTo>
                    <a:pt x="10" y="4"/>
                  </a:lnTo>
                  <a:lnTo>
                    <a:pt x="18" y="7"/>
                  </a:lnTo>
                  <a:lnTo>
                    <a:pt x="21" y="7"/>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26" name="Line 544"/>
            <p:cNvSpPr>
              <a:spLocks noChangeShapeType="1"/>
            </p:cNvSpPr>
            <p:nvPr/>
          </p:nvSpPr>
          <p:spPr bwMode="auto">
            <a:xfrm>
              <a:off x="5469" y="3353"/>
              <a:ext cx="0"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27" name="Freeform 545"/>
            <p:cNvSpPr>
              <a:spLocks/>
            </p:cNvSpPr>
            <p:nvPr/>
          </p:nvSpPr>
          <p:spPr bwMode="auto">
            <a:xfrm>
              <a:off x="5469" y="3353"/>
              <a:ext cx="7" cy="3"/>
            </a:xfrm>
            <a:custGeom>
              <a:avLst/>
              <a:gdLst>
                <a:gd name="T0" fmla="*/ 0 w 7"/>
                <a:gd name="T1" fmla="*/ 0 h 3"/>
                <a:gd name="T2" fmla="*/ 4 w 7"/>
                <a:gd name="T3" fmla="*/ 0 h 3"/>
                <a:gd name="T4" fmla="*/ 7 w 7"/>
                <a:gd name="T5" fmla="*/ 3 h 3"/>
                <a:gd name="T6" fmla="*/ 0 60000 65536"/>
                <a:gd name="T7" fmla="*/ 0 60000 65536"/>
                <a:gd name="T8" fmla="*/ 0 60000 65536"/>
                <a:gd name="T9" fmla="*/ 0 w 7"/>
                <a:gd name="T10" fmla="*/ 0 h 3"/>
                <a:gd name="T11" fmla="*/ 7 w 7"/>
                <a:gd name="T12" fmla="*/ 3 h 3"/>
              </a:gdLst>
              <a:ahLst/>
              <a:cxnLst>
                <a:cxn ang="T6">
                  <a:pos x="T0" y="T1"/>
                </a:cxn>
                <a:cxn ang="T7">
                  <a:pos x="T2" y="T3"/>
                </a:cxn>
                <a:cxn ang="T8">
                  <a:pos x="T4" y="T5"/>
                </a:cxn>
              </a:cxnLst>
              <a:rect l="T9" t="T10" r="T11" b="T12"/>
              <a:pathLst>
                <a:path w="7" h="3">
                  <a:moveTo>
                    <a:pt x="0" y="0"/>
                  </a:moveTo>
                  <a:lnTo>
                    <a:pt x="4" y="0"/>
                  </a:lnTo>
                  <a:lnTo>
                    <a:pt x="7" y="3"/>
                  </a:lnTo>
                </a:path>
              </a:pathLst>
            </a:custGeom>
            <a:noFill/>
            <a:ln w="17463">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28" name="Line 546"/>
            <p:cNvSpPr>
              <a:spLocks noChangeShapeType="1"/>
            </p:cNvSpPr>
            <p:nvPr/>
          </p:nvSpPr>
          <p:spPr bwMode="auto">
            <a:xfrm>
              <a:off x="5476" y="3356"/>
              <a:ext cx="4"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29" name="Line 547"/>
            <p:cNvSpPr>
              <a:spLocks noChangeShapeType="1"/>
            </p:cNvSpPr>
            <p:nvPr/>
          </p:nvSpPr>
          <p:spPr bwMode="auto">
            <a:xfrm>
              <a:off x="5480" y="3356"/>
              <a:ext cx="4" cy="0"/>
            </a:xfrm>
            <a:prstGeom prst="line">
              <a:avLst/>
            </a:prstGeom>
            <a:noFill/>
            <a:ln w="17463">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0" name="Rectangle 548"/>
            <p:cNvSpPr>
              <a:spLocks noChangeArrowheads="1"/>
            </p:cNvSpPr>
            <p:nvPr/>
          </p:nvSpPr>
          <p:spPr bwMode="auto">
            <a:xfrm>
              <a:off x="3096" y="3470"/>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31" name="Rectangle 549"/>
            <p:cNvSpPr>
              <a:spLocks noChangeArrowheads="1"/>
            </p:cNvSpPr>
            <p:nvPr/>
          </p:nvSpPr>
          <p:spPr bwMode="auto">
            <a:xfrm>
              <a:off x="3099" y="3470"/>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32" name="Rectangle 550"/>
            <p:cNvSpPr>
              <a:spLocks noChangeArrowheads="1"/>
            </p:cNvSpPr>
            <p:nvPr/>
          </p:nvSpPr>
          <p:spPr bwMode="auto">
            <a:xfrm>
              <a:off x="3114" y="3476"/>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33" name="Rectangle 551"/>
            <p:cNvSpPr>
              <a:spLocks noChangeArrowheads="1"/>
            </p:cNvSpPr>
            <p:nvPr/>
          </p:nvSpPr>
          <p:spPr bwMode="auto">
            <a:xfrm>
              <a:off x="3118" y="3479"/>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34" name="Rectangle 552"/>
            <p:cNvSpPr>
              <a:spLocks noChangeArrowheads="1"/>
            </p:cNvSpPr>
            <p:nvPr/>
          </p:nvSpPr>
          <p:spPr bwMode="auto">
            <a:xfrm>
              <a:off x="3125" y="3479"/>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35" name="Rectangle 553"/>
            <p:cNvSpPr>
              <a:spLocks noChangeArrowheads="1"/>
            </p:cNvSpPr>
            <p:nvPr/>
          </p:nvSpPr>
          <p:spPr bwMode="auto">
            <a:xfrm>
              <a:off x="3128" y="3482"/>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36" name="Rectangle 554"/>
            <p:cNvSpPr>
              <a:spLocks noChangeArrowheads="1"/>
            </p:cNvSpPr>
            <p:nvPr/>
          </p:nvSpPr>
          <p:spPr bwMode="auto">
            <a:xfrm>
              <a:off x="3136" y="3486"/>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37" name="Rectangle 555"/>
            <p:cNvSpPr>
              <a:spLocks noChangeArrowheads="1"/>
            </p:cNvSpPr>
            <p:nvPr/>
          </p:nvSpPr>
          <p:spPr bwMode="auto">
            <a:xfrm>
              <a:off x="3146" y="3492"/>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38" name="Rectangle 556"/>
            <p:cNvSpPr>
              <a:spLocks noChangeArrowheads="1"/>
            </p:cNvSpPr>
            <p:nvPr/>
          </p:nvSpPr>
          <p:spPr bwMode="auto">
            <a:xfrm>
              <a:off x="3150" y="3492"/>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39" name="Rectangle 557"/>
            <p:cNvSpPr>
              <a:spLocks noChangeArrowheads="1"/>
            </p:cNvSpPr>
            <p:nvPr/>
          </p:nvSpPr>
          <p:spPr bwMode="auto">
            <a:xfrm>
              <a:off x="3161" y="3499"/>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40" name="Rectangle 558"/>
            <p:cNvSpPr>
              <a:spLocks noChangeArrowheads="1"/>
            </p:cNvSpPr>
            <p:nvPr/>
          </p:nvSpPr>
          <p:spPr bwMode="auto">
            <a:xfrm>
              <a:off x="3175" y="3505"/>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41" name="Rectangle 559"/>
            <p:cNvSpPr>
              <a:spLocks noChangeArrowheads="1"/>
            </p:cNvSpPr>
            <p:nvPr/>
          </p:nvSpPr>
          <p:spPr bwMode="auto">
            <a:xfrm>
              <a:off x="3179" y="3508"/>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42" name="Rectangle 560"/>
            <p:cNvSpPr>
              <a:spLocks noChangeArrowheads="1"/>
            </p:cNvSpPr>
            <p:nvPr/>
          </p:nvSpPr>
          <p:spPr bwMode="auto">
            <a:xfrm>
              <a:off x="3190" y="3512"/>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43" name="Rectangle 561"/>
            <p:cNvSpPr>
              <a:spLocks noChangeArrowheads="1"/>
            </p:cNvSpPr>
            <p:nvPr/>
          </p:nvSpPr>
          <p:spPr bwMode="auto">
            <a:xfrm>
              <a:off x="3193" y="3515"/>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44" name="Rectangle 562"/>
            <p:cNvSpPr>
              <a:spLocks noChangeArrowheads="1"/>
            </p:cNvSpPr>
            <p:nvPr/>
          </p:nvSpPr>
          <p:spPr bwMode="auto">
            <a:xfrm>
              <a:off x="3204" y="3518"/>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45" name="Rectangle 563"/>
            <p:cNvSpPr>
              <a:spLocks noChangeArrowheads="1"/>
            </p:cNvSpPr>
            <p:nvPr/>
          </p:nvSpPr>
          <p:spPr bwMode="auto">
            <a:xfrm>
              <a:off x="3233" y="3534"/>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46" name="Rectangle 564"/>
            <p:cNvSpPr>
              <a:spLocks noChangeArrowheads="1"/>
            </p:cNvSpPr>
            <p:nvPr/>
          </p:nvSpPr>
          <p:spPr bwMode="auto">
            <a:xfrm>
              <a:off x="3237" y="3538"/>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47" name="Rectangle 565"/>
            <p:cNvSpPr>
              <a:spLocks noChangeArrowheads="1"/>
            </p:cNvSpPr>
            <p:nvPr/>
          </p:nvSpPr>
          <p:spPr bwMode="auto">
            <a:xfrm>
              <a:off x="3258" y="3544"/>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48" name="Rectangle 566"/>
            <p:cNvSpPr>
              <a:spLocks noChangeArrowheads="1"/>
            </p:cNvSpPr>
            <p:nvPr/>
          </p:nvSpPr>
          <p:spPr bwMode="auto">
            <a:xfrm>
              <a:off x="3262" y="3547"/>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49" name="Rectangle 567"/>
            <p:cNvSpPr>
              <a:spLocks noChangeArrowheads="1"/>
            </p:cNvSpPr>
            <p:nvPr/>
          </p:nvSpPr>
          <p:spPr bwMode="auto">
            <a:xfrm>
              <a:off x="3276" y="3551"/>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50" name="Rectangle 568"/>
            <p:cNvSpPr>
              <a:spLocks noChangeArrowheads="1"/>
            </p:cNvSpPr>
            <p:nvPr/>
          </p:nvSpPr>
          <p:spPr bwMode="auto">
            <a:xfrm>
              <a:off x="3291" y="3551"/>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51" name="Rectangle 569"/>
            <p:cNvSpPr>
              <a:spLocks noChangeArrowheads="1"/>
            </p:cNvSpPr>
            <p:nvPr/>
          </p:nvSpPr>
          <p:spPr bwMode="auto">
            <a:xfrm>
              <a:off x="3298" y="3551"/>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52" name="Rectangle 570"/>
            <p:cNvSpPr>
              <a:spLocks noChangeArrowheads="1"/>
            </p:cNvSpPr>
            <p:nvPr/>
          </p:nvSpPr>
          <p:spPr bwMode="auto">
            <a:xfrm>
              <a:off x="3301" y="3551"/>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53" name="Rectangle 571"/>
            <p:cNvSpPr>
              <a:spLocks noChangeArrowheads="1"/>
            </p:cNvSpPr>
            <p:nvPr/>
          </p:nvSpPr>
          <p:spPr bwMode="auto">
            <a:xfrm>
              <a:off x="3316" y="3547"/>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54" name="Rectangle 572"/>
            <p:cNvSpPr>
              <a:spLocks noChangeArrowheads="1"/>
            </p:cNvSpPr>
            <p:nvPr/>
          </p:nvSpPr>
          <p:spPr bwMode="auto">
            <a:xfrm>
              <a:off x="3320" y="3547"/>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55" name="Rectangle 573"/>
            <p:cNvSpPr>
              <a:spLocks noChangeArrowheads="1"/>
            </p:cNvSpPr>
            <p:nvPr/>
          </p:nvSpPr>
          <p:spPr bwMode="auto">
            <a:xfrm>
              <a:off x="3330" y="3544"/>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56" name="Rectangle 574"/>
            <p:cNvSpPr>
              <a:spLocks noChangeArrowheads="1"/>
            </p:cNvSpPr>
            <p:nvPr/>
          </p:nvSpPr>
          <p:spPr bwMode="auto">
            <a:xfrm>
              <a:off x="3338" y="3541"/>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57" name="Rectangle 575"/>
            <p:cNvSpPr>
              <a:spLocks noChangeArrowheads="1"/>
            </p:cNvSpPr>
            <p:nvPr/>
          </p:nvSpPr>
          <p:spPr bwMode="auto">
            <a:xfrm>
              <a:off x="3345" y="3534"/>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58" name="Rectangle 576"/>
            <p:cNvSpPr>
              <a:spLocks noChangeArrowheads="1"/>
            </p:cNvSpPr>
            <p:nvPr/>
          </p:nvSpPr>
          <p:spPr bwMode="auto">
            <a:xfrm>
              <a:off x="3352" y="3534"/>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59" name="Rectangle 577"/>
            <p:cNvSpPr>
              <a:spLocks noChangeArrowheads="1"/>
            </p:cNvSpPr>
            <p:nvPr/>
          </p:nvSpPr>
          <p:spPr bwMode="auto">
            <a:xfrm>
              <a:off x="3359" y="3528"/>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60" name="Rectangle 578"/>
            <p:cNvSpPr>
              <a:spLocks noChangeArrowheads="1"/>
            </p:cNvSpPr>
            <p:nvPr/>
          </p:nvSpPr>
          <p:spPr bwMode="auto">
            <a:xfrm>
              <a:off x="3366" y="3525"/>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61" name="Rectangle 579"/>
            <p:cNvSpPr>
              <a:spLocks noChangeArrowheads="1"/>
            </p:cNvSpPr>
            <p:nvPr/>
          </p:nvSpPr>
          <p:spPr bwMode="auto">
            <a:xfrm>
              <a:off x="3381" y="3518"/>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62" name="Rectangle 580"/>
            <p:cNvSpPr>
              <a:spLocks noChangeArrowheads="1"/>
            </p:cNvSpPr>
            <p:nvPr/>
          </p:nvSpPr>
          <p:spPr bwMode="auto">
            <a:xfrm>
              <a:off x="3384" y="3515"/>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63" name="Rectangle 581"/>
            <p:cNvSpPr>
              <a:spLocks noChangeArrowheads="1"/>
            </p:cNvSpPr>
            <p:nvPr/>
          </p:nvSpPr>
          <p:spPr bwMode="auto">
            <a:xfrm>
              <a:off x="3388" y="3512"/>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64" name="Rectangle 582"/>
            <p:cNvSpPr>
              <a:spLocks noChangeArrowheads="1"/>
            </p:cNvSpPr>
            <p:nvPr/>
          </p:nvSpPr>
          <p:spPr bwMode="auto">
            <a:xfrm>
              <a:off x="3395" y="3508"/>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65" name="Rectangle 583"/>
            <p:cNvSpPr>
              <a:spLocks noChangeArrowheads="1"/>
            </p:cNvSpPr>
            <p:nvPr/>
          </p:nvSpPr>
          <p:spPr bwMode="auto">
            <a:xfrm>
              <a:off x="3402" y="3502"/>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66" name="Rectangle 584"/>
            <p:cNvSpPr>
              <a:spLocks noChangeArrowheads="1"/>
            </p:cNvSpPr>
            <p:nvPr/>
          </p:nvSpPr>
          <p:spPr bwMode="auto">
            <a:xfrm>
              <a:off x="3413" y="3495"/>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67" name="Rectangle 585"/>
            <p:cNvSpPr>
              <a:spLocks noChangeArrowheads="1"/>
            </p:cNvSpPr>
            <p:nvPr/>
          </p:nvSpPr>
          <p:spPr bwMode="auto">
            <a:xfrm>
              <a:off x="3424" y="3492"/>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68" name="Rectangle 586"/>
            <p:cNvSpPr>
              <a:spLocks noChangeArrowheads="1"/>
            </p:cNvSpPr>
            <p:nvPr/>
          </p:nvSpPr>
          <p:spPr bwMode="auto">
            <a:xfrm>
              <a:off x="3428" y="3489"/>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69" name="Rectangle 587"/>
            <p:cNvSpPr>
              <a:spLocks noChangeArrowheads="1"/>
            </p:cNvSpPr>
            <p:nvPr/>
          </p:nvSpPr>
          <p:spPr bwMode="auto">
            <a:xfrm>
              <a:off x="3439" y="3482"/>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70" name="Rectangle 588"/>
            <p:cNvSpPr>
              <a:spLocks noChangeArrowheads="1"/>
            </p:cNvSpPr>
            <p:nvPr/>
          </p:nvSpPr>
          <p:spPr bwMode="auto">
            <a:xfrm>
              <a:off x="3446" y="3479"/>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71" name="Rectangle 589"/>
            <p:cNvSpPr>
              <a:spLocks noChangeArrowheads="1"/>
            </p:cNvSpPr>
            <p:nvPr/>
          </p:nvSpPr>
          <p:spPr bwMode="auto">
            <a:xfrm>
              <a:off x="3453" y="3476"/>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72" name="Rectangle 590"/>
            <p:cNvSpPr>
              <a:spLocks noChangeArrowheads="1"/>
            </p:cNvSpPr>
            <p:nvPr/>
          </p:nvSpPr>
          <p:spPr bwMode="auto">
            <a:xfrm>
              <a:off x="3464" y="3473"/>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73" name="Rectangle 591"/>
            <p:cNvSpPr>
              <a:spLocks noChangeArrowheads="1"/>
            </p:cNvSpPr>
            <p:nvPr/>
          </p:nvSpPr>
          <p:spPr bwMode="auto">
            <a:xfrm>
              <a:off x="3467" y="3473"/>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74" name="Rectangle 592"/>
            <p:cNvSpPr>
              <a:spLocks noChangeArrowheads="1"/>
            </p:cNvSpPr>
            <p:nvPr/>
          </p:nvSpPr>
          <p:spPr bwMode="auto">
            <a:xfrm>
              <a:off x="3482" y="3470"/>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75" name="Rectangle 593"/>
            <p:cNvSpPr>
              <a:spLocks noChangeArrowheads="1"/>
            </p:cNvSpPr>
            <p:nvPr/>
          </p:nvSpPr>
          <p:spPr bwMode="auto">
            <a:xfrm>
              <a:off x="3489" y="3470"/>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76" name="Rectangle 594"/>
            <p:cNvSpPr>
              <a:spLocks noChangeArrowheads="1"/>
            </p:cNvSpPr>
            <p:nvPr/>
          </p:nvSpPr>
          <p:spPr bwMode="auto">
            <a:xfrm>
              <a:off x="3507" y="3473"/>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77" name="Rectangle 595"/>
            <p:cNvSpPr>
              <a:spLocks noChangeArrowheads="1"/>
            </p:cNvSpPr>
            <p:nvPr/>
          </p:nvSpPr>
          <p:spPr bwMode="auto">
            <a:xfrm>
              <a:off x="3521" y="3476"/>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78" name="Rectangle 596"/>
            <p:cNvSpPr>
              <a:spLocks noChangeArrowheads="1"/>
            </p:cNvSpPr>
            <p:nvPr/>
          </p:nvSpPr>
          <p:spPr bwMode="auto">
            <a:xfrm>
              <a:off x="3525" y="3476"/>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79" name="Rectangle 597"/>
            <p:cNvSpPr>
              <a:spLocks noChangeArrowheads="1"/>
            </p:cNvSpPr>
            <p:nvPr/>
          </p:nvSpPr>
          <p:spPr bwMode="auto">
            <a:xfrm>
              <a:off x="3532" y="3479"/>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80" name="Rectangle 598"/>
            <p:cNvSpPr>
              <a:spLocks noChangeArrowheads="1"/>
            </p:cNvSpPr>
            <p:nvPr/>
          </p:nvSpPr>
          <p:spPr bwMode="auto">
            <a:xfrm>
              <a:off x="3540" y="3479"/>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81" name="Rectangle 599"/>
            <p:cNvSpPr>
              <a:spLocks noChangeArrowheads="1"/>
            </p:cNvSpPr>
            <p:nvPr/>
          </p:nvSpPr>
          <p:spPr bwMode="auto">
            <a:xfrm>
              <a:off x="3543" y="3482"/>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82" name="Rectangle 600"/>
            <p:cNvSpPr>
              <a:spLocks noChangeArrowheads="1"/>
            </p:cNvSpPr>
            <p:nvPr/>
          </p:nvSpPr>
          <p:spPr bwMode="auto">
            <a:xfrm>
              <a:off x="3547" y="3482"/>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83" name="Rectangle 601"/>
            <p:cNvSpPr>
              <a:spLocks noChangeArrowheads="1"/>
            </p:cNvSpPr>
            <p:nvPr/>
          </p:nvSpPr>
          <p:spPr bwMode="auto">
            <a:xfrm>
              <a:off x="3558" y="3486"/>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84" name="Rectangle 602"/>
            <p:cNvSpPr>
              <a:spLocks noChangeArrowheads="1"/>
            </p:cNvSpPr>
            <p:nvPr/>
          </p:nvSpPr>
          <p:spPr bwMode="auto">
            <a:xfrm>
              <a:off x="3572" y="3489"/>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85" name="Rectangle 603"/>
            <p:cNvSpPr>
              <a:spLocks noChangeArrowheads="1"/>
            </p:cNvSpPr>
            <p:nvPr/>
          </p:nvSpPr>
          <p:spPr bwMode="auto">
            <a:xfrm>
              <a:off x="3586" y="3489"/>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86" name="Rectangle 604"/>
            <p:cNvSpPr>
              <a:spLocks noChangeArrowheads="1"/>
            </p:cNvSpPr>
            <p:nvPr/>
          </p:nvSpPr>
          <p:spPr bwMode="auto">
            <a:xfrm>
              <a:off x="3597" y="3492"/>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87" name="Rectangle 605"/>
            <p:cNvSpPr>
              <a:spLocks noChangeArrowheads="1"/>
            </p:cNvSpPr>
            <p:nvPr/>
          </p:nvSpPr>
          <p:spPr bwMode="auto">
            <a:xfrm>
              <a:off x="3612" y="3492"/>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88" name="Rectangle 606"/>
            <p:cNvSpPr>
              <a:spLocks noChangeArrowheads="1"/>
            </p:cNvSpPr>
            <p:nvPr/>
          </p:nvSpPr>
          <p:spPr bwMode="auto">
            <a:xfrm>
              <a:off x="3619" y="3492"/>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89" name="Rectangle 607"/>
            <p:cNvSpPr>
              <a:spLocks noChangeArrowheads="1"/>
            </p:cNvSpPr>
            <p:nvPr/>
          </p:nvSpPr>
          <p:spPr bwMode="auto">
            <a:xfrm>
              <a:off x="3641" y="3499"/>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90" name="Rectangle 608"/>
            <p:cNvSpPr>
              <a:spLocks noChangeArrowheads="1"/>
            </p:cNvSpPr>
            <p:nvPr/>
          </p:nvSpPr>
          <p:spPr bwMode="auto">
            <a:xfrm>
              <a:off x="3648" y="3505"/>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91" name="Rectangle 609"/>
            <p:cNvSpPr>
              <a:spLocks noChangeArrowheads="1"/>
            </p:cNvSpPr>
            <p:nvPr/>
          </p:nvSpPr>
          <p:spPr bwMode="auto">
            <a:xfrm>
              <a:off x="3651" y="3508"/>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92" name="Rectangle 610"/>
            <p:cNvSpPr>
              <a:spLocks noChangeArrowheads="1"/>
            </p:cNvSpPr>
            <p:nvPr/>
          </p:nvSpPr>
          <p:spPr bwMode="auto">
            <a:xfrm>
              <a:off x="3655" y="3512"/>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93" name="Rectangle 611"/>
            <p:cNvSpPr>
              <a:spLocks noChangeArrowheads="1"/>
            </p:cNvSpPr>
            <p:nvPr/>
          </p:nvSpPr>
          <p:spPr bwMode="auto">
            <a:xfrm>
              <a:off x="3680" y="3538"/>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94" name="Rectangle 612"/>
            <p:cNvSpPr>
              <a:spLocks noChangeArrowheads="1"/>
            </p:cNvSpPr>
            <p:nvPr/>
          </p:nvSpPr>
          <p:spPr bwMode="auto">
            <a:xfrm>
              <a:off x="3684" y="3544"/>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95" name="Rectangle 613"/>
            <p:cNvSpPr>
              <a:spLocks noChangeArrowheads="1"/>
            </p:cNvSpPr>
            <p:nvPr/>
          </p:nvSpPr>
          <p:spPr bwMode="auto">
            <a:xfrm>
              <a:off x="3691" y="3551"/>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96" name="Rectangle 614"/>
            <p:cNvSpPr>
              <a:spLocks noChangeArrowheads="1"/>
            </p:cNvSpPr>
            <p:nvPr/>
          </p:nvSpPr>
          <p:spPr bwMode="auto">
            <a:xfrm>
              <a:off x="3705" y="3576"/>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97" name="Rectangle 615"/>
            <p:cNvSpPr>
              <a:spLocks noChangeArrowheads="1"/>
            </p:cNvSpPr>
            <p:nvPr/>
          </p:nvSpPr>
          <p:spPr bwMode="auto">
            <a:xfrm>
              <a:off x="3709" y="3586"/>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98" name="Rectangle 616"/>
            <p:cNvSpPr>
              <a:spLocks noChangeArrowheads="1"/>
            </p:cNvSpPr>
            <p:nvPr/>
          </p:nvSpPr>
          <p:spPr bwMode="auto">
            <a:xfrm>
              <a:off x="3713" y="3596"/>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99" name="Rectangle 617"/>
            <p:cNvSpPr>
              <a:spLocks noChangeArrowheads="1"/>
            </p:cNvSpPr>
            <p:nvPr/>
          </p:nvSpPr>
          <p:spPr bwMode="auto">
            <a:xfrm>
              <a:off x="3720" y="3606"/>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00" name="Rectangle 618"/>
            <p:cNvSpPr>
              <a:spLocks noChangeArrowheads="1"/>
            </p:cNvSpPr>
            <p:nvPr/>
          </p:nvSpPr>
          <p:spPr bwMode="auto">
            <a:xfrm>
              <a:off x="3723" y="3615"/>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01" name="Rectangle 619"/>
            <p:cNvSpPr>
              <a:spLocks noChangeArrowheads="1"/>
            </p:cNvSpPr>
            <p:nvPr/>
          </p:nvSpPr>
          <p:spPr bwMode="auto">
            <a:xfrm>
              <a:off x="3727" y="3625"/>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02" name="Rectangle 620"/>
            <p:cNvSpPr>
              <a:spLocks noChangeArrowheads="1"/>
            </p:cNvSpPr>
            <p:nvPr/>
          </p:nvSpPr>
          <p:spPr bwMode="auto">
            <a:xfrm>
              <a:off x="3742" y="3658"/>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03" name="Rectangle 621"/>
            <p:cNvSpPr>
              <a:spLocks noChangeArrowheads="1"/>
            </p:cNvSpPr>
            <p:nvPr/>
          </p:nvSpPr>
          <p:spPr bwMode="auto">
            <a:xfrm>
              <a:off x="3745" y="3671"/>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04" name="Rectangle 622"/>
            <p:cNvSpPr>
              <a:spLocks noChangeArrowheads="1"/>
            </p:cNvSpPr>
            <p:nvPr/>
          </p:nvSpPr>
          <p:spPr bwMode="auto">
            <a:xfrm>
              <a:off x="3749" y="3680"/>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05" name="Rectangle 623"/>
            <p:cNvSpPr>
              <a:spLocks noChangeArrowheads="1"/>
            </p:cNvSpPr>
            <p:nvPr/>
          </p:nvSpPr>
          <p:spPr bwMode="auto">
            <a:xfrm>
              <a:off x="3756" y="3693"/>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06" name="Rectangle 624"/>
            <p:cNvSpPr>
              <a:spLocks noChangeArrowheads="1"/>
            </p:cNvSpPr>
            <p:nvPr/>
          </p:nvSpPr>
          <p:spPr bwMode="auto">
            <a:xfrm>
              <a:off x="3760" y="3703"/>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07" name="Rectangle 625"/>
            <p:cNvSpPr>
              <a:spLocks noChangeArrowheads="1"/>
            </p:cNvSpPr>
            <p:nvPr/>
          </p:nvSpPr>
          <p:spPr bwMode="auto">
            <a:xfrm>
              <a:off x="3770" y="3726"/>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nvGrpSpPr>
          <p:cNvPr id="5137" name="Group 626"/>
          <p:cNvGrpSpPr>
            <a:grpSpLocks/>
          </p:cNvGrpSpPr>
          <p:nvPr/>
        </p:nvGrpSpPr>
        <p:grpSpPr bwMode="auto">
          <a:xfrm>
            <a:off x="4914900" y="4730750"/>
            <a:ext cx="3808413" cy="1363663"/>
            <a:chOff x="3096" y="2980"/>
            <a:chExt cx="2399" cy="859"/>
          </a:xfrm>
        </p:grpSpPr>
        <p:sp>
          <p:nvSpPr>
            <p:cNvPr id="5408" name="Rectangle 627"/>
            <p:cNvSpPr>
              <a:spLocks noChangeArrowheads="1"/>
            </p:cNvSpPr>
            <p:nvPr/>
          </p:nvSpPr>
          <p:spPr bwMode="auto">
            <a:xfrm>
              <a:off x="3778" y="3748"/>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09" name="Rectangle 628"/>
            <p:cNvSpPr>
              <a:spLocks noChangeArrowheads="1"/>
            </p:cNvSpPr>
            <p:nvPr/>
          </p:nvSpPr>
          <p:spPr bwMode="auto">
            <a:xfrm>
              <a:off x="3792" y="3777"/>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10" name="Rectangle 629"/>
            <p:cNvSpPr>
              <a:spLocks noChangeArrowheads="1"/>
            </p:cNvSpPr>
            <p:nvPr/>
          </p:nvSpPr>
          <p:spPr bwMode="auto">
            <a:xfrm>
              <a:off x="3821" y="3816"/>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11" name="Rectangle 630"/>
            <p:cNvSpPr>
              <a:spLocks noChangeArrowheads="1"/>
            </p:cNvSpPr>
            <p:nvPr/>
          </p:nvSpPr>
          <p:spPr bwMode="auto">
            <a:xfrm>
              <a:off x="3832" y="3820"/>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12" name="Rectangle 631"/>
            <p:cNvSpPr>
              <a:spLocks noChangeArrowheads="1"/>
            </p:cNvSpPr>
            <p:nvPr/>
          </p:nvSpPr>
          <p:spPr bwMode="auto">
            <a:xfrm>
              <a:off x="3839" y="3820"/>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13" name="Rectangle 632"/>
            <p:cNvSpPr>
              <a:spLocks noChangeArrowheads="1"/>
            </p:cNvSpPr>
            <p:nvPr/>
          </p:nvSpPr>
          <p:spPr bwMode="auto">
            <a:xfrm>
              <a:off x="3846" y="3810"/>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14" name="Rectangle 633"/>
            <p:cNvSpPr>
              <a:spLocks noChangeArrowheads="1"/>
            </p:cNvSpPr>
            <p:nvPr/>
          </p:nvSpPr>
          <p:spPr bwMode="auto">
            <a:xfrm>
              <a:off x="3853" y="3803"/>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15" name="Rectangle 634"/>
            <p:cNvSpPr>
              <a:spLocks noChangeArrowheads="1"/>
            </p:cNvSpPr>
            <p:nvPr/>
          </p:nvSpPr>
          <p:spPr bwMode="auto">
            <a:xfrm>
              <a:off x="3857" y="3794"/>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16" name="Rectangle 635"/>
            <p:cNvSpPr>
              <a:spLocks noChangeArrowheads="1"/>
            </p:cNvSpPr>
            <p:nvPr/>
          </p:nvSpPr>
          <p:spPr bwMode="auto">
            <a:xfrm>
              <a:off x="3871" y="3755"/>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17" name="Rectangle 636"/>
            <p:cNvSpPr>
              <a:spLocks noChangeArrowheads="1"/>
            </p:cNvSpPr>
            <p:nvPr/>
          </p:nvSpPr>
          <p:spPr bwMode="auto">
            <a:xfrm>
              <a:off x="3875" y="3735"/>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18" name="Rectangle 637"/>
            <p:cNvSpPr>
              <a:spLocks noChangeArrowheads="1"/>
            </p:cNvSpPr>
            <p:nvPr/>
          </p:nvSpPr>
          <p:spPr bwMode="auto">
            <a:xfrm>
              <a:off x="3882" y="3716"/>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19" name="Rectangle 638"/>
            <p:cNvSpPr>
              <a:spLocks noChangeArrowheads="1"/>
            </p:cNvSpPr>
            <p:nvPr/>
          </p:nvSpPr>
          <p:spPr bwMode="auto">
            <a:xfrm>
              <a:off x="3889" y="3671"/>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20" name="Rectangle 639"/>
            <p:cNvSpPr>
              <a:spLocks noChangeArrowheads="1"/>
            </p:cNvSpPr>
            <p:nvPr/>
          </p:nvSpPr>
          <p:spPr bwMode="auto">
            <a:xfrm>
              <a:off x="3897" y="3645"/>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21" name="Rectangle 640"/>
            <p:cNvSpPr>
              <a:spLocks noChangeArrowheads="1"/>
            </p:cNvSpPr>
            <p:nvPr/>
          </p:nvSpPr>
          <p:spPr bwMode="auto">
            <a:xfrm>
              <a:off x="3900" y="3619"/>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22" name="Rectangle 641"/>
            <p:cNvSpPr>
              <a:spLocks noChangeArrowheads="1"/>
            </p:cNvSpPr>
            <p:nvPr/>
          </p:nvSpPr>
          <p:spPr bwMode="auto">
            <a:xfrm>
              <a:off x="3904" y="3589"/>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23" name="Rectangle 642"/>
            <p:cNvSpPr>
              <a:spLocks noChangeArrowheads="1"/>
            </p:cNvSpPr>
            <p:nvPr/>
          </p:nvSpPr>
          <p:spPr bwMode="auto">
            <a:xfrm>
              <a:off x="3911" y="3560"/>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24" name="Rectangle 643"/>
            <p:cNvSpPr>
              <a:spLocks noChangeArrowheads="1"/>
            </p:cNvSpPr>
            <p:nvPr/>
          </p:nvSpPr>
          <p:spPr bwMode="auto">
            <a:xfrm>
              <a:off x="3929" y="3431"/>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25" name="Rectangle 644"/>
            <p:cNvSpPr>
              <a:spLocks noChangeArrowheads="1"/>
            </p:cNvSpPr>
            <p:nvPr/>
          </p:nvSpPr>
          <p:spPr bwMode="auto">
            <a:xfrm>
              <a:off x="3933" y="3395"/>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26" name="Rectangle 645"/>
            <p:cNvSpPr>
              <a:spLocks noChangeArrowheads="1"/>
            </p:cNvSpPr>
            <p:nvPr/>
          </p:nvSpPr>
          <p:spPr bwMode="auto">
            <a:xfrm>
              <a:off x="3940" y="3359"/>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27" name="Rectangle 646"/>
            <p:cNvSpPr>
              <a:spLocks noChangeArrowheads="1"/>
            </p:cNvSpPr>
            <p:nvPr/>
          </p:nvSpPr>
          <p:spPr bwMode="auto">
            <a:xfrm>
              <a:off x="3951" y="3259"/>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28" name="Rectangle 647"/>
            <p:cNvSpPr>
              <a:spLocks noChangeArrowheads="1"/>
            </p:cNvSpPr>
            <p:nvPr/>
          </p:nvSpPr>
          <p:spPr bwMode="auto">
            <a:xfrm>
              <a:off x="3954" y="3226"/>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29" name="Rectangle 648"/>
            <p:cNvSpPr>
              <a:spLocks noChangeArrowheads="1"/>
            </p:cNvSpPr>
            <p:nvPr/>
          </p:nvSpPr>
          <p:spPr bwMode="auto">
            <a:xfrm>
              <a:off x="3962" y="3194"/>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30" name="Rectangle 649"/>
            <p:cNvSpPr>
              <a:spLocks noChangeArrowheads="1"/>
            </p:cNvSpPr>
            <p:nvPr/>
          </p:nvSpPr>
          <p:spPr bwMode="auto">
            <a:xfrm>
              <a:off x="3998" y="3009"/>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31" name="Rectangle 650"/>
            <p:cNvSpPr>
              <a:spLocks noChangeArrowheads="1"/>
            </p:cNvSpPr>
            <p:nvPr/>
          </p:nvSpPr>
          <p:spPr bwMode="auto">
            <a:xfrm>
              <a:off x="4012" y="2983"/>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32" name="Rectangle 651"/>
            <p:cNvSpPr>
              <a:spLocks noChangeArrowheads="1"/>
            </p:cNvSpPr>
            <p:nvPr/>
          </p:nvSpPr>
          <p:spPr bwMode="auto">
            <a:xfrm>
              <a:off x="4026" y="2980"/>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33" name="Rectangle 652"/>
            <p:cNvSpPr>
              <a:spLocks noChangeArrowheads="1"/>
            </p:cNvSpPr>
            <p:nvPr/>
          </p:nvSpPr>
          <p:spPr bwMode="auto">
            <a:xfrm>
              <a:off x="4034" y="2983"/>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34" name="Rectangle 653"/>
            <p:cNvSpPr>
              <a:spLocks noChangeArrowheads="1"/>
            </p:cNvSpPr>
            <p:nvPr/>
          </p:nvSpPr>
          <p:spPr bwMode="auto">
            <a:xfrm>
              <a:off x="4037" y="2990"/>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35" name="Rectangle 654"/>
            <p:cNvSpPr>
              <a:spLocks noChangeArrowheads="1"/>
            </p:cNvSpPr>
            <p:nvPr/>
          </p:nvSpPr>
          <p:spPr bwMode="auto">
            <a:xfrm>
              <a:off x="4059" y="3051"/>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36" name="Rectangle 655"/>
            <p:cNvSpPr>
              <a:spLocks noChangeArrowheads="1"/>
            </p:cNvSpPr>
            <p:nvPr/>
          </p:nvSpPr>
          <p:spPr bwMode="auto">
            <a:xfrm>
              <a:off x="4070" y="3084"/>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37" name="Rectangle 656"/>
            <p:cNvSpPr>
              <a:spLocks noChangeArrowheads="1"/>
            </p:cNvSpPr>
            <p:nvPr/>
          </p:nvSpPr>
          <p:spPr bwMode="auto">
            <a:xfrm>
              <a:off x="4091" y="3174"/>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38" name="Rectangle 657"/>
            <p:cNvSpPr>
              <a:spLocks noChangeArrowheads="1"/>
            </p:cNvSpPr>
            <p:nvPr/>
          </p:nvSpPr>
          <p:spPr bwMode="auto">
            <a:xfrm>
              <a:off x="4099" y="3194"/>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39" name="Rectangle 658"/>
            <p:cNvSpPr>
              <a:spLocks noChangeArrowheads="1"/>
            </p:cNvSpPr>
            <p:nvPr/>
          </p:nvSpPr>
          <p:spPr bwMode="auto">
            <a:xfrm>
              <a:off x="4117" y="3256"/>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40" name="Rectangle 659"/>
            <p:cNvSpPr>
              <a:spLocks noChangeArrowheads="1"/>
            </p:cNvSpPr>
            <p:nvPr/>
          </p:nvSpPr>
          <p:spPr bwMode="auto">
            <a:xfrm>
              <a:off x="4131" y="3294"/>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41" name="Rectangle 660"/>
            <p:cNvSpPr>
              <a:spLocks noChangeArrowheads="1"/>
            </p:cNvSpPr>
            <p:nvPr/>
          </p:nvSpPr>
          <p:spPr bwMode="auto">
            <a:xfrm>
              <a:off x="4135" y="3307"/>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42" name="Rectangle 661"/>
            <p:cNvSpPr>
              <a:spLocks noChangeArrowheads="1"/>
            </p:cNvSpPr>
            <p:nvPr/>
          </p:nvSpPr>
          <p:spPr bwMode="auto">
            <a:xfrm>
              <a:off x="4146" y="3324"/>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43" name="Rectangle 662"/>
            <p:cNvSpPr>
              <a:spLocks noChangeArrowheads="1"/>
            </p:cNvSpPr>
            <p:nvPr/>
          </p:nvSpPr>
          <p:spPr bwMode="auto">
            <a:xfrm>
              <a:off x="4153" y="3340"/>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44" name="Rectangle 663"/>
            <p:cNvSpPr>
              <a:spLocks noChangeArrowheads="1"/>
            </p:cNvSpPr>
            <p:nvPr/>
          </p:nvSpPr>
          <p:spPr bwMode="auto">
            <a:xfrm>
              <a:off x="4164" y="3353"/>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45" name="Rectangle 664"/>
            <p:cNvSpPr>
              <a:spLocks noChangeArrowheads="1"/>
            </p:cNvSpPr>
            <p:nvPr/>
          </p:nvSpPr>
          <p:spPr bwMode="auto">
            <a:xfrm>
              <a:off x="4167" y="3359"/>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46" name="Rectangle 665"/>
            <p:cNvSpPr>
              <a:spLocks noChangeArrowheads="1"/>
            </p:cNvSpPr>
            <p:nvPr/>
          </p:nvSpPr>
          <p:spPr bwMode="auto">
            <a:xfrm>
              <a:off x="4171" y="3363"/>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47" name="Rectangle 666"/>
            <p:cNvSpPr>
              <a:spLocks noChangeArrowheads="1"/>
            </p:cNvSpPr>
            <p:nvPr/>
          </p:nvSpPr>
          <p:spPr bwMode="auto">
            <a:xfrm>
              <a:off x="4178" y="3369"/>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48" name="Rectangle 667"/>
            <p:cNvSpPr>
              <a:spLocks noChangeArrowheads="1"/>
            </p:cNvSpPr>
            <p:nvPr/>
          </p:nvSpPr>
          <p:spPr bwMode="auto">
            <a:xfrm>
              <a:off x="4185" y="3379"/>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49" name="Rectangle 668"/>
            <p:cNvSpPr>
              <a:spLocks noChangeArrowheads="1"/>
            </p:cNvSpPr>
            <p:nvPr/>
          </p:nvSpPr>
          <p:spPr bwMode="auto">
            <a:xfrm>
              <a:off x="4200" y="3392"/>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50" name="Rectangle 669"/>
            <p:cNvSpPr>
              <a:spLocks noChangeArrowheads="1"/>
            </p:cNvSpPr>
            <p:nvPr/>
          </p:nvSpPr>
          <p:spPr bwMode="auto">
            <a:xfrm>
              <a:off x="4214" y="3408"/>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51" name="Rectangle 670"/>
            <p:cNvSpPr>
              <a:spLocks noChangeArrowheads="1"/>
            </p:cNvSpPr>
            <p:nvPr/>
          </p:nvSpPr>
          <p:spPr bwMode="auto">
            <a:xfrm>
              <a:off x="4236" y="3434"/>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52" name="Rectangle 671"/>
            <p:cNvSpPr>
              <a:spLocks noChangeArrowheads="1"/>
            </p:cNvSpPr>
            <p:nvPr/>
          </p:nvSpPr>
          <p:spPr bwMode="auto">
            <a:xfrm>
              <a:off x="4239" y="3440"/>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53" name="Rectangle 672"/>
            <p:cNvSpPr>
              <a:spLocks noChangeArrowheads="1"/>
            </p:cNvSpPr>
            <p:nvPr/>
          </p:nvSpPr>
          <p:spPr bwMode="auto">
            <a:xfrm>
              <a:off x="4243" y="3450"/>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54" name="Rectangle 673"/>
            <p:cNvSpPr>
              <a:spLocks noChangeArrowheads="1"/>
            </p:cNvSpPr>
            <p:nvPr/>
          </p:nvSpPr>
          <p:spPr bwMode="auto">
            <a:xfrm>
              <a:off x="4247" y="3457"/>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55" name="Rectangle 674"/>
            <p:cNvSpPr>
              <a:spLocks noChangeArrowheads="1"/>
            </p:cNvSpPr>
            <p:nvPr/>
          </p:nvSpPr>
          <p:spPr bwMode="auto">
            <a:xfrm>
              <a:off x="4250" y="3466"/>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56" name="Rectangle 675"/>
            <p:cNvSpPr>
              <a:spLocks noChangeArrowheads="1"/>
            </p:cNvSpPr>
            <p:nvPr/>
          </p:nvSpPr>
          <p:spPr bwMode="auto">
            <a:xfrm>
              <a:off x="4272" y="3505"/>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57" name="Rectangle 676"/>
            <p:cNvSpPr>
              <a:spLocks noChangeArrowheads="1"/>
            </p:cNvSpPr>
            <p:nvPr/>
          </p:nvSpPr>
          <p:spPr bwMode="auto">
            <a:xfrm>
              <a:off x="4279" y="3525"/>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58" name="Rectangle 677"/>
            <p:cNvSpPr>
              <a:spLocks noChangeArrowheads="1"/>
            </p:cNvSpPr>
            <p:nvPr/>
          </p:nvSpPr>
          <p:spPr bwMode="auto">
            <a:xfrm>
              <a:off x="4286" y="3534"/>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59" name="Rectangle 678"/>
            <p:cNvSpPr>
              <a:spLocks noChangeArrowheads="1"/>
            </p:cNvSpPr>
            <p:nvPr/>
          </p:nvSpPr>
          <p:spPr bwMode="auto">
            <a:xfrm>
              <a:off x="4290" y="3544"/>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60" name="Rectangle 679"/>
            <p:cNvSpPr>
              <a:spLocks noChangeArrowheads="1"/>
            </p:cNvSpPr>
            <p:nvPr/>
          </p:nvSpPr>
          <p:spPr bwMode="auto">
            <a:xfrm>
              <a:off x="4297" y="3564"/>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61" name="Rectangle 680"/>
            <p:cNvSpPr>
              <a:spLocks noChangeArrowheads="1"/>
            </p:cNvSpPr>
            <p:nvPr/>
          </p:nvSpPr>
          <p:spPr bwMode="auto">
            <a:xfrm>
              <a:off x="4304" y="3573"/>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62" name="Rectangle 681"/>
            <p:cNvSpPr>
              <a:spLocks noChangeArrowheads="1"/>
            </p:cNvSpPr>
            <p:nvPr/>
          </p:nvSpPr>
          <p:spPr bwMode="auto">
            <a:xfrm>
              <a:off x="4322" y="3615"/>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63" name="Rectangle 682"/>
            <p:cNvSpPr>
              <a:spLocks noChangeArrowheads="1"/>
            </p:cNvSpPr>
            <p:nvPr/>
          </p:nvSpPr>
          <p:spPr bwMode="auto">
            <a:xfrm>
              <a:off x="4337" y="3641"/>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64" name="Rectangle 683"/>
            <p:cNvSpPr>
              <a:spLocks noChangeArrowheads="1"/>
            </p:cNvSpPr>
            <p:nvPr/>
          </p:nvSpPr>
          <p:spPr bwMode="auto">
            <a:xfrm>
              <a:off x="4369" y="3696"/>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65" name="Rectangle 684"/>
            <p:cNvSpPr>
              <a:spLocks noChangeArrowheads="1"/>
            </p:cNvSpPr>
            <p:nvPr/>
          </p:nvSpPr>
          <p:spPr bwMode="auto">
            <a:xfrm>
              <a:off x="4387" y="3719"/>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66" name="Rectangle 685"/>
            <p:cNvSpPr>
              <a:spLocks noChangeArrowheads="1"/>
            </p:cNvSpPr>
            <p:nvPr/>
          </p:nvSpPr>
          <p:spPr bwMode="auto">
            <a:xfrm>
              <a:off x="4391" y="3726"/>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67" name="Rectangle 686"/>
            <p:cNvSpPr>
              <a:spLocks noChangeArrowheads="1"/>
            </p:cNvSpPr>
            <p:nvPr/>
          </p:nvSpPr>
          <p:spPr bwMode="auto">
            <a:xfrm>
              <a:off x="4398" y="3729"/>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68" name="Rectangle 687"/>
            <p:cNvSpPr>
              <a:spLocks noChangeArrowheads="1"/>
            </p:cNvSpPr>
            <p:nvPr/>
          </p:nvSpPr>
          <p:spPr bwMode="auto">
            <a:xfrm>
              <a:off x="4402" y="3735"/>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69" name="Rectangle 688"/>
            <p:cNvSpPr>
              <a:spLocks noChangeArrowheads="1"/>
            </p:cNvSpPr>
            <p:nvPr/>
          </p:nvSpPr>
          <p:spPr bwMode="auto">
            <a:xfrm>
              <a:off x="4405" y="3739"/>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70" name="Rectangle 689"/>
            <p:cNvSpPr>
              <a:spLocks noChangeArrowheads="1"/>
            </p:cNvSpPr>
            <p:nvPr/>
          </p:nvSpPr>
          <p:spPr bwMode="auto">
            <a:xfrm>
              <a:off x="4416" y="3745"/>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71" name="Rectangle 690"/>
            <p:cNvSpPr>
              <a:spLocks noChangeArrowheads="1"/>
            </p:cNvSpPr>
            <p:nvPr/>
          </p:nvSpPr>
          <p:spPr bwMode="auto">
            <a:xfrm>
              <a:off x="4427" y="3752"/>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72" name="Rectangle 691"/>
            <p:cNvSpPr>
              <a:spLocks noChangeArrowheads="1"/>
            </p:cNvSpPr>
            <p:nvPr/>
          </p:nvSpPr>
          <p:spPr bwMode="auto">
            <a:xfrm>
              <a:off x="4430" y="3752"/>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73" name="Rectangle 692"/>
            <p:cNvSpPr>
              <a:spLocks noChangeArrowheads="1"/>
            </p:cNvSpPr>
            <p:nvPr/>
          </p:nvSpPr>
          <p:spPr bwMode="auto">
            <a:xfrm>
              <a:off x="4441" y="3755"/>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74" name="Rectangle 693"/>
            <p:cNvSpPr>
              <a:spLocks noChangeArrowheads="1"/>
            </p:cNvSpPr>
            <p:nvPr/>
          </p:nvSpPr>
          <p:spPr bwMode="auto">
            <a:xfrm>
              <a:off x="4448" y="3758"/>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75" name="Rectangle 694"/>
            <p:cNvSpPr>
              <a:spLocks noChangeArrowheads="1"/>
            </p:cNvSpPr>
            <p:nvPr/>
          </p:nvSpPr>
          <p:spPr bwMode="auto">
            <a:xfrm>
              <a:off x="4463" y="3761"/>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76" name="Rectangle 695"/>
            <p:cNvSpPr>
              <a:spLocks noChangeArrowheads="1"/>
            </p:cNvSpPr>
            <p:nvPr/>
          </p:nvSpPr>
          <p:spPr bwMode="auto">
            <a:xfrm>
              <a:off x="4470" y="3761"/>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77" name="Rectangle 696"/>
            <p:cNvSpPr>
              <a:spLocks noChangeArrowheads="1"/>
            </p:cNvSpPr>
            <p:nvPr/>
          </p:nvSpPr>
          <p:spPr bwMode="auto">
            <a:xfrm>
              <a:off x="4481" y="3761"/>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78" name="Rectangle 697"/>
            <p:cNvSpPr>
              <a:spLocks noChangeArrowheads="1"/>
            </p:cNvSpPr>
            <p:nvPr/>
          </p:nvSpPr>
          <p:spPr bwMode="auto">
            <a:xfrm>
              <a:off x="4495" y="3761"/>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79" name="Rectangle 698"/>
            <p:cNvSpPr>
              <a:spLocks noChangeArrowheads="1"/>
            </p:cNvSpPr>
            <p:nvPr/>
          </p:nvSpPr>
          <p:spPr bwMode="auto">
            <a:xfrm>
              <a:off x="4499" y="3761"/>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80" name="Rectangle 699"/>
            <p:cNvSpPr>
              <a:spLocks noChangeArrowheads="1"/>
            </p:cNvSpPr>
            <p:nvPr/>
          </p:nvSpPr>
          <p:spPr bwMode="auto">
            <a:xfrm>
              <a:off x="4510" y="3761"/>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81" name="Rectangle 700"/>
            <p:cNvSpPr>
              <a:spLocks noChangeArrowheads="1"/>
            </p:cNvSpPr>
            <p:nvPr/>
          </p:nvSpPr>
          <p:spPr bwMode="auto">
            <a:xfrm>
              <a:off x="4513" y="3761"/>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82" name="Rectangle 701"/>
            <p:cNvSpPr>
              <a:spLocks noChangeArrowheads="1"/>
            </p:cNvSpPr>
            <p:nvPr/>
          </p:nvSpPr>
          <p:spPr bwMode="auto">
            <a:xfrm>
              <a:off x="4524" y="3761"/>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83" name="Rectangle 702"/>
            <p:cNvSpPr>
              <a:spLocks noChangeArrowheads="1"/>
            </p:cNvSpPr>
            <p:nvPr/>
          </p:nvSpPr>
          <p:spPr bwMode="auto">
            <a:xfrm>
              <a:off x="4539" y="3761"/>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84" name="Rectangle 703"/>
            <p:cNvSpPr>
              <a:spLocks noChangeArrowheads="1"/>
            </p:cNvSpPr>
            <p:nvPr/>
          </p:nvSpPr>
          <p:spPr bwMode="auto">
            <a:xfrm>
              <a:off x="4542" y="3761"/>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85" name="Rectangle 704"/>
            <p:cNvSpPr>
              <a:spLocks noChangeArrowheads="1"/>
            </p:cNvSpPr>
            <p:nvPr/>
          </p:nvSpPr>
          <p:spPr bwMode="auto">
            <a:xfrm>
              <a:off x="4560" y="3761"/>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86" name="Rectangle 705"/>
            <p:cNvSpPr>
              <a:spLocks noChangeArrowheads="1"/>
            </p:cNvSpPr>
            <p:nvPr/>
          </p:nvSpPr>
          <p:spPr bwMode="auto">
            <a:xfrm>
              <a:off x="4593" y="3755"/>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87" name="Rectangle 706"/>
            <p:cNvSpPr>
              <a:spLocks noChangeArrowheads="1"/>
            </p:cNvSpPr>
            <p:nvPr/>
          </p:nvSpPr>
          <p:spPr bwMode="auto">
            <a:xfrm>
              <a:off x="4614" y="3745"/>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88" name="Rectangle 707"/>
            <p:cNvSpPr>
              <a:spLocks noChangeArrowheads="1"/>
            </p:cNvSpPr>
            <p:nvPr/>
          </p:nvSpPr>
          <p:spPr bwMode="auto">
            <a:xfrm>
              <a:off x="4618" y="3745"/>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89" name="Rectangle 708"/>
            <p:cNvSpPr>
              <a:spLocks noChangeArrowheads="1"/>
            </p:cNvSpPr>
            <p:nvPr/>
          </p:nvSpPr>
          <p:spPr bwMode="auto">
            <a:xfrm>
              <a:off x="4632" y="3732"/>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90" name="Rectangle 709"/>
            <p:cNvSpPr>
              <a:spLocks noChangeArrowheads="1"/>
            </p:cNvSpPr>
            <p:nvPr/>
          </p:nvSpPr>
          <p:spPr bwMode="auto">
            <a:xfrm>
              <a:off x="4636" y="3729"/>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91" name="Rectangle 710"/>
            <p:cNvSpPr>
              <a:spLocks noChangeArrowheads="1"/>
            </p:cNvSpPr>
            <p:nvPr/>
          </p:nvSpPr>
          <p:spPr bwMode="auto">
            <a:xfrm>
              <a:off x="4650" y="3716"/>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92" name="Rectangle 711"/>
            <p:cNvSpPr>
              <a:spLocks noChangeArrowheads="1"/>
            </p:cNvSpPr>
            <p:nvPr/>
          </p:nvSpPr>
          <p:spPr bwMode="auto">
            <a:xfrm>
              <a:off x="4654" y="3709"/>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93" name="Rectangle 712"/>
            <p:cNvSpPr>
              <a:spLocks noChangeArrowheads="1"/>
            </p:cNvSpPr>
            <p:nvPr/>
          </p:nvSpPr>
          <p:spPr bwMode="auto">
            <a:xfrm>
              <a:off x="4665" y="3700"/>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94" name="Rectangle 713"/>
            <p:cNvSpPr>
              <a:spLocks noChangeArrowheads="1"/>
            </p:cNvSpPr>
            <p:nvPr/>
          </p:nvSpPr>
          <p:spPr bwMode="auto">
            <a:xfrm>
              <a:off x="4687" y="3674"/>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95" name="Rectangle 714"/>
            <p:cNvSpPr>
              <a:spLocks noChangeArrowheads="1"/>
            </p:cNvSpPr>
            <p:nvPr/>
          </p:nvSpPr>
          <p:spPr bwMode="auto">
            <a:xfrm>
              <a:off x="4694" y="3667"/>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96" name="Rectangle 715"/>
            <p:cNvSpPr>
              <a:spLocks noChangeArrowheads="1"/>
            </p:cNvSpPr>
            <p:nvPr/>
          </p:nvSpPr>
          <p:spPr bwMode="auto">
            <a:xfrm>
              <a:off x="4697" y="3661"/>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97" name="Rectangle 716"/>
            <p:cNvSpPr>
              <a:spLocks noChangeArrowheads="1"/>
            </p:cNvSpPr>
            <p:nvPr/>
          </p:nvSpPr>
          <p:spPr bwMode="auto">
            <a:xfrm>
              <a:off x="4708" y="3651"/>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98" name="Rectangle 717"/>
            <p:cNvSpPr>
              <a:spLocks noChangeArrowheads="1"/>
            </p:cNvSpPr>
            <p:nvPr/>
          </p:nvSpPr>
          <p:spPr bwMode="auto">
            <a:xfrm>
              <a:off x="4712" y="3645"/>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99" name="Rectangle 718"/>
            <p:cNvSpPr>
              <a:spLocks noChangeArrowheads="1"/>
            </p:cNvSpPr>
            <p:nvPr/>
          </p:nvSpPr>
          <p:spPr bwMode="auto">
            <a:xfrm>
              <a:off x="4723" y="3635"/>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00" name="Rectangle 719"/>
            <p:cNvSpPr>
              <a:spLocks noChangeArrowheads="1"/>
            </p:cNvSpPr>
            <p:nvPr/>
          </p:nvSpPr>
          <p:spPr bwMode="auto">
            <a:xfrm>
              <a:off x="4730" y="3628"/>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01" name="Rectangle 720"/>
            <p:cNvSpPr>
              <a:spLocks noChangeArrowheads="1"/>
            </p:cNvSpPr>
            <p:nvPr/>
          </p:nvSpPr>
          <p:spPr bwMode="auto">
            <a:xfrm>
              <a:off x="4737" y="3625"/>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02" name="Rectangle 721"/>
            <p:cNvSpPr>
              <a:spLocks noChangeArrowheads="1"/>
            </p:cNvSpPr>
            <p:nvPr/>
          </p:nvSpPr>
          <p:spPr bwMode="auto">
            <a:xfrm>
              <a:off x="4741" y="3622"/>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03" name="Rectangle 722"/>
            <p:cNvSpPr>
              <a:spLocks noChangeArrowheads="1"/>
            </p:cNvSpPr>
            <p:nvPr/>
          </p:nvSpPr>
          <p:spPr bwMode="auto">
            <a:xfrm>
              <a:off x="4751" y="3615"/>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04" name="Rectangle 723"/>
            <p:cNvSpPr>
              <a:spLocks noChangeArrowheads="1"/>
            </p:cNvSpPr>
            <p:nvPr/>
          </p:nvSpPr>
          <p:spPr bwMode="auto">
            <a:xfrm>
              <a:off x="4766" y="3609"/>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05" name="Rectangle 724"/>
            <p:cNvSpPr>
              <a:spLocks noChangeArrowheads="1"/>
            </p:cNvSpPr>
            <p:nvPr/>
          </p:nvSpPr>
          <p:spPr bwMode="auto">
            <a:xfrm>
              <a:off x="4777" y="3606"/>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06" name="Rectangle 725"/>
            <p:cNvSpPr>
              <a:spLocks noChangeArrowheads="1"/>
            </p:cNvSpPr>
            <p:nvPr/>
          </p:nvSpPr>
          <p:spPr bwMode="auto">
            <a:xfrm>
              <a:off x="4795" y="3602"/>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07" name="Rectangle 726"/>
            <p:cNvSpPr>
              <a:spLocks noChangeArrowheads="1"/>
            </p:cNvSpPr>
            <p:nvPr/>
          </p:nvSpPr>
          <p:spPr bwMode="auto">
            <a:xfrm>
              <a:off x="4806" y="3602"/>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08" name="Rectangle 727"/>
            <p:cNvSpPr>
              <a:spLocks noChangeArrowheads="1"/>
            </p:cNvSpPr>
            <p:nvPr/>
          </p:nvSpPr>
          <p:spPr bwMode="auto">
            <a:xfrm>
              <a:off x="4813" y="3599"/>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09" name="Rectangle 728"/>
            <p:cNvSpPr>
              <a:spLocks noChangeArrowheads="1"/>
            </p:cNvSpPr>
            <p:nvPr/>
          </p:nvSpPr>
          <p:spPr bwMode="auto">
            <a:xfrm>
              <a:off x="4824" y="3599"/>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10" name="Rectangle 729"/>
            <p:cNvSpPr>
              <a:spLocks noChangeArrowheads="1"/>
            </p:cNvSpPr>
            <p:nvPr/>
          </p:nvSpPr>
          <p:spPr bwMode="auto">
            <a:xfrm>
              <a:off x="4856" y="3583"/>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11" name="Rectangle 730"/>
            <p:cNvSpPr>
              <a:spLocks noChangeArrowheads="1"/>
            </p:cNvSpPr>
            <p:nvPr/>
          </p:nvSpPr>
          <p:spPr bwMode="auto">
            <a:xfrm>
              <a:off x="4860" y="3580"/>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12" name="Rectangle 731"/>
            <p:cNvSpPr>
              <a:spLocks noChangeArrowheads="1"/>
            </p:cNvSpPr>
            <p:nvPr/>
          </p:nvSpPr>
          <p:spPr bwMode="auto">
            <a:xfrm>
              <a:off x="4874" y="3570"/>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13" name="Rectangle 732"/>
            <p:cNvSpPr>
              <a:spLocks noChangeArrowheads="1"/>
            </p:cNvSpPr>
            <p:nvPr/>
          </p:nvSpPr>
          <p:spPr bwMode="auto">
            <a:xfrm>
              <a:off x="4878" y="3567"/>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14" name="Rectangle 733"/>
            <p:cNvSpPr>
              <a:spLocks noChangeArrowheads="1"/>
            </p:cNvSpPr>
            <p:nvPr/>
          </p:nvSpPr>
          <p:spPr bwMode="auto">
            <a:xfrm>
              <a:off x="4885" y="3564"/>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15" name="Rectangle 734"/>
            <p:cNvSpPr>
              <a:spLocks noChangeArrowheads="1"/>
            </p:cNvSpPr>
            <p:nvPr/>
          </p:nvSpPr>
          <p:spPr bwMode="auto">
            <a:xfrm>
              <a:off x="4899" y="3557"/>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16" name="Rectangle 735"/>
            <p:cNvSpPr>
              <a:spLocks noChangeArrowheads="1"/>
            </p:cNvSpPr>
            <p:nvPr/>
          </p:nvSpPr>
          <p:spPr bwMode="auto">
            <a:xfrm>
              <a:off x="4943" y="3541"/>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17" name="Rectangle 736"/>
            <p:cNvSpPr>
              <a:spLocks noChangeArrowheads="1"/>
            </p:cNvSpPr>
            <p:nvPr/>
          </p:nvSpPr>
          <p:spPr bwMode="auto">
            <a:xfrm>
              <a:off x="4953" y="3538"/>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18" name="Rectangle 737"/>
            <p:cNvSpPr>
              <a:spLocks noChangeArrowheads="1"/>
            </p:cNvSpPr>
            <p:nvPr/>
          </p:nvSpPr>
          <p:spPr bwMode="auto">
            <a:xfrm>
              <a:off x="4964" y="3538"/>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19" name="Rectangle 738"/>
            <p:cNvSpPr>
              <a:spLocks noChangeArrowheads="1"/>
            </p:cNvSpPr>
            <p:nvPr/>
          </p:nvSpPr>
          <p:spPr bwMode="auto">
            <a:xfrm>
              <a:off x="4968" y="3538"/>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20" name="Rectangle 739"/>
            <p:cNvSpPr>
              <a:spLocks noChangeArrowheads="1"/>
            </p:cNvSpPr>
            <p:nvPr/>
          </p:nvSpPr>
          <p:spPr bwMode="auto">
            <a:xfrm>
              <a:off x="4972" y="3538"/>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21" name="Rectangle 740"/>
            <p:cNvSpPr>
              <a:spLocks noChangeArrowheads="1"/>
            </p:cNvSpPr>
            <p:nvPr/>
          </p:nvSpPr>
          <p:spPr bwMode="auto">
            <a:xfrm>
              <a:off x="4979" y="3538"/>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22" name="Rectangle 741"/>
            <p:cNvSpPr>
              <a:spLocks noChangeArrowheads="1"/>
            </p:cNvSpPr>
            <p:nvPr/>
          </p:nvSpPr>
          <p:spPr bwMode="auto">
            <a:xfrm>
              <a:off x="4986" y="3538"/>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23" name="Rectangle 742"/>
            <p:cNvSpPr>
              <a:spLocks noChangeArrowheads="1"/>
            </p:cNvSpPr>
            <p:nvPr/>
          </p:nvSpPr>
          <p:spPr bwMode="auto">
            <a:xfrm>
              <a:off x="4993" y="3538"/>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24" name="Rectangle 743"/>
            <p:cNvSpPr>
              <a:spLocks noChangeArrowheads="1"/>
            </p:cNvSpPr>
            <p:nvPr/>
          </p:nvSpPr>
          <p:spPr bwMode="auto">
            <a:xfrm>
              <a:off x="4997" y="3538"/>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25" name="Rectangle 744"/>
            <p:cNvSpPr>
              <a:spLocks noChangeArrowheads="1"/>
            </p:cNvSpPr>
            <p:nvPr/>
          </p:nvSpPr>
          <p:spPr bwMode="auto">
            <a:xfrm>
              <a:off x="5000" y="3538"/>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26" name="Rectangle 745"/>
            <p:cNvSpPr>
              <a:spLocks noChangeArrowheads="1"/>
            </p:cNvSpPr>
            <p:nvPr/>
          </p:nvSpPr>
          <p:spPr bwMode="auto">
            <a:xfrm>
              <a:off x="5008" y="3534"/>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27" name="Rectangle 746"/>
            <p:cNvSpPr>
              <a:spLocks noChangeArrowheads="1"/>
            </p:cNvSpPr>
            <p:nvPr/>
          </p:nvSpPr>
          <p:spPr bwMode="auto">
            <a:xfrm>
              <a:off x="5044" y="3521"/>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28" name="Rectangle 747"/>
            <p:cNvSpPr>
              <a:spLocks noChangeArrowheads="1"/>
            </p:cNvSpPr>
            <p:nvPr/>
          </p:nvSpPr>
          <p:spPr bwMode="auto">
            <a:xfrm>
              <a:off x="5051" y="3518"/>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29" name="Rectangle 748"/>
            <p:cNvSpPr>
              <a:spLocks noChangeArrowheads="1"/>
            </p:cNvSpPr>
            <p:nvPr/>
          </p:nvSpPr>
          <p:spPr bwMode="auto">
            <a:xfrm>
              <a:off x="5058" y="3512"/>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30" name="Rectangle 749"/>
            <p:cNvSpPr>
              <a:spLocks noChangeArrowheads="1"/>
            </p:cNvSpPr>
            <p:nvPr/>
          </p:nvSpPr>
          <p:spPr bwMode="auto">
            <a:xfrm>
              <a:off x="5076" y="3499"/>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31" name="Rectangle 750"/>
            <p:cNvSpPr>
              <a:spLocks noChangeArrowheads="1"/>
            </p:cNvSpPr>
            <p:nvPr/>
          </p:nvSpPr>
          <p:spPr bwMode="auto">
            <a:xfrm>
              <a:off x="5080" y="3492"/>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32" name="Rectangle 751"/>
            <p:cNvSpPr>
              <a:spLocks noChangeArrowheads="1"/>
            </p:cNvSpPr>
            <p:nvPr/>
          </p:nvSpPr>
          <p:spPr bwMode="auto">
            <a:xfrm>
              <a:off x="5091" y="3489"/>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33" name="Rectangle 752"/>
            <p:cNvSpPr>
              <a:spLocks noChangeArrowheads="1"/>
            </p:cNvSpPr>
            <p:nvPr/>
          </p:nvSpPr>
          <p:spPr bwMode="auto">
            <a:xfrm>
              <a:off x="5094" y="3486"/>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34" name="Rectangle 753"/>
            <p:cNvSpPr>
              <a:spLocks noChangeArrowheads="1"/>
            </p:cNvSpPr>
            <p:nvPr/>
          </p:nvSpPr>
          <p:spPr bwMode="auto">
            <a:xfrm>
              <a:off x="5101" y="3482"/>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35" name="Rectangle 754"/>
            <p:cNvSpPr>
              <a:spLocks noChangeArrowheads="1"/>
            </p:cNvSpPr>
            <p:nvPr/>
          </p:nvSpPr>
          <p:spPr bwMode="auto">
            <a:xfrm>
              <a:off x="5109" y="3476"/>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36" name="Rectangle 755"/>
            <p:cNvSpPr>
              <a:spLocks noChangeArrowheads="1"/>
            </p:cNvSpPr>
            <p:nvPr/>
          </p:nvSpPr>
          <p:spPr bwMode="auto">
            <a:xfrm>
              <a:off x="5116" y="3476"/>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37" name="Rectangle 756"/>
            <p:cNvSpPr>
              <a:spLocks noChangeArrowheads="1"/>
            </p:cNvSpPr>
            <p:nvPr/>
          </p:nvSpPr>
          <p:spPr bwMode="auto">
            <a:xfrm>
              <a:off x="5123" y="3473"/>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38" name="Rectangle 757"/>
            <p:cNvSpPr>
              <a:spLocks noChangeArrowheads="1"/>
            </p:cNvSpPr>
            <p:nvPr/>
          </p:nvSpPr>
          <p:spPr bwMode="auto">
            <a:xfrm>
              <a:off x="5130" y="3470"/>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39" name="Rectangle 758"/>
            <p:cNvSpPr>
              <a:spLocks noChangeArrowheads="1"/>
            </p:cNvSpPr>
            <p:nvPr/>
          </p:nvSpPr>
          <p:spPr bwMode="auto">
            <a:xfrm>
              <a:off x="5134" y="3470"/>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40" name="Rectangle 759"/>
            <p:cNvSpPr>
              <a:spLocks noChangeArrowheads="1"/>
            </p:cNvSpPr>
            <p:nvPr/>
          </p:nvSpPr>
          <p:spPr bwMode="auto">
            <a:xfrm>
              <a:off x="5137" y="3470"/>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41" name="Rectangle 760"/>
            <p:cNvSpPr>
              <a:spLocks noChangeArrowheads="1"/>
            </p:cNvSpPr>
            <p:nvPr/>
          </p:nvSpPr>
          <p:spPr bwMode="auto">
            <a:xfrm>
              <a:off x="5148" y="3470"/>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42" name="Rectangle 761"/>
            <p:cNvSpPr>
              <a:spLocks noChangeArrowheads="1"/>
            </p:cNvSpPr>
            <p:nvPr/>
          </p:nvSpPr>
          <p:spPr bwMode="auto">
            <a:xfrm>
              <a:off x="5155" y="3470"/>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43" name="Rectangle 762"/>
            <p:cNvSpPr>
              <a:spLocks noChangeArrowheads="1"/>
            </p:cNvSpPr>
            <p:nvPr/>
          </p:nvSpPr>
          <p:spPr bwMode="auto">
            <a:xfrm>
              <a:off x="5181" y="3476"/>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44" name="Rectangle 763"/>
            <p:cNvSpPr>
              <a:spLocks noChangeArrowheads="1"/>
            </p:cNvSpPr>
            <p:nvPr/>
          </p:nvSpPr>
          <p:spPr bwMode="auto">
            <a:xfrm>
              <a:off x="5199" y="3479"/>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45" name="Rectangle 764"/>
            <p:cNvSpPr>
              <a:spLocks noChangeArrowheads="1"/>
            </p:cNvSpPr>
            <p:nvPr/>
          </p:nvSpPr>
          <p:spPr bwMode="auto">
            <a:xfrm>
              <a:off x="5202" y="3482"/>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46" name="Rectangle 765"/>
            <p:cNvSpPr>
              <a:spLocks noChangeArrowheads="1"/>
            </p:cNvSpPr>
            <p:nvPr/>
          </p:nvSpPr>
          <p:spPr bwMode="auto">
            <a:xfrm>
              <a:off x="5210" y="3482"/>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47" name="Rectangle 766"/>
            <p:cNvSpPr>
              <a:spLocks noChangeArrowheads="1"/>
            </p:cNvSpPr>
            <p:nvPr/>
          </p:nvSpPr>
          <p:spPr bwMode="auto">
            <a:xfrm>
              <a:off x="5213" y="3482"/>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48" name="Rectangle 767"/>
            <p:cNvSpPr>
              <a:spLocks noChangeArrowheads="1"/>
            </p:cNvSpPr>
            <p:nvPr/>
          </p:nvSpPr>
          <p:spPr bwMode="auto">
            <a:xfrm>
              <a:off x="5224" y="3486"/>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49" name="Rectangle 768"/>
            <p:cNvSpPr>
              <a:spLocks noChangeArrowheads="1"/>
            </p:cNvSpPr>
            <p:nvPr/>
          </p:nvSpPr>
          <p:spPr bwMode="auto">
            <a:xfrm>
              <a:off x="5238" y="3482"/>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50" name="Rectangle 769"/>
            <p:cNvSpPr>
              <a:spLocks noChangeArrowheads="1"/>
            </p:cNvSpPr>
            <p:nvPr/>
          </p:nvSpPr>
          <p:spPr bwMode="auto">
            <a:xfrm>
              <a:off x="5246" y="3482"/>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51" name="Rectangle 770"/>
            <p:cNvSpPr>
              <a:spLocks noChangeArrowheads="1"/>
            </p:cNvSpPr>
            <p:nvPr/>
          </p:nvSpPr>
          <p:spPr bwMode="auto">
            <a:xfrm>
              <a:off x="5264" y="3476"/>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52" name="Rectangle 771"/>
            <p:cNvSpPr>
              <a:spLocks noChangeArrowheads="1"/>
            </p:cNvSpPr>
            <p:nvPr/>
          </p:nvSpPr>
          <p:spPr bwMode="auto">
            <a:xfrm>
              <a:off x="5267" y="3476"/>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53" name="Rectangle 772"/>
            <p:cNvSpPr>
              <a:spLocks noChangeArrowheads="1"/>
            </p:cNvSpPr>
            <p:nvPr/>
          </p:nvSpPr>
          <p:spPr bwMode="auto">
            <a:xfrm>
              <a:off x="5271" y="3473"/>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54" name="Rectangle 773"/>
            <p:cNvSpPr>
              <a:spLocks noChangeArrowheads="1"/>
            </p:cNvSpPr>
            <p:nvPr/>
          </p:nvSpPr>
          <p:spPr bwMode="auto">
            <a:xfrm>
              <a:off x="5282" y="3470"/>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55" name="Rectangle 774"/>
            <p:cNvSpPr>
              <a:spLocks noChangeArrowheads="1"/>
            </p:cNvSpPr>
            <p:nvPr/>
          </p:nvSpPr>
          <p:spPr bwMode="auto">
            <a:xfrm>
              <a:off x="5285" y="3470"/>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56" name="Rectangle 775"/>
            <p:cNvSpPr>
              <a:spLocks noChangeArrowheads="1"/>
            </p:cNvSpPr>
            <p:nvPr/>
          </p:nvSpPr>
          <p:spPr bwMode="auto">
            <a:xfrm>
              <a:off x="5300" y="3463"/>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57" name="Rectangle 776"/>
            <p:cNvSpPr>
              <a:spLocks noChangeArrowheads="1"/>
            </p:cNvSpPr>
            <p:nvPr/>
          </p:nvSpPr>
          <p:spPr bwMode="auto">
            <a:xfrm>
              <a:off x="5307" y="3460"/>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58" name="Rectangle 777"/>
            <p:cNvSpPr>
              <a:spLocks noChangeArrowheads="1"/>
            </p:cNvSpPr>
            <p:nvPr/>
          </p:nvSpPr>
          <p:spPr bwMode="auto">
            <a:xfrm>
              <a:off x="5314" y="3457"/>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59" name="Rectangle 778"/>
            <p:cNvSpPr>
              <a:spLocks noChangeArrowheads="1"/>
            </p:cNvSpPr>
            <p:nvPr/>
          </p:nvSpPr>
          <p:spPr bwMode="auto">
            <a:xfrm>
              <a:off x="5321" y="3457"/>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60" name="Rectangle 779"/>
            <p:cNvSpPr>
              <a:spLocks noChangeArrowheads="1"/>
            </p:cNvSpPr>
            <p:nvPr/>
          </p:nvSpPr>
          <p:spPr bwMode="auto">
            <a:xfrm>
              <a:off x="5329" y="3453"/>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61" name="Rectangle 780"/>
            <p:cNvSpPr>
              <a:spLocks noChangeArrowheads="1"/>
            </p:cNvSpPr>
            <p:nvPr/>
          </p:nvSpPr>
          <p:spPr bwMode="auto">
            <a:xfrm>
              <a:off x="5354" y="3444"/>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62" name="Rectangle 781"/>
            <p:cNvSpPr>
              <a:spLocks noChangeArrowheads="1"/>
            </p:cNvSpPr>
            <p:nvPr/>
          </p:nvSpPr>
          <p:spPr bwMode="auto">
            <a:xfrm>
              <a:off x="5357" y="3440"/>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63" name="Rectangle 782"/>
            <p:cNvSpPr>
              <a:spLocks noChangeArrowheads="1"/>
            </p:cNvSpPr>
            <p:nvPr/>
          </p:nvSpPr>
          <p:spPr bwMode="auto">
            <a:xfrm>
              <a:off x="5372" y="3437"/>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64" name="Rectangle 783"/>
            <p:cNvSpPr>
              <a:spLocks noChangeArrowheads="1"/>
            </p:cNvSpPr>
            <p:nvPr/>
          </p:nvSpPr>
          <p:spPr bwMode="auto">
            <a:xfrm>
              <a:off x="5379" y="3434"/>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65" name="Rectangle 784"/>
            <p:cNvSpPr>
              <a:spLocks noChangeArrowheads="1"/>
            </p:cNvSpPr>
            <p:nvPr/>
          </p:nvSpPr>
          <p:spPr bwMode="auto">
            <a:xfrm>
              <a:off x="5394" y="3427"/>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66" name="Rectangle 785"/>
            <p:cNvSpPr>
              <a:spLocks noChangeArrowheads="1"/>
            </p:cNvSpPr>
            <p:nvPr/>
          </p:nvSpPr>
          <p:spPr bwMode="auto">
            <a:xfrm>
              <a:off x="5401" y="3427"/>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67" name="Rectangle 786"/>
            <p:cNvSpPr>
              <a:spLocks noChangeArrowheads="1"/>
            </p:cNvSpPr>
            <p:nvPr/>
          </p:nvSpPr>
          <p:spPr bwMode="auto">
            <a:xfrm>
              <a:off x="5404" y="3424"/>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68" name="Rectangle 787"/>
            <p:cNvSpPr>
              <a:spLocks noChangeArrowheads="1"/>
            </p:cNvSpPr>
            <p:nvPr/>
          </p:nvSpPr>
          <p:spPr bwMode="auto">
            <a:xfrm>
              <a:off x="5408" y="3421"/>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69" name="Rectangle 788"/>
            <p:cNvSpPr>
              <a:spLocks noChangeArrowheads="1"/>
            </p:cNvSpPr>
            <p:nvPr/>
          </p:nvSpPr>
          <p:spPr bwMode="auto">
            <a:xfrm>
              <a:off x="5415" y="3421"/>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70" name="Rectangle 789"/>
            <p:cNvSpPr>
              <a:spLocks noChangeArrowheads="1"/>
            </p:cNvSpPr>
            <p:nvPr/>
          </p:nvSpPr>
          <p:spPr bwMode="auto">
            <a:xfrm>
              <a:off x="5419" y="3418"/>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71" name="Rectangle 790"/>
            <p:cNvSpPr>
              <a:spLocks noChangeArrowheads="1"/>
            </p:cNvSpPr>
            <p:nvPr/>
          </p:nvSpPr>
          <p:spPr bwMode="auto">
            <a:xfrm>
              <a:off x="5422" y="3418"/>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72" name="Rectangle 791"/>
            <p:cNvSpPr>
              <a:spLocks noChangeArrowheads="1"/>
            </p:cNvSpPr>
            <p:nvPr/>
          </p:nvSpPr>
          <p:spPr bwMode="auto">
            <a:xfrm>
              <a:off x="5437" y="3411"/>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73" name="Rectangle 792"/>
            <p:cNvSpPr>
              <a:spLocks noChangeArrowheads="1"/>
            </p:cNvSpPr>
            <p:nvPr/>
          </p:nvSpPr>
          <p:spPr bwMode="auto">
            <a:xfrm>
              <a:off x="5458" y="3408"/>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74" name="Rectangle 793"/>
            <p:cNvSpPr>
              <a:spLocks noChangeArrowheads="1"/>
            </p:cNvSpPr>
            <p:nvPr/>
          </p:nvSpPr>
          <p:spPr bwMode="auto">
            <a:xfrm>
              <a:off x="5458" y="3408"/>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75" name="Rectangle 794"/>
            <p:cNvSpPr>
              <a:spLocks noChangeArrowheads="1"/>
            </p:cNvSpPr>
            <p:nvPr/>
          </p:nvSpPr>
          <p:spPr bwMode="auto">
            <a:xfrm>
              <a:off x="5466" y="3405"/>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76" name="Rectangle 795"/>
            <p:cNvSpPr>
              <a:spLocks noChangeArrowheads="1"/>
            </p:cNvSpPr>
            <p:nvPr/>
          </p:nvSpPr>
          <p:spPr bwMode="auto">
            <a:xfrm>
              <a:off x="5469" y="3405"/>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77" name="Rectangle 796"/>
            <p:cNvSpPr>
              <a:spLocks noChangeArrowheads="1"/>
            </p:cNvSpPr>
            <p:nvPr/>
          </p:nvSpPr>
          <p:spPr bwMode="auto">
            <a:xfrm>
              <a:off x="5473" y="3405"/>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78" name="Rectangle 797"/>
            <p:cNvSpPr>
              <a:spLocks noChangeArrowheads="1"/>
            </p:cNvSpPr>
            <p:nvPr/>
          </p:nvSpPr>
          <p:spPr bwMode="auto">
            <a:xfrm>
              <a:off x="3096" y="3554"/>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79" name="Rectangle 798"/>
            <p:cNvSpPr>
              <a:spLocks noChangeArrowheads="1"/>
            </p:cNvSpPr>
            <p:nvPr/>
          </p:nvSpPr>
          <p:spPr bwMode="auto">
            <a:xfrm>
              <a:off x="3099" y="3554"/>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80" name="Rectangle 799"/>
            <p:cNvSpPr>
              <a:spLocks noChangeArrowheads="1"/>
            </p:cNvSpPr>
            <p:nvPr/>
          </p:nvSpPr>
          <p:spPr bwMode="auto">
            <a:xfrm>
              <a:off x="3114" y="3551"/>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81" name="Rectangle 800"/>
            <p:cNvSpPr>
              <a:spLocks noChangeArrowheads="1"/>
            </p:cNvSpPr>
            <p:nvPr/>
          </p:nvSpPr>
          <p:spPr bwMode="auto">
            <a:xfrm>
              <a:off x="3118" y="3551"/>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82" name="Rectangle 801"/>
            <p:cNvSpPr>
              <a:spLocks noChangeArrowheads="1"/>
            </p:cNvSpPr>
            <p:nvPr/>
          </p:nvSpPr>
          <p:spPr bwMode="auto">
            <a:xfrm>
              <a:off x="3125" y="3547"/>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83" name="Rectangle 802"/>
            <p:cNvSpPr>
              <a:spLocks noChangeArrowheads="1"/>
            </p:cNvSpPr>
            <p:nvPr/>
          </p:nvSpPr>
          <p:spPr bwMode="auto">
            <a:xfrm>
              <a:off x="3128" y="3547"/>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84" name="Rectangle 803"/>
            <p:cNvSpPr>
              <a:spLocks noChangeArrowheads="1"/>
            </p:cNvSpPr>
            <p:nvPr/>
          </p:nvSpPr>
          <p:spPr bwMode="auto">
            <a:xfrm>
              <a:off x="3136" y="3544"/>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85" name="Rectangle 804"/>
            <p:cNvSpPr>
              <a:spLocks noChangeArrowheads="1"/>
            </p:cNvSpPr>
            <p:nvPr/>
          </p:nvSpPr>
          <p:spPr bwMode="auto">
            <a:xfrm>
              <a:off x="3146" y="3541"/>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86" name="Rectangle 805"/>
            <p:cNvSpPr>
              <a:spLocks noChangeArrowheads="1"/>
            </p:cNvSpPr>
            <p:nvPr/>
          </p:nvSpPr>
          <p:spPr bwMode="auto">
            <a:xfrm>
              <a:off x="3150" y="3538"/>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87" name="Rectangle 806"/>
            <p:cNvSpPr>
              <a:spLocks noChangeArrowheads="1"/>
            </p:cNvSpPr>
            <p:nvPr/>
          </p:nvSpPr>
          <p:spPr bwMode="auto">
            <a:xfrm>
              <a:off x="3161" y="3531"/>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88" name="Rectangle 807"/>
            <p:cNvSpPr>
              <a:spLocks noChangeArrowheads="1"/>
            </p:cNvSpPr>
            <p:nvPr/>
          </p:nvSpPr>
          <p:spPr bwMode="auto">
            <a:xfrm>
              <a:off x="3175" y="3521"/>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89" name="Rectangle 808"/>
            <p:cNvSpPr>
              <a:spLocks noChangeArrowheads="1"/>
            </p:cNvSpPr>
            <p:nvPr/>
          </p:nvSpPr>
          <p:spPr bwMode="auto">
            <a:xfrm>
              <a:off x="3179" y="3518"/>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90" name="Rectangle 809"/>
            <p:cNvSpPr>
              <a:spLocks noChangeArrowheads="1"/>
            </p:cNvSpPr>
            <p:nvPr/>
          </p:nvSpPr>
          <p:spPr bwMode="auto">
            <a:xfrm>
              <a:off x="3190" y="3512"/>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91" name="Rectangle 810"/>
            <p:cNvSpPr>
              <a:spLocks noChangeArrowheads="1"/>
            </p:cNvSpPr>
            <p:nvPr/>
          </p:nvSpPr>
          <p:spPr bwMode="auto">
            <a:xfrm>
              <a:off x="3193" y="3508"/>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92" name="Rectangle 811"/>
            <p:cNvSpPr>
              <a:spLocks noChangeArrowheads="1"/>
            </p:cNvSpPr>
            <p:nvPr/>
          </p:nvSpPr>
          <p:spPr bwMode="auto">
            <a:xfrm>
              <a:off x="3204" y="3499"/>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93" name="Rectangle 812"/>
            <p:cNvSpPr>
              <a:spLocks noChangeArrowheads="1"/>
            </p:cNvSpPr>
            <p:nvPr/>
          </p:nvSpPr>
          <p:spPr bwMode="auto">
            <a:xfrm>
              <a:off x="3233" y="3482"/>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94" name="Rectangle 813"/>
            <p:cNvSpPr>
              <a:spLocks noChangeArrowheads="1"/>
            </p:cNvSpPr>
            <p:nvPr/>
          </p:nvSpPr>
          <p:spPr bwMode="auto">
            <a:xfrm>
              <a:off x="3237" y="3479"/>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95" name="Rectangle 814"/>
            <p:cNvSpPr>
              <a:spLocks noChangeArrowheads="1"/>
            </p:cNvSpPr>
            <p:nvPr/>
          </p:nvSpPr>
          <p:spPr bwMode="auto">
            <a:xfrm>
              <a:off x="3258" y="3473"/>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96" name="Rectangle 815"/>
            <p:cNvSpPr>
              <a:spLocks noChangeArrowheads="1"/>
            </p:cNvSpPr>
            <p:nvPr/>
          </p:nvSpPr>
          <p:spPr bwMode="auto">
            <a:xfrm>
              <a:off x="3262" y="3473"/>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97" name="Rectangle 816"/>
            <p:cNvSpPr>
              <a:spLocks noChangeArrowheads="1"/>
            </p:cNvSpPr>
            <p:nvPr/>
          </p:nvSpPr>
          <p:spPr bwMode="auto">
            <a:xfrm>
              <a:off x="3276" y="3473"/>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98" name="Rectangle 817"/>
            <p:cNvSpPr>
              <a:spLocks noChangeArrowheads="1"/>
            </p:cNvSpPr>
            <p:nvPr/>
          </p:nvSpPr>
          <p:spPr bwMode="auto">
            <a:xfrm>
              <a:off x="3291" y="3473"/>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99" name="Rectangle 818"/>
            <p:cNvSpPr>
              <a:spLocks noChangeArrowheads="1"/>
            </p:cNvSpPr>
            <p:nvPr/>
          </p:nvSpPr>
          <p:spPr bwMode="auto">
            <a:xfrm>
              <a:off x="3298" y="3473"/>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00" name="Rectangle 819"/>
            <p:cNvSpPr>
              <a:spLocks noChangeArrowheads="1"/>
            </p:cNvSpPr>
            <p:nvPr/>
          </p:nvSpPr>
          <p:spPr bwMode="auto">
            <a:xfrm>
              <a:off x="3301" y="3476"/>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01" name="Rectangle 820"/>
            <p:cNvSpPr>
              <a:spLocks noChangeArrowheads="1"/>
            </p:cNvSpPr>
            <p:nvPr/>
          </p:nvSpPr>
          <p:spPr bwMode="auto">
            <a:xfrm>
              <a:off x="3316" y="3476"/>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02" name="Rectangle 821"/>
            <p:cNvSpPr>
              <a:spLocks noChangeArrowheads="1"/>
            </p:cNvSpPr>
            <p:nvPr/>
          </p:nvSpPr>
          <p:spPr bwMode="auto">
            <a:xfrm>
              <a:off x="3320" y="3479"/>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03" name="Rectangle 822"/>
            <p:cNvSpPr>
              <a:spLocks noChangeArrowheads="1"/>
            </p:cNvSpPr>
            <p:nvPr/>
          </p:nvSpPr>
          <p:spPr bwMode="auto">
            <a:xfrm>
              <a:off x="3330" y="3479"/>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04" name="Rectangle 823"/>
            <p:cNvSpPr>
              <a:spLocks noChangeArrowheads="1"/>
            </p:cNvSpPr>
            <p:nvPr/>
          </p:nvSpPr>
          <p:spPr bwMode="auto">
            <a:xfrm>
              <a:off x="3338" y="3482"/>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05" name="Rectangle 824"/>
            <p:cNvSpPr>
              <a:spLocks noChangeArrowheads="1"/>
            </p:cNvSpPr>
            <p:nvPr/>
          </p:nvSpPr>
          <p:spPr bwMode="auto">
            <a:xfrm>
              <a:off x="3345" y="3482"/>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06" name="Rectangle 825"/>
            <p:cNvSpPr>
              <a:spLocks noChangeArrowheads="1"/>
            </p:cNvSpPr>
            <p:nvPr/>
          </p:nvSpPr>
          <p:spPr bwMode="auto">
            <a:xfrm>
              <a:off x="3352" y="3486"/>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07" name="Rectangle 826"/>
            <p:cNvSpPr>
              <a:spLocks noChangeArrowheads="1"/>
            </p:cNvSpPr>
            <p:nvPr/>
          </p:nvSpPr>
          <p:spPr bwMode="auto">
            <a:xfrm>
              <a:off x="3359" y="3486"/>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nvGrpSpPr>
          <p:cNvPr id="5138" name="Group 827"/>
          <p:cNvGrpSpPr>
            <a:grpSpLocks/>
          </p:cNvGrpSpPr>
          <p:nvPr/>
        </p:nvGrpSpPr>
        <p:grpSpPr bwMode="auto">
          <a:xfrm>
            <a:off x="5343525" y="4992688"/>
            <a:ext cx="3138488" cy="1055687"/>
            <a:chOff x="3366" y="3145"/>
            <a:chExt cx="1977" cy="665"/>
          </a:xfrm>
        </p:grpSpPr>
        <p:sp>
          <p:nvSpPr>
            <p:cNvPr id="5208" name="Rectangle 828"/>
            <p:cNvSpPr>
              <a:spLocks noChangeArrowheads="1"/>
            </p:cNvSpPr>
            <p:nvPr/>
          </p:nvSpPr>
          <p:spPr bwMode="auto">
            <a:xfrm>
              <a:off x="3366" y="3486"/>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09" name="Rectangle 829"/>
            <p:cNvSpPr>
              <a:spLocks noChangeArrowheads="1"/>
            </p:cNvSpPr>
            <p:nvPr/>
          </p:nvSpPr>
          <p:spPr bwMode="auto">
            <a:xfrm>
              <a:off x="3381" y="3486"/>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10" name="Rectangle 830"/>
            <p:cNvSpPr>
              <a:spLocks noChangeArrowheads="1"/>
            </p:cNvSpPr>
            <p:nvPr/>
          </p:nvSpPr>
          <p:spPr bwMode="auto">
            <a:xfrm>
              <a:off x="3384" y="3486"/>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11" name="Rectangle 831"/>
            <p:cNvSpPr>
              <a:spLocks noChangeArrowheads="1"/>
            </p:cNvSpPr>
            <p:nvPr/>
          </p:nvSpPr>
          <p:spPr bwMode="auto">
            <a:xfrm>
              <a:off x="3388" y="3489"/>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12" name="Rectangle 832"/>
            <p:cNvSpPr>
              <a:spLocks noChangeArrowheads="1"/>
            </p:cNvSpPr>
            <p:nvPr/>
          </p:nvSpPr>
          <p:spPr bwMode="auto">
            <a:xfrm>
              <a:off x="3395" y="3489"/>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13" name="Rectangle 833"/>
            <p:cNvSpPr>
              <a:spLocks noChangeArrowheads="1"/>
            </p:cNvSpPr>
            <p:nvPr/>
          </p:nvSpPr>
          <p:spPr bwMode="auto">
            <a:xfrm>
              <a:off x="3402" y="3489"/>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14" name="Rectangle 834"/>
            <p:cNvSpPr>
              <a:spLocks noChangeArrowheads="1"/>
            </p:cNvSpPr>
            <p:nvPr/>
          </p:nvSpPr>
          <p:spPr bwMode="auto">
            <a:xfrm>
              <a:off x="3413" y="3492"/>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15" name="Rectangle 835"/>
            <p:cNvSpPr>
              <a:spLocks noChangeArrowheads="1"/>
            </p:cNvSpPr>
            <p:nvPr/>
          </p:nvSpPr>
          <p:spPr bwMode="auto">
            <a:xfrm>
              <a:off x="3424" y="3492"/>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16" name="Rectangle 836"/>
            <p:cNvSpPr>
              <a:spLocks noChangeArrowheads="1"/>
            </p:cNvSpPr>
            <p:nvPr/>
          </p:nvSpPr>
          <p:spPr bwMode="auto">
            <a:xfrm>
              <a:off x="3428" y="3495"/>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17" name="Rectangle 837"/>
            <p:cNvSpPr>
              <a:spLocks noChangeArrowheads="1"/>
            </p:cNvSpPr>
            <p:nvPr/>
          </p:nvSpPr>
          <p:spPr bwMode="auto">
            <a:xfrm>
              <a:off x="3439" y="3499"/>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18" name="Rectangle 838"/>
            <p:cNvSpPr>
              <a:spLocks noChangeArrowheads="1"/>
            </p:cNvSpPr>
            <p:nvPr/>
          </p:nvSpPr>
          <p:spPr bwMode="auto">
            <a:xfrm>
              <a:off x="3446" y="3502"/>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19" name="Rectangle 839"/>
            <p:cNvSpPr>
              <a:spLocks noChangeArrowheads="1"/>
            </p:cNvSpPr>
            <p:nvPr/>
          </p:nvSpPr>
          <p:spPr bwMode="auto">
            <a:xfrm>
              <a:off x="3453" y="3505"/>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20" name="Rectangle 840"/>
            <p:cNvSpPr>
              <a:spLocks noChangeArrowheads="1"/>
            </p:cNvSpPr>
            <p:nvPr/>
          </p:nvSpPr>
          <p:spPr bwMode="auto">
            <a:xfrm>
              <a:off x="3464" y="3508"/>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21" name="Rectangle 841"/>
            <p:cNvSpPr>
              <a:spLocks noChangeArrowheads="1"/>
            </p:cNvSpPr>
            <p:nvPr/>
          </p:nvSpPr>
          <p:spPr bwMode="auto">
            <a:xfrm>
              <a:off x="3467" y="3508"/>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22" name="Rectangle 842"/>
            <p:cNvSpPr>
              <a:spLocks noChangeArrowheads="1"/>
            </p:cNvSpPr>
            <p:nvPr/>
          </p:nvSpPr>
          <p:spPr bwMode="auto">
            <a:xfrm>
              <a:off x="3482" y="3515"/>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23" name="Rectangle 843"/>
            <p:cNvSpPr>
              <a:spLocks noChangeArrowheads="1"/>
            </p:cNvSpPr>
            <p:nvPr/>
          </p:nvSpPr>
          <p:spPr bwMode="auto">
            <a:xfrm>
              <a:off x="3489" y="3518"/>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24" name="Rectangle 844"/>
            <p:cNvSpPr>
              <a:spLocks noChangeArrowheads="1"/>
            </p:cNvSpPr>
            <p:nvPr/>
          </p:nvSpPr>
          <p:spPr bwMode="auto">
            <a:xfrm>
              <a:off x="3507" y="3528"/>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25" name="Rectangle 845"/>
            <p:cNvSpPr>
              <a:spLocks noChangeArrowheads="1"/>
            </p:cNvSpPr>
            <p:nvPr/>
          </p:nvSpPr>
          <p:spPr bwMode="auto">
            <a:xfrm>
              <a:off x="3521" y="3531"/>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26" name="Rectangle 846"/>
            <p:cNvSpPr>
              <a:spLocks noChangeArrowheads="1"/>
            </p:cNvSpPr>
            <p:nvPr/>
          </p:nvSpPr>
          <p:spPr bwMode="auto">
            <a:xfrm>
              <a:off x="3525" y="3534"/>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27" name="Rectangle 847"/>
            <p:cNvSpPr>
              <a:spLocks noChangeArrowheads="1"/>
            </p:cNvSpPr>
            <p:nvPr/>
          </p:nvSpPr>
          <p:spPr bwMode="auto">
            <a:xfrm>
              <a:off x="3532" y="3534"/>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28" name="Rectangle 848"/>
            <p:cNvSpPr>
              <a:spLocks noChangeArrowheads="1"/>
            </p:cNvSpPr>
            <p:nvPr/>
          </p:nvSpPr>
          <p:spPr bwMode="auto">
            <a:xfrm>
              <a:off x="3540" y="3538"/>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29" name="Rectangle 849"/>
            <p:cNvSpPr>
              <a:spLocks noChangeArrowheads="1"/>
            </p:cNvSpPr>
            <p:nvPr/>
          </p:nvSpPr>
          <p:spPr bwMode="auto">
            <a:xfrm>
              <a:off x="3543" y="3538"/>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30" name="Rectangle 850"/>
            <p:cNvSpPr>
              <a:spLocks noChangeArrowheads="1"/>
            </p:cNvSpPr>
            <p:nvPr/>
          </p:nvSpPr>
          <p:spPr bwMode="auto">
            <a:xfrm>
              <a:off x="3547" y="3538"/>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31" name="Rectangle 851"/>
            <p:cNvSpPr>
              <a:spLocks noChangeArrowheads="1"/>
            </p:cNvSpPr>
            <p:nvPr/>
          </p:nvSpPr>
          <p:spPr bwMode="auto">
            <a:xfrm>
              <a:off x="3558" y="3538"/>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32" name="Rectangle 852"/>
            <p:cNvSpPr>
              <a:spLocks noChangeArrowheads="1"/>
            </p:cNvSpPr>
            <p:nvPr/>
          </p:nvSpPr>
          <p:spPr bwMode="auto">
            <a:xfrm>
              <a:off x="3572" y="3534"/>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33" name="Rectangle 853"/>
            <p:cNvSpPr>
              <a:spLocks noChangeArrowheads="1"/>
            </p:cNvSpPr>
            <p:nvPr/>
          </p:nvSpPr>
          <p:spPr bwMode="auto">
            <a:xfrm>
              <a:off x="3586" y="3531"/>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34" name="Rectangle 854"/>
            <p:cNvSpPr>
              <a:spLocks noChangeArrowheads="1"/>
            </p:cNvSpPr>
            <p:nvPr/>
          </p:nvSpPr>
          <p:spPr bwMode="auto">
            <a:xfrm>
              <a:off x="3597" y="3531"/>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35" name="Rectangle 855"/>
            <p:cNvSpPr>
              <a:spLocks noChangeArrowheads="1"/>
            </p:cNvSpPr>
            <p:nvPr/>
          </p:nvSpPr>
          <p:spPr bwMode="auto">
            <a:xfrm>
              <a:off x="3612" y="3528"/>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36" name="Rectangle 856"/>
            <p:cNvSpPr>
              <a:spLocks noChangeArrowheads="1"/>
            </p:cNvSpPr>
            <p:nvPr/>
          </p:nvSpPr>
          <p:spPr bwMode="auto">
            <a:xfrm>
              <a:off x="3619" y="3525"/>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37" name="Rectangle 857"/>
            <p:cNvSpPr>
              <a:spLocks noChangeArrowheads="1"/>
            </p:cNvSpPr>
            <p:nvPr/>
          </p:nvSpPr>
          <p:spPr bwMode="auto">
            <a:xfrm>
              <a:off x="3641" y="3521"/>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38" name="Rectangle 858"/>
            <p:cNvSpPr>
              <a:spLocks noChangeArrowheads="1"/>
            </p:cNvSpPr>
            <p:nvPr/>
          </p:nvSpPr>
          <p:spPr bwMode="auto">
            <a:xfrm>
              <a:off x="3648" y="3525"/>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39" name="Rectangle 859"/>
            <p:cNvSpPr>
              <a:spLocks noChangeArrowheads="1"/>
            </p:cNvSpPr>
            <p:nvPr/>
          </p:nvSpPr>
          <p:spPr bwMode="auto">
            <a:xfrm>
              <a:off x="3651" y="3525"/>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40" name="Rectangle 860"/>
            <p:cNvSpPr>
              <a:spLocks noChangeArrowheads="1"/>
            </p:cNvSpPr>
            <p:nvPr/>
          </p:nvSpPr>
          <p:spPr bwMode="auto">
            <a:xfrm>
              <a:off x="3655" y="3525"/>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41" name="Rectangle 861"/>
            <p:cNvSpPr>
              <a:spLocks noChangeArrowheads="1"/>
            </p:cNvSpPr>
            <p:nvPr/>
          </p:nvSpPr>
          <p:spPr bwMode="auto">
            <a:xfrm>
              <a:off x="3680" y="3534"/>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42" name="Rectangle 862"/>
            <p:cNvSpPr>
              <a:spLocks noChangeArrowheads="1"/>
            </p:cNvSpPr>
            <p:nvPr/>
          </p:nvSpPr>
          <p:spPr bwMode="auto">
            <a:xfrm>
              <a:off x="3684" y="3538"/>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43" name="Rectangle 863"/>
            <p:cNvSpPr>
              <a:spLocks noChangeArrowheads="1"/>
            </p:cNvSpPr>
            <p:nvPr/>
          </p:nvSpPr>
          <p:spPr bwMode="auto">
            <a:xfrm>
              <a:off x="3691" y="3544"/>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44" name="Rectangle 864"/>
            <p:cNvSpPr>
              <a:spLocks noChangeArrowheads="1"/>
            </p:cNvSpPr>
            <p:nvPr/>
          </p:nvSpPr>
          <p:spPr bwMode="auto">
            <a:xfrm>
              <a:off x="3705" y="3557"/>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45" name="Rectangle 865"/>
            <p:cNvSpPr>
              <a:spLocks noChangeArrowheads="1"/>
            </p:cNvSpPr>
            <p:nvPr/>
          </p:nvSpPr>
          <p:spPr bwMode="auto">
            <a:xfrm>
              <a:off x="3709" y="3564"/>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46" name="Rectangle 866"/>
            <p:cNvSpPr>
              <a:spLocks noChangeArrowheads="1"/>
            </p:cNvSpPr>
            <p:nvPr/>
          </p:nvSpPr>
          <p:spPr bwMode="auto">
            <a:xfrm>
              <a:off x="3713" y="3570"/>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47" name="Rectangle 867"/>
            <p:cNvSpPr>
              <a:spLocks noChangeArrowheads="1"/>
            </p:cNvSpPr>
            <p:nvPr/>
          </p:nvSpPr>
          <p:spPr bwMode="auto">
            <a:xfrm>
              <a:off x="3720" y="3576"/>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48" name="Rectangle 868"/>
            <p:cNvSpPr>
              <a:spLocks noChangeArrowheads="1"/>
            </p:cNvSpPr>
            <p:nvPr/>
          </p:nvSpPr>
          <p:spPr bwMode="auto">
            <a:xfrm>
              <a:off x="3723" y="3583"/>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49" name="Rectangle 869"/>
            <p:cNvSpPr>
              <a:spLocks noChangeArrowheads="1"/>
            </p:cNvSpPr>
            <p:nvPr/>
          </p:nvSpPr>
          <p:spPr bwMode="auto">
            <a:xfrm>
              <a:off x="3727" y="3593"/>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50" name="Rectangle 870"/>
            <p:cNvSpPr>
              <a:spLocks noChangeArrowheads="1"/>
            </p:cNvSpPr>
            <p:nvPr/>
          </p:nvSpPr>
          <p:spPr bwMode="auto">
            <a:xfrm>
              <a:off x="3742" y="3622"/>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51" name="Rectangle 871"/>
            <p:cNvSpPr>
              <a:spLocks noChangeArrowheads="1"/>
            </p:cNvSpPr>
            <p:nvPr/>
          </p:nvSpPr>
          <p:spPr bwMode="auto">
            <a:xfrm>
              <a:off x="3745" y="3632"/>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52" name="Rectangle 872"/>
            <p:cNvSpPr>
              <a:spLocks noChangeArrowheads="1"/>
            </p:cNvSpPr>
            <p:nvPr/>
          </p:nvSpPr>
          <p:spPr bwMode="auto">
            <a:xfrm>
              <a:off x="3749" y="3641"/>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53" name="Rectangle 873"/>
            <p:cNvSpPr>
              <a:spLocks noChangeArrowheads="1"/>
            </p:cNvSpPr>
            <p:nvPr/>
          </p:nvSpPr>
          <p:spPr bwMode="auto">
            <a:xfrm>
              <a:off x="3756" y="3654"/>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54" name="Rectangle 874"/>
            <p:cNvSpPr>
              <a:spLocks noChangeArrowheads="1"/>
            </p:cNvSpPr>
            <p:nvPr/>
          </p:nvSpPr>
          <p:spPr bwMode="auto">
            <a:xfrm>
              <a:off x="3760" y="3664"/>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55" name="Rectangle 875"/>
            <p:cNvSpPr>
              <a:spLocks noChangeArrowheads="1"/>
            </p:cNvSpPr>
            <p:nvPr/>
          </p:nvSpPr>
          <p:spPr bwMode="auto">
            <a:xfrm>
              <a:off x="3770" y="3690"/>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56" name="Rectangle 876"/>
            <p:cNvSpPr>
              <a:spLocks noChangeArrowheads="1"/>
            </p:cNvSpPr>
            <p:nvPr/>
          </p:nvSpPr>
          <p:spPr bwMode="auto">
            <a:xfrm>
              <a:off x="3778" y="3713"/>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57" name="Rectangle 877"/>
            <p:cNvSpPr>
              <a:spLocks noChangeArrowheads="1"/>
            </p:cNvSpPr>
            <p:nvPr/>
          </p:nvSpPr>
          <p:spPr bwMode="auto">
            <a:xfrm>
              <a:off x="3792" y="3742"/>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58" name="Rectangle 878"/>
            <p:cNvSpPr>
              <a:spLocks noChangeArrowheads="1"/>
            </p:cNvSpPr>
            <p:nvPr/>
          </p:nvSpPr>
          <p:spPr bwMode="auto">
            <a:xfrm>
              <a:off x="3821" y="3781"/>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59" name="Rectangle 879"/>
            <p:cNvSpPr>
              <a:spLocks noChangeArrowheads="1"/>
            </p:cNvSpPr>
            <p:nvPr/>
          </p:nvSpPr>
          <p:spPr bwMode="auto">
            <a:xfrm>
              <a:off x="3832" y="3781"/>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60" name="Rectangle 880"/>
            <p:cNvSpPr>
              <a:spLocks noChangeArrowheads="1"/>
            </p:cNvSpPr>
            <p:nvPr/>
          </p:nvSpPr>
          <p:spPr bwMode="auto">
            <a:xfrm>
              <a:off x="3839" y="3774"/>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61" name="Rectangle 881"/>
            <p:cNvSpPr>
              <a:spLocks noChangeArrowheads="1"/>
            </p:cNvSpPr>
            <p:nvPr/>
          </p:nvSpPr>
          <p:spPr bwMode="auto">
            <a:xfrm>
              <a:off x="3846" y="3761"/>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62" name="Rectangle 882"/>
            <p:cNvSpPr>
              <a:spLocks noChangeArrowheads="1"/>
            </p:cNvSpPr>
            <p:nvPr/>
          </p:nvSpPr>
          <p:spPr bwMode="auto">
            <a:xfrm>
              <a:off x="3853" y="3752"/>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63" name="Rectangle 883"/>
            <p:cNvSpPr>
              <a:spLocks noChangeArrowheads="1"/>
            </p:cNvSpPr>
            <p:nvPr/>
          </p:nvSpPr>
          <p:spPr bwMode="auto">
            <a:xfrm>
              <a:off x="3857" y="3742"/>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64" name="Rectangle 884"/>
            <p:cNvSpPr>
              <a:spLocks noChangeArrowheads="1"/>
            </p:cNvSpPr>
            <p:nvPr/>
          </p:nvSpPr>
          <p:spPr bwMode="auto">
            <a:xfrm>
              <a:off x="3871" y="3696"/>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65" name="Rectangle 885"/>
            <p:cNvSpPr>
              <a:spLocks noChangeArrowheads="1"/>
            </p:cNvSpPr>
            <p:nvPr/>
          </p:nvSpPr>
          <p:spPr bwMode="auto">
            <a:xfrm>
              <a:off x="3875" y="3680"/>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66" name="Rectangle 886"/>
            <p:cNvSpPr>
              <a:spLocks noChangeArrowheads="1"/>
            </p:cNvSpPr>
            <p:nvPr/>
          </p:nvSpPr>
          <p:spPr bwMode="auto">
            <a:xfrm>
              <a:off x="3882" y="3658"/>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67" name="Rectangle 887"/>
            <p:cNvSpPr>
              <a:spLocks noChangeArrowheads="1"/>
            </p:cNvSpPr>
            <p:nvPr/>
          </p:nvSpPr>
          <p:spPr bwMode="auto">
            <a:xfrm>
              <a:off x="3889" y="3615"/>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68" name="Rectangle 888"/>
            <p:cNvSpPr>
              <a:spLocks noChangeArrowheads="1"/>
            </p:cNvSpPr>
            <p:nvPr/>
          </p:nvSpPr>
          <p:spPr bwMode="auto">
            <a:xfrm>
              <a:off x="3897" y="3589"/>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69" name="Rectangle 889"/>
            <p:cNvSpPr>
              <a:spLocks noChangeArrowheads="1"/>
            </p:cNvSpPr>
            <p:nvPr/>
          </p:nvSpPr>
          <p:spPr bwMode="auto">
            <a:xfrm>
              <a:off x="3900" y="3567"/>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70" name="Rectangle 890"/>
            <p:cNvSpPr>
              <a:spLocks noChangeArrowheads="1"/>
            </p:cNvSpPr>
            <p:nvPr/>
          </p:nvSpPr>
          <p:spPr bwMode="auto">
            <a:xfrm>
              <a:off x="3904" y="3541"/>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71" name="Rectangle 891"/>
            <p:cNvSpPr>
              <a:spLocks noChangeArrowheads="1"/>
            </p:cNvSpPr>
            <p:nvPr/>
          </p:nvSpPr>
          <p:spPr bwMode="auto">
            <a:xfrm>
              <a:off x="3911" y="3515"/>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72" name="Rectangle 892"/>
            <p:cNvSpPr>
              <a:spLocks noChangeArrowheads="1"/>
            </p:cNvSpPr>
            <p:nvPr/>
          </p:nvSpPr>
          <p:spPr bwMode="auto">
            <a:xfrm>
              <a:off x="3929" y="3411"/>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73" name="Rectangle 893"/>
            <p:cNvSpPr>
              <a:spLocks noChangeArrowheads="1"/>
            </p:cNvSpPr>
            <p:nvPr/>
          </p:nvSpPr>
          <p:spPr bwMode="auto">
            <a:xfrm>
              <a:off x="3933" y="3385"/>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74" name="Rectangle 894"/>
            <p:cNvSpPr>
              <a:spLocks noChangeArrowheads="1"/>
            </p:cNvSpPr>
            <p:nvPr/>
          </p:nvSpPr>
          <p:spPr bwMode="auto">
            <a:xfrm>
              <a:off x="3940" y="3363"/>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75" name="Rectangle 895"/>
            <p:cNvSpPr>
              <a:spLocks noChangeArrowheads="1"/>
            </p:cNvSpPr>
            <p:nvPr/>
          </p:nvSpPr>
          <p:spPr bwMode="auto">
            <a:xfrm>
              <a:off x="3951" y="3291"/>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76" name="Rectangle 896"/>
            <p:cNvSpPr>
              <a:spLocks noChangeArrowheads="1"/>
            </p:cNvSpPr>
            <p:nvPr/>
          </p:nvSpPr>
          <p:spPr bwMode="auto">
            <a:xfrm>
              <a:off x="3954" y="3272"/>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77" name="Rectangle 897"/>
            <p:cNvSpPr>
              <a:spLocks noChangeArrowheads="1"/>
            </p:cNvSpPr>
            <p:nvPr/>
          </p:nvSpPr>
          <p:spPr bwMode="auto">
            <a:xfrm>
              <a:off x="3962" y="3252"/>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78" name="Rectangle 898"/>
            <p:cNvSpPr>
              <a:spLocks noChangeArrowheads="1"/>
            </p:cNvSpPr>
            <p:nvPr/>
          </p:nvSpPr>
          <p:spPr bwMode="auto">
            <a:xfrm>
              <a:off x="3998" y="3158"/>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79" name="Rectangle 899"/>
            <p:cNvSpPr>
              <a:spLocks noChangeArrowheads="1"/>
            </p:cNvSpPr>
            <p:nvPr/>
          </p:nvSpPr>
          <p:spPr bwMode="auto">
            <a:xfrm>
              <a:off x="4012" y="3145"/>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80" name="Rectangle 900"/>
            <p:cNvSpPr>
              <a:spLocks noChangeArrowheads="1"/>
            </p:cNvSpPr>
            <p:nvPr/>
          </p:nvSpPr>
          <p:spPr bwMode="auto">
            <a:xfrm>
              <a:off x="4026" y="3149"/>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81" name="Rectangle 901"/>
            <p:cNvSpPr>
              <a:spLocks noChangeArrowheads="1"/>
            </p:cNvSpPr>
            <p:nvPr/>
          </p:nvSpPr>
          <p:spPr bwMode="auto">
            <a:xfrm>
              <a:off x="4034" y="3152"/>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82" name="Rectangle 902"/>
            <p:cNvSpPr>
              <a:spLocks noChangeArrowheads="1"/>
            </p:cNvSpPr>
            <p:nvPr/>
          </p:nvSpPr>
          <p:spPr bwMode="auto">
            <a:xfrm>
              <a:off x="4037" y="3158"/>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83" name="Rectangle 903"/>
            <p:cNvSpPr>
              <a:spLocks noChangeArrowheads="1"/>
            </p:cNvSpPr>
            <p:nvPr/>
          </p:nvSpPr>
          <p:spPr bwMode="auto">
            <a:xfrm>
              <a:off x="4059" y="3194"/>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84" name="Rectangle 904"/>
            <p:cNvSpPr>
              <a:spLocks noChangeArrowheads="1"/>
            </p:cNvSpPr>
            <p:nvPr/>
          </p:nvSpPr>
          <p:spPr bwMode="auto">
            <a:xfrm>
              <a:off x="4070" y="3217"/>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85" name="Rectangle 905"/>
            <p:cNvSpPr>
              <a:spLocks noChangeArrowheads="1"/>
            </p:cNvSpPr>
            <p:nvPr/>
          </p:nvSpPr>
          <p:spPr bwMode="auto">
            <a:xfrm>
              <a:off x="4091" y="3281"/>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86" name="Rectangle 906"/>
            <p:cNvSpPr>
              <a:spLocks noChangeArrowheads="1"/>
            </p:cNvSpPr>
            <p:nvPr/>
          </p:nvSpPr>
          <p:spPr bwMode="auto">
            <a:xfrm>
              <a:off x="4099" y="3294"/>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87" name="Rectangle 907"/>
            <p:cNvSpPr>
              <a:spLocks noChangeArrowheads="1"/>
            </p:cNvSpPr>
            <p:nvPr/>
          </p:nvSpPr>
          <p:spPr bwMode="auto">
            <a:xfrm>
              <a:off x="4117" y="3353"/>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88" name="Rectangle 908"/>
            <p:cNvSpPr>
              <a:spLocks noChangeArrowheads="1"/>
            </p:cNvSpPr>
            <p:nvPr/>
          </p:nvSpPr>
          <p:spPr bwMode="auto">
            <a:xfrm>
              <a:off x="4131" y="3398"/>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89" name="Rectangle 909"/>
            <p:cNvSpPr>
              <a:spLocks noChangeArrowheads="1"/>
            </p:cNvSpPr>
            <p:nvPr/>
          </p:nvSpPr>
          <p:spPr bwMode="auto">
            <a:xfrm>
              <a:off x="4135" y="3411"/>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90" name="Rectangle 910"/>
            <p:cNvSpPr>
              <a:spLocks noChangeArrowheads="1"/>
            </p:cNvSpPr>
            <p:nvPr/>
          </p:nvSpPr>
          <p:spPr bwMode="auto">
            <a:xfrm>
              <a:off x="4146" y="3440"/>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91" name="Rectangle 911"/>
            <p:cNvSpPr>
              <a:spLocks noChangeArrowheads="1"/>
            </p:cNvSpPr>
            <p:nvPr/>
          </p:nvSpPr>
          <p:spPr bwMode="auto">
            <a:xfrm>
              <a:off x="4153" y="3463"/>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92" name="Rectangle 912"/>
            <p:cNvSpPr>
              <a:spLocks noChangeArrowheads="1"/>
            </p:cNvSpPr>
            <p:nvPr/>
          </p:nvSpPr>
          <p:spPr bwMode="auto">
            <a:xfrm>
              <a:off x="4164" y="3489"/>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93" name="Rectangle 913"/>
            <p:cNvSpPr>
              <a:spLocks noChangeArrowheads="1"/>
            </p:cNvSpPr>
            <p:nvPr/>
          </p:nvSpPr>
          <p:spPr bwMode="auto">
            <a:xfrm>
              <a:off x="4167" y="3499"/>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94" name="Rectangle 914"/>
            <p:cNvSpPr>
              <a:spLocks noChangeArrowheads="1"/>
            </p:cNvSpPr>
            <p:nvPr/>
          </p:nvSpPr>
          <p:spPr bwMode="auto">
            <a:xfrm>
              <a:off x="4171" y="3508"/>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95" name="Rectangle 915"/>
            <p:cNvSpPr>
              <a:spLocks noChangeArrowheads="1"/>
            </p:cNvSpPr>
            <p:nvPr/>
          </p:nvSpPr>
          <p:spPr bwMode="auto">
            <a:xfrm>
              <a:off x="4178" y="3515"/>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96" name="Rectangle 916"/>
            <p:cNvSpPr>
              <a:spLocks noChangeArrowheads="1"/>
            </p:cNvSpPr>
            <p:nvPr/>
          </p:nvSpPr>
          <p:spPr bwMode="auto">
            <a:xfrm>
              <a:off x="4185" y="3531"/>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97" name="Rectangle 917"/>
            <p:cNvSpPr>
              <a:spLocks noChangeArrowheads="1"/>
            </p:cNvSpPr>
            <p:nvPr/>
          </p:nvSpPr>
          <p:spPr bwMode="auto">
            <a:xfrm>
              <a:off x="4200" y="3551"/>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98" name="Rectangle 918"/>
            <p:cNvSpPr>
              <a:spLocks noChangeArrowheads="1"/>
            </p:cNvSpPr>
            <p:nvPr/>
          </p:nvSpPr>
          <p:spPr bwMode="auto">
            <a:xfrm>
              <a:off x="4214" y="3567"/>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99" name="Rectangle 919"/>
            <p:cNvSpPr>
              <a:spLocks noChangeArrowheads="1"/>
            </p:cNvSpPr>
            <p:nvPr/>
          </p:nvSpPr>
          <p:spPr bwMode="auto">
            <a:xfrm>
              <a:off x="4236" y="3586"/>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00" name="Rectangle 920"/>
            <p:cNvSpPr>
              <a:spLocks noChangeArrowheads="1"/>
            </p:cNvSpPr>
            <p:nvPr/>
          </p:nvSpPr>
          <p:spPr bwMode="auto">
            <a:xfrm>
              <a:off x="4239" y="3593"/>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01" name="Rectangle 921"/>
            <p:cNvSpPr>
              <a:spLocks noChangeArrowheads="1"/>
            </p:cNvSpPr>
            <p:nvPr/>
          </p:nvSpPr>
          <p:spPr bwMode="auto">
            <a:xfrm>
              <a:off x="4243" y="3596"/>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02" name="Rectangle 922"/>
            <p:cNvSpPr>
              <a:spLocks noChangeArrowheads="1"/>
            </p:cNvSpPr>
            <p:nvPr/>
          </p:nvSpPr>
          <p:spPr bwMode="auto">
            <a:xfrm>
              <a:off x="4247" y="3602"/>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03" name="Rectangle 923"/>
            <p:cNvSpPr>
              <a:spLocks noChangeArrowheads="1"/>
            </p:cNvSpPr>
            <p:nvPr/>
          </p:nvSpPr>
          <p:spPr bwMode="auto">
            <a:xfrm>
              <a:off x="4250" y="3606"/>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04" name="Rectangle 924"/>
            <p:cNvSpPr>
              <a:spLocks noChangeArrowheads="1"/>
            </p:cNvSpPr>
            <p:nvPr/>
          </p:nvSpPr>
          <p:spPr bwMode="auto">
            <a:xfrm>
              <a:off x="4272" y="3632"/>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05" name="Rectangle 925"/>
            <p:cNvSpPr>
              <a:spLocks noChangeArrowheads="1"/>
            </p:cNvSpPr>
            <p:nvPr/>
          </p:nvSpPr>
          <p:spPr bwMode="auto">
            <a:xfrm>
              <a:off x="4279" y="3645"/>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06" name="Rectangle 926"/>
            <p:cNvSpPr>
              <a:spLocks noChangeArrowheads="1"/>
            </p:cNvSpPr>
            <p:nvPr/>
          </p:nvSpPr>
          <p:spPr bwMode="auto">
            <a:xfrm>
              <a:off x="4286" y="3651"/>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07" name="Rectangle 927"/>
            <p:cNvSpPr>
              <a:spLocks noChangeArrowheads="1"/>
            </p:cNvSpPr>
            <p:nvPr/>
          </p:nvSpPr>
          <p:spPr bwMode="auto">
            <a:xfrm>
              <a:off x="4290" y="3658"/>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08" name="Rectangle 928"/>
            <p:cNvSpPr>
              <a:spLocks noChangeArrowheads="1"/>
            </p:cNvSpPr>
            <p:nvPr/>
          </p:nvSpPr>
          <p:spPr bwMode="auto">
            <a:xfrm>
              <a:off x="4297" y="3674"/>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09" name="Rectangle 929"/>
            <p:cNvSpPr>
              <a:spLocks noChangeArrowheads="1"/>
            </p:cNvSpPr>
            <p:nvPr/>
          </p:nvSpPr>
          <p:spPr bwMode="auto">
            <a:xfrm>
              <a:off x="4304" y="3680"/>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10" name="Rectangle 930"/>
            <p:cNvSpPr>
              <a:spLocks noChangeArrowheads="1"/>
            </p:cNvSpPr>
            <p:nvPr/>
          </p:nvSpPr>
          <p:spPr bwMode="auto">
            <a:xfrm>
              <a:off x="4322" y="3713"/>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11" name="Rectangle 931"/>
            <p:cNvSpPr>
              <a:spLocks noChangeArrowheads="1"/>
            </p:cNvSpPr>
            <p:nvPr/>
          </p:nvSpPr>
          <p:spPr bwMode="auto">
            <a:xfrm>
              <a:off x="4337" y="3732"/>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12" name="Rectangle 932"/>
            <p:cNvSpPr>
              <a:spLocks noChangeArrowheads="1"/>
            </p:cNvSpPr>
            <p:nvPr/>
          </p:nvSpPr>
          <p:spPr bwMode="auto">
            <a:xfrm>
              <a:off x="4369" y="3761"/>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13" name="Rectangle 933"/>
            <p:cNvSpPr>
              <a:spLocks noChangeArrowheads="1"/>
            </p:cNvSpPr>
            <p:nvPr/>
          </p:nvSpPr>
          <p:spPr bwMode="auto">
            <a:xfrm>
              <a:off x="4387" y="3768"/>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14" name="Rectangle 934"/>
            <p:cNvSpPr>
              <a:spLocks noChangeArrowheads="1"/>
            </p:cNvSpPr>
            <p:nvPr/>
          </p:nvSpPr>
          <p:spPr bwMode="auto">
            <a:xfrm>
              <a:off x="4391" y="3768"/>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15" name="Rectangle 935"/>
            <p:cNvSpPr>
              <a:spLocks noChangeArrowheads="1"/>
            </p:cNvSpPr>
            <p:nvPr/>
          </p:nvSpPr>
          <p:spPr bwMode="auto">
            <a:xfrm>
              <a:off x="4398" y="3768"/>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16" name="Rectangle 936"/>
            <p:cNvSpPr>
              <a:spLocks noChangeArrowheads="1"/>
            </p:cNvSpPr>
            <p:nvPr/>
          </p:nvSpPr>
          <p:spPr bwMode="auto">
            <a:xfrm>
              <a:off x="4402" y="3765"/>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17" name="Rectangle 937"/>
            <p:cNvSpPr>
              <a:spLocks noChangeArrowheads="1"/>
            </p:cNvSpPr>
            <p:nvPr/>
          </p:nvSpPr>
          <p:spPr bwMode="auto">
            <a:xfrm>
              <a:off x="4405" y="3765"/>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18" name="Rectangle 938"/>
            <p:cNvSpPr>
              <a:spLocks noChangeArrowheads="1"/>
            </p:cNvSpPr>
            <p:nvPr/>
          </p:nvSpPr>
          <p:spPr bwMode="auto">
            <a:xfrm>
              <a:off x="4416" y="3761"/>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19" name="Rectangle 939"/>
            <p:cNvSpPr>
              <a:spLocks noChangeArrowheads="1"/>
            </p:cNvSpPr>
            <p:nvPr/>
          </p:nvSpPr>
          <p:spPr bwMode="auto">
            <a:xfrm>
              <a:off x="4427" y="3758"/>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20" name="Rectangle 940"/>
            <p:cNvSpPr>
              <a:spLocks noChangeArrowheads="1"/>
            </p:cNvSpPr>
            <p:nvPr/>
          </p:nvSpPr>
          <p:spPr bwMode="auto">
            <a:xfrm>
              <a:off x="4430" y="3755"/>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21" name="Rectangle 941"/>
            <p:cNvSpPr>
              <a:spLocks noChangeArrowheads="1"/>
            </p:cNvSpPr>
            <p:nvPr/>
          </p:nvSpPr>
          <p:spPr bwMode="auto">
            <a:xfrm>
              <a:off x="4441" y="3752"/>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22" name="Rectangle 942"/>
            <p:cNvSpPr>
              <a:spLocks noChangeArrowheads="1"/>
            </p:cNvSpPr>
            <p:nvPr/>
          </p:nvSpPr>
          <p:spPr bwMode="auto">
            <a:xfrm>
              <a:off x="4448" y="3752"/>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23" name="Rectangle 943"/>
            <p:cNvSpPr>
              <a:spLocks noChangeArrowheads="1"/>
            </p:cNvSpPr>
            <p:nvPr/>
          </p:nvSpPr>
          <p:spPr bwMode="auto">
            <a:xfrm>
              <a:off x="4463" y="3752"/>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24" name="Rectangle 944"/>
            <p:cNvSpPr>
              <a:spLocks noChangeArrowheads="1"/>
            </p:cNvSpPr>
            <p:nvPr/>
          </p:nvSpPr>
          <p:spPr bwMode="auto">
            <a:xfrm>
              <a:off x="4470" y="3752"/>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25" name="Rectangle 945"/>
            <p:cNvSpPr>
              <a:spLocks noChangeArrowheads="1"/>
            </p:cNvSpPr>
            <p:nvPr/>
          </p:nvSpPr>
          <p:spPr bwMode="auto">
            <a:xfrm>
              <a:off x="4481" y="3755"/>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26" name="Rectangle 946"/>
            <p:cNvSpPr>
              <a:spLocks noChangeArrowheads="1"/>
            </p:cNvSpPr>
            <p:nvPr/>
          </p:nvSpPr>
          <p:spPr bwMode="auto">
            <a:xfrm>
              <a:off x="4495" y="3761"/>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27" name="Rectangle 947"/>
            <p:cNvSpPr>
              <a:spLocks noChangeArrowheads="1"/>
            </p:cNvSpPr>
            <p:nvPr/>
          </p:nvSpPr>
          <p:spPr bwMode="auto">
            <a:xfrm>
              <a:off x="4499" y="3765"/>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28" name="Rectangle 948"/>
            <p:cNvSpPr>
              <a:spLocks noChangeArrowheads="1"/>
            </p:cNvSpPr>
            <p:nvPr/>
          </p:nvSpPr>
          <p:spPr bwMode="auto">
            <a:xfrm>
              <a:off x="4510" y="3771"/>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29" name="Rectangle 949"/>
            <p:cNvSpPr>
              <a:spLocks noChangeArrowheads="1"/>
            </p:cNvSpPr>
            <p:nvPr/>
          </p:nvSpPr>
          <p:spPr bwMode="auto">
            <a:xfrm>
              <a:off x="4513" y="3771"/>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30" name="Rectangle 950"/>
            <p:cNvSpPr>
              <a:spLocks noChangeArrowheads="1"/>
            </p:cNvSpPr>
            <p:nvPr/>
          </p:nvSpPr>
          <p:spPr bwMode="auto">
            <a:xfrm>
              <a:off x="4524" y="3777"/>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31" name="Rectangle 951"/>
            <p:cNvSpPr>
              <a:spLocks noChangeArrowheads="1"/>
            </p:cNvSpPr>
            <p:nvPr/>
          </p:nvSpPr>
          <p:spPr bwMode="auto">
            <a:xfrm>
              <a:off x="4539" y="3784"/>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32" name="Rectangle 952"/>
            <p:cNvSpPr>
              <a:spLocks noChangeArrowheads="1"/>
            </p:cNvSpPr>
            <p:nvPr/>
          </p:nvSpPr>
          <p:spPr bwMode="auto">
            <a:xfrm>
              <a:off x="4542" y="3787"/>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33" name="Rectangle 953"/>
            <p:cNvSpPr>
              <a:spLocks noChangeArrowheads="1"/>
            </p:cNvSpPr>
            <p:nvPr/>
          </p:nvSpPr>
          <p:spPr bwMode="auto">
            <a:xfrm>
              <a:off x="4560" y="3790"/>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34" name="Rectangle 954"/>
            <p:cNvSpPr>
              <a:spLocks noChangeArrowheads="1"/>
            </p:cNvSpPr>
            <p:nvPr/>
          </p:nvSpPr>
          <p:spPr bwMode="auto">
            <a:xfrm>
              <a:off x="4593" y="3781"/>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35" name="Rectangle 955"/>
            <p:cNvSpPr>
              <a:spLocks noChangeArrowheads="1"/>
            </p:cNvSpPr>
            <p:nvPr/>
          </p:nvSpPr>
          <p:spPr bwMode="auto">
            <a:xfrm>
              <a:off x="4614" y="3765"/>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36" name="Rectangle 956"/>
            <p:cNvSpPr>
              <a:spLocks noChangeArrowheads="1"/>
            </p:cNvSpPr>
            <p:nvPr/>
          </p:nvSpPr>
          <p:spPr bwMode="auto">
            <a:xfrm>
              <a:off x="4618" y="3761"/>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37" name="Rectangle 957"/>
            <p:cNvSpPr>
              <a:spLocks noChangeArrowheads="1"/>
            </p:cNvSpPr>
            <p:nvPr/>
          </p:nvSpPr>
          <p:spPr bwMode="auto">
            <a:xfrm>
              <a:off x="4632" y="3748"/>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38" name="Rectangle 958"/>
            <p:cNvSpPr>
              <a:spLocks noChangeArrowheads="1"/>
            </p:cNvSpPr>
            <p:nvPr/>
          </p:nvSpPr>
          <p:spPr bwMode="auto">
            <a:xfrm>
              <a:off x="4636" y="3745"/>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39" name="Rectangle 959"/>
            <p:cNvSpPr>
              <a:spLocks noChangeArrowheads="1"/>
            </p:cNvSpPr>
            <p:nvPr/>
          </p:nvSpPr>
          <p:spPr bwMode="auto">
            <a:xfrm>
              <a:off x="4650" y="3732"/>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40" name="Rectangle 960"/>
            <p:cNvSpPr>
              <a:spLocks noChangeArrowheads="1"/>
            </p:cNvSpPr>
            <p:nvPr/>
          </p:nvSpPr>
          <p:spPr bwMode="auto">
            <a:xfrm>
              <a:off x="4654" y="3726"/>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41" name="Rectangle 961"/>
            <p:cNvSpPr>
              <a:spLocks noChangeArrowheads="1"/>
            </p:cNvSpPr>
            <p:nvPr/>
          </p:nvSpPr>
          <p:spPr bwMode="auto">
            <a:xfrm>
              <a:off x="4665" y="3716"/>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42" name="Rectangle 962"/>
            <p:cNvSpPr>
              <a:spLocks noChangeArrowheads="1"/>
            </p:cNvSpPr>
            <p:nvPr/>
          </p:nvSpPr>
          <p:spPr bwMode="auto">
            <a:xfrm>
              <a:off x="4687" y="3700"/>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43" name="Rectangle 963"/>
            <p:cNvSpPr>
              <a:spLocks noChangeArrowheads="1"/>
            </p:cNvSpPr>
            <p:nvPr/>
          </p:nvSpPr>
          <p:spPr bwMode="auto">
            <a:xfrm>
              <a:off x="4694" y="3696"/>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44" name="Rectangle 964"/>
            <p:cNvSpPr>
              <a:spLocks noChangeArrowheads="1"/>
            </p:cNvSpPr>
            <p:nvPr/>
          </p:nvSpPr>
          <p:spPr bwMode="auto">
            <a:xfrm>
              <a:off x="4697" y="3693"/>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45" name="Rectangle 965"/>
            <p:cNvSpPr>
              <a:spLocks noChangeArrowheads="1"/>
            </p:cNvSpPr>
            <p:nvPr/>
          </p:nvSpPr>
          <p:spPr bwMode="auto">
            <a:xfrm>
              <a:off x="4708" y="3687"/>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46" name="Rectangle 966"/>
            <p:cNvSpPr>
              <a:spLocks noChangeArrowheads="1"/>
            </p:cNvSpPr>
            <p:nvPr/>
          </p:nvSpPr>
          <p:spPr bwMode="auto">
            <a:xfrm>
              <a:off x="4712" y="3683"/>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47" name="Rectangle 967"/>
            <p:cNvSpPr>
              <a:spLocks noChangeArrowheads="1"/>
            </p:cNvSpPr>
            <p:nvPr/>
          </p:nvSpPr>
          <p:spPr bwMode="auto">
            <a:xfrm>
              <a:off x="4723" y="3680"/>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48" name="Rectangle 968"/>
            <p:cNvSpPr>
              <a:spLocks noChangeArrowheads="1"/>
            </p:cNvSpPr>
            <p:nvPr/>
          </p:nvSpPr>
          <p:spPr bwMode="auto">
            <a:xfrm>
              <a:off x="4730" y="3677"/>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49" name="Rectangle 969"/>
            <p:cNvSpPr>
              <a:spLocks noChangeArrowheads="1"/>
            </p:cNvSpPr>
            <p:nvPr/>
          </p:nvSpPr>
          <p:spPr bwMode="auto">
            <a:xfrm>
              <a:off x="4737" y="3674"/>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50" name="Rectangle 970"/>
            <p:cNvSpPr>
              <a:spLocks noChangeArrowheads="1"/>
            </p:cNvSpPr>
            <p:nvPr/>
          </p:nvSpPr>
          <p:spPr bwMode="auto">
            <a:xfrm>
              <a:off x="4741" y="3674"/>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51" name="Rectangle 971"/>
            <p:cNvSpPr>
              <a:spLocks noChangeArrowheads="1"/>
            </p:cNvSpPr>
            <p:nvPr/>
          </p:nvSpPr>
          <p:spPr bwMode="auto">
            <a:xfrm>
              <a:off x="4751" y="3671"/>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52" name="Rectangle 972"/>
            <p:cNvSpPr>
              <a:spLocks noChangeArrowheads="1"/>
            </p:cNvSpPr>
            <p:nvPr/>
          </p:nvSpPr>
          <p:spPr bwMode="auto">
            <a:xfrm>
              <a:off x="4766" y="3661"/>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53" name="Rectangle 973"/>
            <p:cNvSpPr>
              <a:spLocks noChangeArrowheads="1"/>
            </p:cNvSpPr>
            <p:nvPr/>
          </p:nvSpPr>
          <p:spPr bwMode="auto">
            <a:xfrm>
              <a:off x="4777" y="3654"/>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54" name="Rectangle 974"/>
            <p:cNvSpPr>
              <a:spLocks noChangeArrowheads="1"/>
            </p:cNvSpPr>
            <p:nvPr/>
          </p:nvSpPr>
          <p:spPr bwMode="auto">
            <a:xfrm>
              <a:off x="4795" y="3645"/>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55" name="Rectangle 975"/>
            <p:cNvSpPr>
              <a:spLocks noChangeArrowheads="1"/>
            </p:cNvSpPr>
            <p:nvPr/>
          </p:nvSpPr>
          <p:spPr bwMode="auto">
            <a:xfrm>
              <a:off x="4806" y="3638"/>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56" name="Rectangle 976"/>
            <p:cNvSpPr>
              <a:spLocks noChangeArrowheads="1"/>
            </p:cNvSpPr>
            <p:nvPr/>
          </p:nvSpPr>
          <p:spPr bwMode="auto">
            <a:xfrm>
              <a:off x="4813" y="3628"/>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57" name="Rectangle 977"/>
            <p:cNvSpPr>
              <a:spLocks noChangeArrowheads="1"/>
            </p:cNvSpPr>
            <p:nvPr/>
          </p:nvSpPr>
          <p:spPr bwMode="auto">
            <a:xfrm>
              <a:off x="4824" y="3622"/>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58" name="Rectangle 978"/>
            <p:cNvSpPr>
              <a:spLocks noChangeArrowheads="1"/>
            </p:cNvSpPr>
            <p:nvPr/>
          </p:nvSpPr>
          <p:spPr bwMode="auto">
            <a:xfrm>
              <a:off x="4856" y="3596"/>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59" name="Rectangle 979"/>
            <p:cNvSpPr>
              <a:spLocks noChangeArrowheads="1"/>
            </p:cNvSpPr>
            <p:nvPr/>
          </p:nvSpPr>
          <p:spPr bwMode="auto">
            <a:xfrm>
              <a:off x="4860" y="3589"/>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60" name="Rectangle 980"/>
            <p:cNvSpPr>
              <a:spLocks noChangeArrowheads="1"/>
            </p:cNvSpPr>
            <p:nvPr/>
          </p:nvSpPr>
          <p:spPr bwMode="auto">
            <a:xfrm>
              <a:off x="4874" y="3580"/>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61" name="Rectangle 981"/>
            <p:cNvSpPr>
              <a:spLocks noChangeArrowheads="1"/>
            </p:cNvSpPr>
            <p:nvPr/>
          </p:nvSpPr>
          <p:spPr bwMode="auto">
            <a:xfrm>
              <a:off x="4878" y="3576"/>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62" name="Rectangle 982"/>
            <p:cNvSpPr>
              <a:spLocks noChangeArrowheads="1"/>
            </p:cNvSpPr>
            <p:nvPr/>
          </p:nvSpPr>
          <p:spPr bwMode="auto">
            <a:xfrm>
              <a:off x="4885" y="3573"/>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63" name="Rectangle 983"/>
            <p:cNvSpPr>
              <a:spLocks noChangeArrowheads="1"/>
            </p:cNvSpPr>
            <p:nvPr/>
          </p:nvSpPr>
          <p:spPr bwMode="auto">
            <a:xfrm>
              <a:off x="4899" y="3560"/>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64" name="Rectangle 984"/>
            <p:cNvSpPr>
              <a:spLocks noChangeArrowheads="1"/>
            </p:cNvSpPr>
            <p:nvPr/>
          </p:nvSpPr>
          <p:spPr bwMode="auto">
            <a:xfrm>
              <a:off x="4943" y="3521"/>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65" name="Rectangle 985"/>
            <p:cNvSpPr>
              <a:spLocks noChangeArrowheads="1"/>
            </p:cNvSpPr>
            <p:nvPr/>
          </p:nvSpPr>
          <p:spPr bwMode="auto">
            <a:xfrm>
              <a:off x="4953" y="3505"/>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66" name="Rectangle 986"/>
            <p:cNvSpPr>
              <a:spLocks noChangeArrowheads="1"/>
            </p:cNvSpPr>
            <p:nvPr/>
          </p:nvSpPr>
          <p:spPr bwMode="auto">
            <a:xfrm>
              <a:off x="4964" y="3492"/>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67" name="Rectangle 987"/>
            <p:cNvSpPr>
              <a:spLocks noChangeArrowheads="1"/>
            </p:cNvSpPr>
            <p:nvPr/>
          </p:nvSpPr>
          <p:spPr bwMode="auto">
            <a:xfrm>
              <a:off x="4968" y="3486"/>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68" name="Rectangle 988"/>
            <p:cNvSpPr>
              <a:spLocks noChangeArrowheads="1"/>
            </p:cNvSpPr>
            <p:nvPr/>
          </p:nvSpPr>
          <p:spPr bwMode="auto">
            <a:xfrm>
              <a:off x="4972" y="3482"/>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69" name="Rectangle 989"/>
            <p:cNvSpPr>
              <a:spLocks noChangeArrowheads="1"/>
            </p:cNvSpPr>
            <p:nvPr/>
          </p:nvSpPr>
          <p:spPr bwMode="auto">
            <a:xfrm>
              <a:off x="4979" y="3476"/>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70" name="Rectangle 990"/>
            <p:cNvSpPr>
              <a:spLocks noChangeArrowheads="1"/>
            </p:cNvSpPr>
            <p:nvPr/>
          </p:nvSpPr>
          <p:spPr bwMode="auto">
            <a:xfrm>
              <a:off x="4986" y="3466"/>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71" name="Rectangle 991"/>
            <p:cNvSpPr>
              <a:spLocks noChangeArrowheads="1"/>
            </p:cNvSpPr>
            <p:nvPr/>
          </p:nvSpPr>
          <p:spPr bwMode="auto">
            <a:xfrm>
              <a:off x="4993" y="3463"/>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72" name="Rectangle 992"/>
            <p:cNvSpPr>
              <a:spLocks noChangeArrowheads="1"/>
            </p:cNvSpPr>
            <p:nvPr/>
          </p:nvSpPr>
          <p:spPr bwMode="auto">
            <a:xfrm>
              <a:off x="4997" y="3460"/>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73" name="Rectangle 993"/>
            <p:cNvSpPr>
              <a:spLocks noChangeArrowheads="1"/>
            </p:cNvSpPr>
            <p:nvPr/>
          </p:nvSpPr>
          <p:spPr bwMode="auto">
            <a:xfrm>
              <a:off x="5000" y="3453"/>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74" name="Rectangle 994"/>
            <p:cNvSpPr>
              <a:spLocks noChangeArrowheads="1"/>
            </p:cNvSpPr>
            <p:nvPr/>
          </p:nvSpPr>
          <p:spPr bwMode="auto">
            <a:xfrm>
              <a:off x="5008" y="3453"/>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75" name="Rectangle 995"/>
            <p:cNvSpPr>
              <a:spLocks noChangeArrowheads="1"/>
            </p:cNvSpPr>
            <p:nvPr/>
          </p:nvSpPr>
          <p:spPr bwMode="auto">
            <a:xfrm>
              <a:off x="5044" y="3450"/>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76" name="Rectangle 996"/>
            <p:cNvSpPr>
              <a:spLocks noChangeArrowheads="1"/>
            </p:cNvSpPr>
            <p:nvPr/>
          </p:nvSpPr>
          <p:spPr bwMode="auto">
            <a:xfrm>
              <a:off x="5051" y="3450"/>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77" name="Rectangle 997"/>
            <p:cNvSpPr>
              <a:spLocks noChangeArrowheads="1"/>
            </p:cNvSpPr>
            <p:nvPr/>
          </p:nvSpPr>
          <p:spPr bwMode="auto">
            <a:xfrm>
              <a:off x="5058" y="3453"/>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78" name="Rectangle 998"/>
            <p:cNvSpPr>
              <a:spLocks noChangeArrowheads="1"/>
            </p:cNvSpPr>
            <p:nvPr/>
          </p:nvSpPr>
          <p:spPr bwMode="auto">
            <a:xfrm>
              <a:off x="5076" y="3466"/>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79" name="Rectangle 999"/>
            <p:cNvSpPr>
              <a:spLocks noChangeArrowheads="1"/>
            </p:cNvSpPr>
            <p:nvPr/>
          </p:nvSpPr>
          <p:spPr bwMode="auto">
            <a:xfrm>
              <a:off x="5080" y="3470"/>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80" name="Rectangle 1000"/>
            <p:cNvSpPr>
              <a:spLocks noChangeArrowheads="1"/>
            </p:cNvSpPr>
            <p:nvPr/>
          </p:nvSpPr>
          <p:spPr bwMode="auto">
            <a:xfrm>
              <a:off x="5091" y="3473"/>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81" name="Rectangle 1001"/>
            <p:cNvSpPr>
              <a:spLocks noChangeArrowheads="1"/>
            </p:cNvSpPr>
            <p:nvPr/>
          </p:nvSpPr>
          <p:spPr bwMode="auto">
            <a:xfrm>
              <a:off x="5094" y="3476"/>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82" name="Rectangle 1002"/>
            <p:cNvSpPr>
              <a:spLocks noChangeArrowheads="1"/>
            </p:cNvSpPr>
            <p:nvPr/>
          </p:nvSpPr>
          <p:spPr bwMode="auto">
            <a:xfrm>
              <a:off x="5101" y="3479"/>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83" name="Rectangle 1003"/>
            <p:cNvSpPr>
              <a:spLocks noChangeArrowheads="1"/>
            </p:cNvSpPr>
            <p:nvPr/>
          </p:nvSpPr>
          <p:spPr bwMode="auto">
            <a:xfrm>
              <a:off x="5109" y="3479"/>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84" name="Rectangle 1004"/>
            <p:cNvSpPr>
              <a:spLocks noChangeArrowheads="1"/>
            </p:cNvSpPr>
            <p:nvPr/>
          </p:nvSpPr>
          <p:spPr bwMode="auto">
            <a:xfrm>
              <a:off x="5116" y="3479"/>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85" name="Rectangle 1005"/>
            <p:cNvSpPr>
              <a:spLocks noChangeArrowheads="1"/>
            </p:cNvSpPr>
            <p:nvPr/>
          </p:nvSpPr>
          <p:spPr bwMode="auto">
            <a:xfrm>
              <a:off x="5123" y="3479"/>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86" name="Rectangle 1006"/>
            <p:cNvSpPr>
              <a:spLocks noChangeArrowheads="1"/>
            </p:cNvSpPr>
            <p:nvPr/>
          </p:nvSpPr>
          <p:spPr bwMode="auto">
            <a:xfrm>
              <a:off x="5130" y="3476"/>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87" name="Rectangle 1007"/>
            <p:cNvSpPr>
              <a:spLocks noChangeArrowheads="1"/>
            </p:cNvSpPr>
            <p:nvPr/>
          </p:nvSpPr>
          <p:spPr bwMode="auto">
            <a:xfrm>
              <a:off x="5134" y="3476"/>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88" name="Rectangle 1008"/>
            <p:cNvSpPr>
              <a:spLocks noChangeArrowheads="1"/>
            </p:cNvSpPr>
            <p:nvPr/>
          </p:nvSpPr>
          <p:spPr bwMode="auto">
            <a:xfrm>
              <a:off x="5137" y="3473"/>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89" name="Rectangle 1009"/>
            <p:cNvSpPr>
              <a:spLocks noChangeArrowheads="1"/>
            </p:cNvSpPr>
            <p:nvPr/>
          </p:nvSpPr>
          <p:spPr bwMode="auto">
            <a:xfrm>
              <a:off x="5148" y="3466"/>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90" name="Rectangle 1010"/>
            <p:cNvSpPr>
              <a:spLocks noChangeArrowheads="1"/>
            </p:cNvSpPr>
            <p:nvPr/>
          </p:nvSpPr>
          <p:spPr bwMode="auto">
            <a:xfrm>
              <a:off x="5155" y="3457"/>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91" name="Rectangle 1011"/>
            <p:cNvSpPr>
              <a:spLocks noChangeArrowheads="1"/>
            </p:cNvSpPr>
            <p:nvPr/>
          </p:nvSpPr>
          <p:spPr bwMode="auto">
            <a:xfrm>
              <a:off x="5181" y="3431"/>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92" name="Rectangle 1012"/>
            <p:cNvSpPr>
              <a:spLocks noChangeArrowheads="1"/>
            </p:cNvSpPr>
            <p:nvPr/>
          </p:nvSpPr>
          <p:spPr bwMode="auto">
            <a:xfrm>
              <a:off x="5199" y="3408"/>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93" name="Rectangle 1013"/>
            <p:cNvSpPr>
              <a:spLocks noChangeArrowheads="1"/>
            </p:cNvSpPr>
            <p:nvPr/>
          </p:nvSpPr>
          <p:spPr bwMode="auto">
            <a:xfrm>
              <a:off x="5202" y="3401"/>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94" name="Rectangle 1014"/>
            <p:cNvSpPr>
              <a:spLocks noChangeArrowheads="1"/>
            </p:cNvSpPr>
            <p:nvPr/>
          </p:nvSpPr>
          <p:spPr bwMode="auto">
            <a:xfrm>
              <a:off x="5210" y="3398"/>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95" name="Rectangle 1015"/>
            <p:cNvSpPr>
              <a:spLocks noChangeArrowheads="1"/>
            </p:cNvSpPr>
            <p:nvPr/>
          </p:nvSpPr>
          <p:spPr bwMode="auto">
            <a:xfrm>
              <a:off x="5213" y="3392"/>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96" name="Rectangle 1016"/>
            <p:cNvSpPr>
              <a:spLocks noChangeArrowheads="1"/>
            </p:cNvSpPr>
            <p:nvPr/>
          </p:nvSpPr>
          <p:spPr bwMode="auto">
            <a:xfrm>
              <a:off x="5224" y="3385"/>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97" name="Rectangle 1017"/>
            <p:cNvSpPr>
              <a:spLocks noChangeArrowheads="1"/>
            </p:cNvSpPr>
            <p:nvPr/>
          </p:nvSpPr>
          <p:spPr bwMode="auto">
            <a:xfrm>
              <a:off x="5238" y="3372"/>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98" name="Rectangle 1018"/>
            <p:cNvSpPr>
              <a:spLocks noChangeArrowheads="1"/>
            </p:cNvSpPr>
            <p:nvPr/>
          </p:nvSpPr>
          <p:spPr bwMode="auto">
            <a:xfrm>
              <a:off x="5246" y="3366"/>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99" name="Rectangle 1019"/>
            <p:cNvSpPr>
              <a:spLocks noChangeArrowheads="1"/>
            </p:cNvSpPr>
            <p:nvPr/>
          </p:nvSpPr>
          <p:spPr bwMode="auto">
            <a:xfrm>
              <a:off x="5264" y="3356"/>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00" name="Rectangle 1020"/>
            <p:cNvSpPr>
              <a:spLocks noChangeArrowheads="1"/>
            </p:cNvSpPr>
            <p:nvPr/>
          </p:nvSpPr>
          <p:spPr bwMode="auto">
            <a:xfrm>
              <a:off x="5267" y="3353"/>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01" name="Rectangle 1021"/>
            <p:cNvSpPr>
              <a:spLocks noChangeArrowheads="1"/>
            </p:cNvSpPr>
            <p:nvPr/>
          </p:nvSpPr>
          <p:spPr bwMode="auto">
            <a:xfrm>
              <a:off x="5271" y="3353"/>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02" name="Rectangle 1022"/>
            <p:cNvSpPr>
              <a:spLocks noChangeArrowheads="1"/>
            </p:cNvSpPr>
            <p:nvPr/>
          </p:nvSpPr>
          <p:spPr bwMode="auto">
            <a:xfrm>
              <a:off x="5282" y="3346"/>
              <a:ext cx="21"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03" name="Rectangle 1023"/>
            <p:cNvSpPr>
              <a:spLocks noChangeArrowheads="1"/>
            </p:cNvSpPr>
            <p:nvPr/>
          </p:nvSpPr>
          <p:spPr bwMode="auto">
            <a:xfrm>
              <a:off x="5285" y="3343"/>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04" name="Rectangle 1024"/>
            <p:cNvSpPr>
              <a:spLocks noChangeArrowheads="1"/>
            </p:cNvSpPr>
            <p:nvPr/>
          </p:nvSpPr>
          <p:spPr bwMode="auto">
            <a:xfrm>
              <a:off x="5300" y="3337"/>
              <a:ext cx="2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05" name="Rectangle 1025"/>
            <p:cNvSpPr>
              <a:spLocks noChangeArrowheads="1"/>
            </p:cNvSpPr>
            <p:nvPr/>
          </p:nvSpPr>
          <p:spPr bwMode="auto">
            <a:xfrm>
              <a:off x="5307" y="3333"/>
              <a:ext cx="22"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06" name="Rectangle 1026"/>
            <p:cNvSpPr>
              <a:spLocks noChangeArrowheads="1"/>
            </p:cNvSpPr>
            <p:nvPr/>
          </p:nvSpPr>
          <p:spPr bwMode="auto">
            <a:xfrm>
              <a:off x="5314" y="3327"/>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07" name="Rectangle 1027"/>
            <p:cNvSpPr>
              <a:spLocks noChangeArrowheads="1"/>
            </p:cNvSpPr>
            <p:nvPr/>
          </p:nvSpPr>
          <p:spPr bwMode="auto">
            <a:xfrm>
              <a:off x="5321" y="3324"/>
              <a:ext cx="2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5139" name="Rectangle 1028"/>
          <p:cNvSpPr>
            <a:spLocks noChangeArrowheads="1"/>
          </p:cNvSpPr>
          <p:nvPr/>
        </p:nvSpPr>
        <p:spPr bwMode="auto">
          <a:xfrm>
            <a:off x="8459788" y="5270500"/>
            <a:ext cx="33337" cy="3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40" name="Rectangle 1029"/>
          <p:cNvSpPr>
            <a:spLocks noChangeArrowheads="1"/>
          </p:cNvSpPr>
          <p:nvPr/>
        </p:nvSpPr>
        <p:spPr bwMode="auto">
          <a:xfrm>
            <a:off x="8499475" y="5256213"/>
            <a:ext cx="33338" cy="3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41" name="Rectangle 1030"/>
          <p:cNvSpPr>
            <a:spLocks noChangeArrowheads="1"/>
          </p:cNvSpPr>
          <p:nvPr/>
        </p:nvSpPr>
        <p:spPr bwMode="auto">
          <a:xfrm>
            <a:off x="8504238" y="5256213"/>
            <a:ext cx="34925" cy="3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42" name="Rectangle 1031"/>
          <p:cNvSpPr>
            <a:spLocks noChangeArrowheads="1"/>
          </p:cNvSpPr>
          <p:nvPr/>
        </p:nvSpPr>
        <p:spPr bwMode="auto">
          <a:xfrm>
            <a:off x="8528050" y="5256213"/>
            <a:ext cx="34925" cy="3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43" name="Rectangle 1032"/>
          <p:cNvSpPr>
            <a:spLocks noChangeArrowheads="1"/>
          </p:cNvSpPr>
          <p:nvPr/>
        </p:nvSpPr>
        <p:spPr bwMode="auto">
          <a:xfrm>
            <a:off x="8539163" y="5256213"/>
            <a:ext cx="34925" cy="3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44" name="Rectangle 1033"/>
          <p:cNvSpPr>
            <a:spLocks noChangeArrowheads="1"/>
          </p:cNvSpPr>
          <p:nvPr/>
        </p:nvSpPr>
        <p:spPr bwMode="auto">
          <a:xfrm>
            <a:off x="8562975" y="5265738"/>
            <a:ext cx="33338" cy="3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45" name="Rectangle 1034"/>
          <p:cNvSpPr>
            <a:spLocks noChangeArrowheads="1"/>
          </p:cNvSpPr>
          <p:nvPr/>
        </p:nvSpPr>
        <p:spPr bwMode="auto">
          <a:xfrm>
            <a:off x="8574088" y="5265738"/>
            <a:ext cx="33337" cy="3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46" name="Rectangle 1035"/>
          <p:cNvSpPr>
            <a:spLocks noChangeArrowheads="1"/>
          </p:cNvSpPr>
          <p:nvPr/>
        </p:nvSpPr>
        <p:spPr bwMode="auto">
          <a:xfrm>
            <a:off x="8578850" y="5270500"/>
            <a:ext cx="34925" cy="3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47" name="Rectangle 1036"/>
          <p:cNvSpPr>
            <a:spLocks noChangeArrowheads="1"/>
          </p:cNvSpPr>
          <p:nvPr/>
        </p:nvSpPr>
        <p:spPr bwMode="auto">
          <a:xfrm>
            <a:off x="8585200" y="5276850"/>
            <a:ext cx="34925" cy="3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48" name="Rectangle 1037"/>
          <p:cNvSpPr>
            <a:spLocks noChangeArrowheads="1"/>
          </p:cNvSpPr>
          <p:nvPr/>
        </p:nvSpPr>
        <p:spPr bwMode="auto">
          <a:xfrm>
            <a:off x="8596313" y="5276850"/>
            <a:ext cx="34925" cy="3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49" name="Rectangle 1038"/>
          <p:cNvSpPr>
            <a:spLocks noChangeArrowheads="1"/>
          </p:cNvSpPr>
          <p:nvPr/>
        </p:nvSpPr>
        <p:spPr bwMode="auto">
          <a:xfrm>
            <a:off x="8602663" y="5281613"/>
            <a:ext cx="33337" cy="3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50" name="Rectangle 1039"/>
          <p:cNvSpPr>
            <a:spLocks noChangeArrowheads="1"/>
          </p:cNvSpPr>
          <p:nvPr/>
        </p:nvSpPr>
        <p:spPr bwMode="auto">
          <a:xfrm>
            <a:off x="8607425" y="5286375"/>
            <a:ext cx="34925" cy="3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51" name="Rectangle 1040"/>
          <p:cNvSpPr>
            <a:spLocks noChangeArrowheads="1"/>
          </p:cNvSpPr>
          <p:nvPr/>
        </p:nvSpPr>
        <p:spPr bwMode="auto">
          <a:xfrm>
            <a:off x="8631238" y="5297488"/>
            <a:ext cx="33337" cy="3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52" name="Rectangle 1041"/>
          <p:cNvSpPr>
            <a:spLocks noChangeArrowheads="1"/>
          </p:cNvSpPr>
          <p:nvPr/>
        </p:nvSpPr>
        <p:spPr bwMode="auto">
          <a:xfrm>
            <a:off x="8664575" y="5307013"/>
            <a:ext cx="34925" cy="3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53" name="Rectangle 1042"/>
          <p:cNvSpPr>
            <a:spLocks noChangeArrowheads="1"/>
          </p:cNvSpPr>
          <p:nvPr/>
        </p:nvSpPr>
        <p:spPr bwMode="auto">
          <a:xfrm>
            <a:off x="8664575" y="5307013"/>
            <a:ext cx="34925" cy="3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54" name="Rectangle 1043"/>
          <p:cNvSpPr>
            <a:spLocks noChangeArrowheads="1"/>
          </p:cNvSpPr>
          <p:nvPr/>
        </p:nvSpPr>
        <p:spPr bwMode="auto">
          <a:xfrm>
            <a:off x="8677275" y="5311775"/>
            <a:ext cx="33338" cy="3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55" name="Rectangle 1044"/>
          <p:cNvSpPr>
            <a:spLocks noChangeArrowheads="1"/>
          </p:cNvSpPr>
          <p:nvPr/>
        </p:nvSpPr>
        <p:spPr bwMode="auto">
          <a:xfrm>
            <a:off x="8682038" y="5311775"/>
            <a:ext cx="34925" cy="3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56" name="Rectangle 1045"/>
          <p:cNvSpPr>
            <a:spLocks noChangeArrowheads="1"/>
          </p:cNvSpPr>
          <p:nvPr/>
        </p:nvSpPr>
        <p:spPr bwMode="auto">
          <a:xfrm>
            <a:off x="8688388" y="5311775"/>
            <a:ext cx="34925" cy="3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57" name="Rectangle 1046"/>
          <p:cNvSpPr>
            <a:spLocks noChangeArrowheads="1"/>
          </p:cNvSpPr>
          <p:nvPr/>
        </p:nvSpPr>
        <p:spPr bwMode="auto">
          <a:xfrm>
            <a:off x="5424488" y="6702425"/>
            <a:ext cx="1508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solidFill>
                  <a:srgbClr val="FFFFFF"/>
                </a:solidFill>
                <a:latin typeface="Comic Sans MS" pitchFamily="66" charset="0"/>
              </a:rPr>
              <a:t>-12</a:t>
            </a:r>
            <a:endParaRPr lang="en-US"/>
          </a:p>
        </p:txBody>
      </p:sp>
      <p:sp>
        <p:nvSpPr>
          <p:cNvPr id="5158" name="Rectangle 1047"/>
          <p:cNvSpPr>
            <a:spLocks noChangeArrowheads="1"/>
          </p:cNvSpPr>
          <p:nvPr/>
        </p:nvSpPr>
        <p:spPr bwMode="auto">
          <a:xfrm>
            <a:off x="5424488" y="6500813"/>
            <a:ext cx="150812"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solidFill>
                  <a:srgbClr val="FFFFFF"/>
                </a:solidFill>
                <a:latin typeface="Comic Sans MS" pitchFamily="66" charset="0"/>
              </a:rPr>
              <a:t>-10</a:t>
            </a:r>
            <a:endParaRPr lang="en-US"/>
          </a:p>
        </p:txBody>
      </p:sp>
      <p:sp>
        <p:nvSpPr>
          <p:cNvPr id="5159" name="Rectangle 1048"/>
          <p:cNvSpPr>
            <a:spLocks noChangeArrowheads="1"/>
          </p:cNvSpPr>
          <p:nvPr/>
        </p:nvSpPr>
        <p:spPr bwMode="auto">
          <a:xfrm>
            <a:off x="5475288" y="6305550"/>
            <a:ext cx="1047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solidFill>
                  <a:srgbClr val="FFFFFF"/>
                </a:solidFill>
                <a:latin typeface="Comic Sans MS" pitchFamily="66" charset="0"/>
              </a:rPr>
              <a:t>-8</a:t>
            </a:r>
            <a:endParaRPr lang="en-US"/>
          </a:p>
        </p:txBody>
      </p:sp>
      <p:sp>
        <p:nvSpPr>
          <p:cNvPr id="5160" name="Rectangle 1049"/>
          <p:cNvSpPr>
            <a:spLocks noChangeArrowheads="1"/>
          </p:cNvSpPr>
          <p:nvPr/>
        </p:nvSpPr>
        <p:spPr bwMode="auto">
          <a:xfrm>
            <a:off x="5475288" y="6105525"/>
            <a:ext cx="1047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solidFill>
                  <a:srgbClr val="FFFFFF"/>
                </a:solidFill>
                <a:latin typeface="Comic Sans MS" pitchFamily="66" charset="0"/>
              </a:rPr>
              <a:t>-6</a:t>
            </a:r>
            <a:endParaRPr lang="en-US"/>
          </a:p>
        </p:txBody>
      </p:sp>
      <p:sp>
        <p:nvSpPr>
          <p:cNvPr id="5161" name="Rectangle 1050"/>
          <p:cNvSpPr>
            <a:spLocks noChangeArrowheads="1"/>
          </p:cNvSpPr>
          <p:nvPr/>
        </p:nvSpPr>
        <p:spPr bwMode="auto">
          <a:xfrm>
            <a:off x="5475288" y="5903913"/>
            <a:ext cx="1047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solidFill>
                  <a:srgbClr val="FFFFFF"/>
                </a:solidFill>
                <a:latin typeface="Comic Sans MS" pitchFamily="66" charset="0"/>
              </a:rPr>
              <a:t>-4</a:t>
            </a:r>
            <a:endParaRPr lang="en-US"/>
          </a:p>
        </p:txBody>
      </p:sp>
      <p:sp>
        <p:nvSpPr>
          <p:cNvPr id="5162" name="Rectangle 1051"/>
          <p:cNvSpPr>
            <a:spLocks noChangeArrowheads="1"/>
          </p:cNvSpPr>
          <p:nvPr/>
        </p:nvSpPr>
        <p:spPr bwMode="auto">
          <a:xfrm>
            <a:off x="5475288" y="5708650"/>
            <a:ext cx="1047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solidFill>
                  <a:srgbClr val="FFFFFF"/>
                </a:solidFill>
                <a:latin typeface="Comic Sans MS" pitchFamily="66" charset="0"/>
              </a:rPr>
              <a:t>-2</a:t>
            </a:r>
            <a:endParaRPr lang="en-US"/>
          </a:p>
        </p:txBody>
      </p:sp>
      <p:sp>
        <p:nvSpPr>
          <p:cNvPr id="5163" name="Rectangle 1052"/>
          <p:cNvSpPr>
            <a:spLocks noChangeArrowheads="1"/>
          </p:cNvSpPr>
          <p:nvPr/>
        </p:nvSpPr>
        <p:spPr bwMode="auto">
          <a:xfrm>
            <a:off x="5521325" y="5508625"/>
            <a:ext cx="61913"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solidFill>
                  <a:srgbClr val="FFFFFF"/>
                </a:solidFill>
                <a:latin typeface="Comic Sans MS" pitchFamily="66" charset="0"/>
              </a:rPr>
              <a:t>0</a:t>
            </a:r>
            <a:endParaRPr lang="en-US"/>
          </a:p>
        </p:txBody>
      </p:sp>
      <p:sp>
        <p:nvSpPr>
          <p:cNvPr id="5164" name="Rectangle 1053"/>
          <p:cNvSpPr>
            <a:spLocks noChangeArrowheads="1"/>
          </p:cNvSpPr>
          <p:nvPr/>
        </p:nvSpPr>
        <p:spPr bwMode="auto">
          <a:xfrm>
            <a:off x="5521325" y="5311775"/>
            <a:ext cx="61913"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solidFill>
                  <a:srgbClr val="FFFFFF"/>
                </a:solidFill>
                <a:latin typeface="Comic Sans MS" pitchFamily="66" charset="0"/>
              </a:rPr>
              <a:t>2</a:t>
            </a:r>
            <a:endParaRPr lang="en-US"/>
          </a:p>
        </p:txBody>
      </p:sp>
      <p:sp>
        <p:nvSpPr>
          <p:cNvPr id="5165" name="Rectangle 1054"/>
          <p:cNvSpPr>
            <a:spLocks noChangeArrowheads="1"/>
          </p:cNvSpPr>
          <p:nvPr/>
        </p:nvSpPr>
        <p:spPr bwMode="auto">
          <a:xfrm>
            <a:off x="5521325" y="5111750"/>
            <a:ext cx="61913"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solidFill>
                  <a:srgbClr val="FFFFFF"/>
                </a:solidFill>
                <a:latin typeface="Comic Sans MS" pitchFamily="66" charset="0"/>
              </a:rPr>
              <a:t>4</a:t>
            </a:r>
            <a:endParaRPr lang="en-US"/>
          </a:p>
        </p:txBody>
      </p:sp>
      <p:sp>
        <p:nvSpPr>
          <p:cNvPr id="5166" name="Rectangle 1055"/>
          <p:cNvSpPr>
            <a:spLocks noChangeArrowheads="1"/>
          </p:cNvSpPr>
          <p:nvPr/>
        </p:nvSpPr>
        <p:spPr bwMode="auto">
          <a:xfrm>
            <a:off x="5521325" y="4910138"/>
            <a:ext cx="61913"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solidFill>
                  <a:srgbClr val="FFFFFF"/>
                </a:solidFill>
                <a:latin typeface="Comic Sans MS" pitchFamily="66" charset="0"/>
              </a:rPr>
              <a:t>6</a:t>
            </a:r>
            <a:endParaRPr lang="en-US"/>
          </a:p>
        </p:txBody>
      </p:sp>
      <p:sp>
        <p:nvSpPr>
          <p:cNvPr id="5167" name="Rectangle 1056"/>
          <p:cNvSpPr>
            <a:spLocks noChangeArrowheads="1"/>
          </p:cNvSpPr>
          <p:nvPr/>
        </p:nvSpPr>
        <p:spPr bwMode="auto">
          <a:xfrm>
            <a:off x="5521325" y="4714875"/>
            <a:ext cx="61913"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solidFill>
                  <a:srgbClr val="FFFFFF"/>
                </a:solidFill>
                <a:latin typeface="Comic Sans MS" pitchFamily="66" charset="0"/>
              </a:rPr>
              <a:t>8</a:t>
            </a:r>
            <a:endParaRPr lang="en-US"/>
          </a:p>
        </p:txBody>
      </p:sp>
      <p:sp>
        <p:nvSpPr>
          <p:cNvPr id="5168" name="Rectangle 1057"/>
          <p:cNvSpPr>
            <a:spLocks noChangeArrowheads="1"/>
          </p:cNvSpPr>
          <p:nvPr/>
        </p:nvSpPr>
        <p:spPr bwMode="auto">
          <a:xfrm>
            <a:off x="5470525" y="4514850"/>
            <a:ext cx="10795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solidFill>
                  <a:srgbClr val="FFFFFF"/>
                </a:solidFill>
                <a:latin typeface="Comic Sans MS" pitchFamily="66" charset="0"/>
              </a:rPr>
              <a:t>10</a:t>
            </a:r>
            <a:endParaRPr lang="en-US"/>
          </a:p>
        </p:txBody>
      </p:sp>
      <p:sp>
        <p:nvSpPr>
          <p:cNvPr id="5169" name="Rectangle 1058"/>
          <p:cNvSpPr>
            <a:spLocks noChangeArrowheads="1"/>
          </p:cNvSpPr>
          <p:nvPr/>
        </p:nvSpPr>
        <p:spPr bwMode="auto">
          <a:xfrm>
            <a:off x="5470525" y="4313238"/>
            <a:ext cx="10795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solidFill>
                  <a:srgbClr val="FFFFFF"/>
                </a:solidFill>
                <a:latin typeface="Comic Sans MS" pitchFamily="66" charset="0"/>
              </a:rPr>
              <a:t>12</a:t>
            </a:r>
            <a:endParaRPr lang="en-US"/>
          </a:p>
        </p:txBody>
      </p:sp>
      <p:sp>
        <p:nvSpPr>
          <p:cNvPr id="5170" name="Rectangle 1059"/>
          <p:cNvSpPr>
            <a:spLocks noChangeArrowheads="1"/>
          </p:cNvSpPr>
          <p:nvPr/>
        </p:nvSpPr>
        <p:spPr bwMode="auto">
          <a:xfrm>
            <a:off x="5470525" y="4117975"/>
            <a:ext cx="10795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solidFill>
                  <a:srgbClr val="FFFFFF"/>
                </a:solidFill>
                <a:latin typeface="Comic Sans MS" pitchFamily="66" charset="0"/>
              </a:rPr>
              <a:t>14</a:t>
            </a:r>
            <a:endParaRPr lang="en-US"/>
          </a:p>
        </p:txBody>
      </p:sp>
      <p:sp>
        <p:nvSpPr>
          <p:cNvPr id="5171" name="Rectangle 1060"/>
          <p:cNvSpPr>
            <a:spLocks noChangeArrowheads="1"/>
          </p:cNvSpPr>
          <p:nvPr/>
        </p:nvSpPr>
        <p:spPr bwMode="auto">
          <a:xfrm>
            <a:off x="5470525" y="3917950"/>
            <a:ext cx="10795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solidFill>
                  <a:srgbClr val="FFFFFF"/>
                </a:solidFill>
                <a:latin typeface="Comic Sans MS" pitchFamily="66" charset="0"/>
              </a:rPr>
              <a:t>16</a:t>
            </a:r>
            <a:endParaRPr lang="en-US"/>
          </a:p>
        </p:txBody>
      </p:sp>
      <p:sp>
        <p:nvSpPr>
          <p:cNvPr id="5172" name="Rectangle 1061"/>
          <p:cNvSpPr>
            <a:spLocks noChangeArrowheads="1"/>
          </p:cNvSpPr>
          <p:nvPr/>
        </p:nvSpPr>
        <p:spPr bwMode="auto">
          <a:xfrm>
            <a:off x="4789488" y="5676900"/>
            <a:ext cx="2286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solidFill>
                  <a:srgbClr val="FFFFFF"/>
                </a:solidFill>
                <a:latin typeface="Comic Sans MS" pitchFamily="66" charset="0"/>
              </a:rPr>
              <a:t>-200</a:t>
            </a:r>
            <a:endParaRPr lang="en-US"/>
          </a:p>
        </p:txBody>
      </p:sp>
      <p:sp>
        <p:nvSpPr>
          <p:cNvPr id="5173" name="Rectangle 1062"/>
          <p:cNvSpPr>
            <a:spLocks noChangeArrowheads="1"/>
          </p:cNvSpPr>
          <p:nvPr/>
        </p:nvSpPr>
        <p:spPr bwMode="auto">
          <a:xfrm>
            <a:off x="5183188" y="5676900"/>
            <a:ext cx="21272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solidFill>
                  <a:srgbClr val="FFFFFF"/>
                </a:solidFill>
                <a:latin typeface="Comic Sans MS" pitchFamily="66" charset="0"/>
              </a:rPr>
              <a:t>-100</a:t>
            </a:r>
            <a:endParaRPr lang="en-US"/>
          </a:p>
        </p:txBody>
      </p:sp>
      <p:sp>
        <p:nvSpPr>
          <p:cNvPr id="5174" name="Rectangle 1063"/>
          <p:cNvSpPr>
            <a:spLocks noChangeArrowheads="1"/>
          </p:cNvSpPr>
          <p:nvPr/>
        </p:nvSpPr>
        <p:spPr bwMode="auto">
          <a:xfrm>
            <a:off x="5641975" y="5676900"/>
            <a:ext cx="61913"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solidFill>
                  <a:srgbClr val="FFFFFF"/>
                </a:solidFill>
                <a:latin typeface="Comic Sans MS" pitchFamily="66" charset="0"/>
              </a:rPr>
              <a:t>0</a:t>
            </a:r>
            <a:endParaRPr lang="en-US"/>
          </a:p>
        </p:txBody>
      </p:sp>
      <p:sp>
        <p:nvSpPr>
          <p:cNvPr id="5175" name="Rectangle 1064"/>
          <p:cNvSpPr>
            <a:spLocks noChangeArrowheads="1"/>
          </p:cNvSpPr>
          <p:nvPr/>
        </p:nvSpPr>
        <p:spPr bwMode="auto">
          <a:xfrm>
            <a:off x="5969000" y="5676900"/>
            <a:ext cx="169863"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solidFill>
                  <a:srgbClr val="FFFFFF"/>
                </a:solidFill>
                <a:latin typeface="Comic Sans MS" pitchFamily="66" charset="0"/>
              </a:rPr>
              <a:t>100</a:t>
            </a:r>
            <a:endParaRPr lang="en-US"/>
          </a:p>
        </p:txBody>
      </p:sp>
      <p:sp>
        <p:nvSpPr>
          <p:cNvPr id="5176" name="Rectangle 1065"/>
          <p:cNvSpPr>
            <a:spLocks noChangeArrowheads="1"/>
          </p:cNvSpPr>
          <p:nvPr/>
        </p:nvSpPr>
        <p:spPr bwMode="auto">
          <a:xfrm>
            <a:off x="6334125" y="5676900"/>
            <a:ext cx="18573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solidFill>
                  <a:srgbClr val="FFFFFF"/>
                </a:solidFill>
                <a:latin typeface="Comic Sans MS" pitchFamily="66" charset="0"/>
              </a:rPr>
              <a:t>200</a:t>
            </a:r>
            <a:endParaRPr lang="en-US"/>
          </a:p>
        </p:txBody>
      </p:sp>
      <p:sp>
        <p:nvSpPr>
          <p:cNvPr id="5177" name="Rectangle 1066"/>
          <p:cNvSpPr>
            <a:spLocks noChangeArrowheads="1"/>
          </p:cNvSpPr>
          <p:nvPr/>
        </p:nvSpPr>
        <p:spPr bwMode="auto">
          <a:xfrm>
            <a:off x="6718300" y="5676900"/>
            <a:ext cx="18573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solidFill>
                  <a:srgbClr val="FFFFFF"/>
                </a:solidFill>
                <a:latin typeface="Comic Sans MS" pitchFamily="66" charset="0"/>
              </a:rPr>
              <a:t>300</a:t>
            </a:r>
            <a:endParaRPr lang="en-US"/>
          </a:p>
        </p:txBody>
      </p:sp>
      <p:sp>
        <p:nvSpPr>
          <p:cNvPr id="5178" name="Rectangle 1067"/>
          <p:cNvSpPr>
            <a:spLocks noChangeArrowheads="1"/>
          </p:cNvSpPr>
          <p:nvPr/>
        </p:nvSpPr>
        <p:spPr bwMode="auto">
          <a:xfrm>
            <a:off x="7096125" y="5676900"/>
            <a:ext cx="18573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solidFill>
                  <a:srgbClr val="FFFFFF"/>
                </a:solidFill>
                <a:latin typeface="Comic Sans MS" pitchFamily="66" charset="0"/>
              </a:rPr>
              <a:t>400</a:t>
            </a:r>
            <a:endParaRPr lang="en-US"/>
          </a:p>
        </p:txBody>
      </p:sp>
      <p:sp>
        <p:nvSpPr>
          <p:cNvPr id="5179" name="Rectangle 1068"/>
          <p:cNvSpPr>
            <a:spLocks noChangeArrowheads="1"/>
          </p:cNvSpPr>
          <p:nvPr/>
        </p:nvSpPr>
        <p:spPr bwMode="auto">
          <a:xfrm>
            <a:off x="7480300" y="5676900"/>
            <a:ext cx="18573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solidFill>
                  <a:srgbClr val="FFFFFF"/>
                </a:solidFill>
                <a:latin typeface="Comic Sans MS" pitchFamily="66" charset="0"/>
              </a:rPr>
              <a:t>500</a:t>
            </a:r>
            <a:endParaRPr lang="en-US"/>
          </a:p>
        </p:txBody>
      </p:sp>
      <p:sp>
        <p:nvSpPr>
          <p:cNvPr id="5180" name="Rectangle 1069"/>
          <p:cNvSpPr>
            <a:spLocks noChangeArrowheads="1"/>
          </p:cNvSpPr>
          <p:nvPr/>
        </p:nvSpPr>
        <p:spPr bwMode="auto">
          <a:xfrm>
            <a:off x="7858125" y="5676900"/>
            <a:ext cx="18573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solidFill>
                  <a:srgbClr val="FFFFFF"/>
                </a:solidFill>
                <a:latin typeface="Comic Sans MS" pitchFamily="66" charset="0"/>
              </a:rPr>
              <a:t>600</a:t>
            </a:r>
            <a:endParaRPr lang="en-US"/>
          </a:p>
        </p:txBody>
      </p:sp>
      <p:sp>
        <p:nvSpPr>
          <p:cNvPr id="5181" name="Rectangle 1070"/>
          <p:cNvSpPr>
            <a:spLocks noChangeArrowheads="1"/>
          </p:cNvSpPr>
          <p:nvPr/>
        </p:nvSpPr>
        <p:spPr bwMode="auto">
          <a:xfrm>
            <a:off x="8242300" y="5676900"/>
            <a:ext cx="18573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solidFill>
                  <a:srgbClr val="FFFFFF"/>
                </a:solidFill>
                <a:latin typeface="Comic Sans MS" pitchFamily="66" charset="0"/>
              </a:rPr>
              <a:t>700</a:t>
            </a:r>
            <a:endParaRPr lang="en-US"/>
          </a:p>
        </p:txBody>
      </p:sp>
      <p:sp>
        <p:nvSpPr>
          <p:cNvPr id="5182" name="Rectangle 1071"/>
          <p:cNvSpPr>
            <a:spLocks noChangeArrowheads="1"/>
          </p:cNvSpPr>
          <p:nvPr/>
        </p:nvSpPr>
        <p:spPr bwMode="auto">
          <a:xfrm>
            <a:off x="8620125" y="5676900"/>
            <a:ext cx="18573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solidFill>
                  <a:srgbClr val="FFFFFF"/>
                </a:solidFill>
                <a:latin typeface="Comic Sans MS" pitchFamily="66" charset="0"/>
              </a:rPr>
              <a:t>800</a:t>
            </a:r>
            <a:endParaRPr lang="en-US"/>
          </a:p>
        </p:txBody>
      </p:sp>
      <p:sp>
        <p:nvSpPr>
          <p:cNvPr id="5183" name="Line 1072"/>
          <p:cNvSpPr>
            <a:spLocks noChangeShapeType="1"/>
          </p:cNvSpPr>
          <p:nvPr/>
        </p:nvSpPr>
        <p:spPr bwMode="auto">
          <a:xfrm>
            <a:off x="7162800" y="4476750"/>
            <a:ext cx="304800" cy="0"/>
          </a:xfrm>
          <a:prstGeom prst="line">
            <a:avLst/>
          </a:prstGeom>
          <a:noFill/>
          <a:ln w="38100">
            <a:solidFill>
              <a:srgbClr val="FFFF00"/>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5184" name="Line 1073"/>
          <p:cNvSpPr>
            <a:spLocks noChangeShapeType="1"/>
          </p:cNvSpPr>
          <p:nvPr/>
        </p:nvSpPr>
        <p:spPr bwMode="auto">
          <a:xfrm>
            <a:off x="7153275" y="4095750"/>
            <a:ext cx="304800" cy="0"/>
          </a:xfrm>
          <a:prstGeom prst="line">
            <a:avLst/>
          </a:prstGeom>
          <a:noFill/>
          <a:ln w="38100">
            <a:solidFill>
              <a:srgbClr val="66CCFF"/>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5185" name="Line 1074"/>
          <p:cNvSpPr>
            <a:spLocks noChangeShapeType="1"/>
          </p:cNvSpPr>
          <p:nvPr/>
        </p:nvSpPr>
        <p:spPr bwMode="auto">
          <a:xfrm>
            <a:off x="2463800" y="1517650"/>
            <a:ext cx="304800" cy="0"/>
          </a:xfrm>
          <a:prstGeom prst="line">
            <a:avLst/>
          </a:prstGeom>
          <a:noFill/>
          <a:ln w="38100">
            <a:solidFill>
              <a:srgbClr val="FFFF00"/>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5186" name="Line 1075"/>
          <p:cNvSpPr>
            <a:spLocks noChangeShapeType="1"/>
          </p:cNvSpPr>
          <p:nvPr/>
        </p:nvSpPr>
        <p:spPr bwMode="auto">
          <a:xfrm>
            <a:off x="2454275" y="1136650"/>
            <a:ext cx="304800" cy="0"/>
          </a:xfrm>
          <a:prstGeom prst="line">
            <a:avLst/>
          </a:prstGeom>
          <a:noFill/>
          <a:ln w="38100">
            <a:solidFill>
              <a:srgbClr val="66CCFF"/>
            </a:solidFill>
            <a:round/>
            <a:headEnd/>
            <a:tailEnd/>
          </a:ln>
          <a:extLst>
            <a:ext uri="{909E8E84-426E-40DD-AFC4-6F175D3DCCD1}">
              <a14:hiddenFill xmlns:a14="http://schemas.microsoft.com/office/drawing/2010/main">
                <a:noFill/>
              </a14:hiddenFill>
            </a:ext>
          </a:extLst>
        </p:spPr>
        <p:txBody>
          <a:bodyPr wrap="none"/>
          <a:lstStyle/>
          <a:p>
            <a:endParaRPr lang="en-US"/>
          </a:p>
        </p:txBody>
      </p:sp>
      <p:grpSp>
        <p:nvGrpSpPr>
          <p:cNvPr id="10" name="Group 1076"/>
          <p:cNvGrpSpPr>
            <a:grpSpLocks/>
          </p:cNvGrpSpPr>
          <p:nvPr/>
        </p:nvGrpSpPr>
        <p:grpSpPr bwMode="auto">
          <a:xfrm>
            <a:off x="4038600" y="912813"/>
            <a:ext cx="5348288" cy="6200775"/>
            <a:chOff x="2544" y="575"/>
            <a:chExt cx="3369" cy="3906"/>
          </a:xfrm>
        </p:grpSpPr>
        <p:grpSp>
          <p:nvGrpSpPr>
            <p:cNvPr id="5191" name="Group 1077"/>
            <p:cNvGrpSpPr>
              <a:grpSpLocks/>
            </p:cNvGrpSpPr>
            <p:nvPr/>
          </p:nvGrpSpPr>
          <p:grpSpPr bwMode="auto">
            <a:xfrm>
              <a:off x="2544" y="575"/>
              <a:ext cx="3369" cy="3906"/>
              <a:chOff x="2544" y="575"/>
              <a:chExt cx="3369" cy="3906"/>
            </a:xfrm>
          </p:grpSpPr>
          <p:grpSp>
            <p:nvGrpSpPr>
              <p:cNvPr id="5193" name="Group 1078"/>
              <p:cNvGrpSpPr>
                <a:grpSpLocks/>
              </p:cNvGrpSpPr>
              <p:nvPr/>
            </p:nvGrpSpPr>
            <p:grpSpPr bwMode="auto">
              <a:xfrm>
                <a:off x="2744" y="575"/>
                <a:ext cx="2968" cy="1972"/>
                <a:chOff x="2744" y="575"/>
                <a:chExt cx="2968" cy="1972"/>
              </a:xfrm>
            </p:grpSpPr>
            <p:grpSp>
              <p:nvGrpSpPr>
                <p:cNvPr id="5198" name="Group 1079"/>
                <p:cNvGrpSpPr>
                  <a:grpSpLocks/>
                </p:cNvGrpSpPr>
                <p:nvPr/>
              </p:nvGrpSpPr>
              <p:grpSpPr bwMode="auto">
                <a:xfrm>
                  <a:off x="2744" y="575"/>
                  <a:ext cx="2968" cy="1887"/>
                  <a:chOff x="2744" y="575"/>
                  <a:chExt cx="2968" cy="1887"/>
                </a:xfrm>
              </p:grpSpPr>
              <p:grpSp>
                <p:nvGrpSpPr>
                  <p:cNvPr id="5200" name="Group 1080"/>
                  <p:cNvGrpSpPr>
                    <a:grpSpLocks/>
                  </p:cNvGrpSpPr>
                  <p:nvPr/>
                </p:nvGrpSpPr>
                <p:grpSpPr bwMode="auto">
                  <a:xfrm>
                    <a:off x="2744" y="575"/>
                    <a:ext cx="2968" cy="1854"/>
                    <a:chOff x="2744" y="359"/>
                    <a:chExt cx="2968" cy="2070"/>
                  </a:xfrm>
                </p:grpSpPr>
                <p:graphicFrame>
                  <p:nvGraphicFramePr>
                    <p:cNvPr id="5122" name="Object 2"/>
                    <p:cNvGraphicFramePr>
                      <a:graphicFrameLocks/>
                    </p:cNvGraphicFramePr>
                    <p:nvPr/>
                  </p:nvGraphicFramePr>
                  <p:xfrm>
                    <a:off x="2744" y="359"/>
                    <a:ext cx="2968" cy="2070"/>
                  </p:xfrm>
                  <a:graphic>
                    <a:graphicData uri="http://schemas.openxmlformats.org/presentationml/2006/ole">
                      <mc:AlternateContent xmlns:mc="http://schemas.openxmlformats.org/markup-compatibility/2006">
                        <mc:Choice xmlns:v="urn:schemas-microsoft-com:vml" Requires="v">
                          <p:oleObj spid="_x0000_s1065" name="Worksheet" r:id="rId6" imgW="8677351" imgH="5934151" progId="Excel.Sheet.8">
                            <p:embed/>
                          </p:oleObj>
                        </mc:Choice>
                        <mc:Fallback>
                          <p:oleObj name="Worksheet" r:id="rId6" imgW="8677351" imgH="5934151" progId="Excel.Sheet.8">
                            <p:embed/>
                            <p:pic>
                              <p:nvPicPr>
                                <p:cNvPr id="0" name="Picture 21"/>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44" y="359"/>
                                  <a:ext cx="2968" cy="2070"/>
                                </a:xfrm>
                                <a:prstGeom prst="rect">
                                  <a:avLst/>
                                </a:prstGeom>
                                <a:solidFill>
                                  <a:srgbClr val="0000FF"/>
                                </a:solidFill>
                                <a:ln>
                                  <a:noFill/>
                                </a:ln>
                                <a:extLst>
                                  <a:ext uri="{91240B29-F687-4F45-9708-019B960494DF}">
                                    <a14:hiddenLine xmlns:a14="http://schemas.microsoft.com/office/drawing/2010/main" w="9525">
                                      <a:solidFill>
                                        <a:schemeClr val="tx2"/>
                                      </a:solidFill>
                                      <a:miter lim="800000"/>
                                      <a:headEnd/>
                                      <a:tailEnd/>
                                    </a14:hiddenLine>
                                  </a:ext>
                                </a:extLst>
                              </p:spPr>
                            </p:pic>
                          </p:oleObj>
                        </mc:Fallback>
                      </mc:AlternateContent>
                    </a:graphicData>
                  </a:graphic>
                </p:graphicFrame>
                <p:sp>
                  <p:nvSpPr>
                    <p:cNvPr id="5202" name="Text Box 1082"/>
                    <p:cNvSpPr txBox="1">
                      <a:spLocks noChangeArrowheads="1"/>
                    </p:cNvSpPr>
                    <p:nvPr/>
                  </p:nvSpPr>
                  <p:spPr bwMode="auto">
                    <a:xfrm>
                      <a:off x="2847" y="403"/>
                      <a:ext cx="769" cy="300"/>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2200">
                          <a:latin typeface="Comic Sans MS" pitchFamily="66" charset="0"/>
                        </a:rPr>
                        <a:t>MTFC-P</a:t>
                      </a:r>
                    </a:p>
                  </p:txBody>
                </p:sp>
                <p:sp>
                  <p:nvSpPr>
                    <p:cNvPr id="5203" name="Line 1083"/>
                    <p:cNvSpPr>
                      <a:spLocks noChangeShapeType="1"/>
                    </p:cNvSpPr>
                    <p:nvPr/>
                  </p:nvSpPr>
                  <p:spPr bwMode="auto">
                    <a:xfrm rot="10800000">
                      <a:off x="4428" y="2158"/>
                      <a:ext cx="0" cy="17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28575">
                          <a:solidFill>
                            <a:srgbClr val="000000"/>
                          </a:solidFill>
                          <a:round/>
                          <a:headEnd/>
                          <a:tailEnd type="triangle" w="med" len="med"/>
                        </a14:hiddenLine>
                      </a:ext>
                    </a:extLst>
                  </p:spPr>
                  <p:txBody>
                    <a:bodyPr/>
                    <a:lstStyle/>
                    <a:p>
                      <a:endParaRPr lang="en-US"/>
                    </a:p>
                  </p:txBody>
                </p:sp>
                <p:grpSp>
                  <p:nvGrpSpPr>
                    <p:cNvPr id="5204" name="Group 1084"/>
                    <p:cNvGrpSpPr>
                      <a:grpSpLocks/>
                    </p:cNvGrpSpPr>
                    <p:nvPr/>
                  </p:nvGrpSpPr>
                  <p:grpSpPr bwMode="auto">
                    <a:xfrm>
                      <a:off x="4514" y="387"/>
                      <a:ext cx="1090" cy="536"/>
                      <a:chOff x="2064" y="912"/>
                      <a:chExt cx="1152" cy="596"/>
                    </a:xfrm>
                  </p:grpSpPr>
                  <p:sp>
                    <p:nvSpPr>
                      <p:cNvPr id="5205" name="Text Box 1085"/>
                      <p:cNvSpPr txBox="1">
                        <a:spLocks noChangeArrowheads="1"/>
                      </p:cNvSpPr>
                      <p:nvPr/>
                    </p:nvSpPr>
                    <p:spPr bwMode="auto">
                      <a:xfrm>
                        <a:off x="2208" y="912"/>
                        <a:ext cx="1008" cy="596"/>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200">
                            <a:latin typeface="Comic Sans MS" pitchFamily="66" charset="0"/>
                          </a:rPr>
                          <a:t>Correct</a:t>
                        </a:r>
                      </a:p>
                      <a:p>
                        <a:pPr eaLnBrk="1" hangingPunct="1"/>
                        <a:r>
                          <a:rPr lang="en-US" sz="2200">
                            <a:latin typeface="Comic Sans MS" pitchFamily="66" charset="0"/>
                          </a:rPr>
                          <a:t>Incorrect</a:t>
                        </a:r>
                      </a:p>
                    </p:txBody>
                  </p:sp>
                  <p:sp>
                    <p:nvSpPr>
                      <p:cNvPr id="5206" name="Line 1086"/>
                      <p:cNvSpPr>
                        <a:spLocks noChangeShapeType="1"/>
                      </p:cNvSpPr>
                      <p:nvPr/>
                    </p:nvSpPr>
                    <p:spPr bwMode="auto">
                      <a:xfrm>
                        <a:off x="2064" y="1268"/>
                        <a:ext cx="185" cy="1"/>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38100">
                            <a:solidFill>
                              <a:srgbClr val="000000"/>
                            </a:solidFill>
                            <a:round/>
                            <a:headEnd/>
                            <a:tailEnd/>
                          </a14:hiddenLine>
                        </a:ext>
                      </a:extLst>
                    </p:spPr>
                    <p:txBody>
                      <a:bodyPr/>
                      <a:lstStyle/>
                      <a:p>
                        <a:endParaRPr lang="en-US"/>
                      </a:p>
                    </p:txBody>
                  </p:sp>
                  <p:sp>
                    <p:nvSpPr>
                      <p:cNvPr id="5207" name="Line 1087"/>
                      <p:cNvSpPr>
                        <a:spLocks noChangeShapeType="1"/>
                      </p:cNvSpPr>
                      <p:nvPr/>
                    </p:nvSpPr>
                    <p:spPr bwMode="auto">
                      <a:xfrm>
                        <a:off x="2064" y="1028"/>
                        <a:ext cx="185" cy="1"/>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38100">
                            <a:solidFill>
                              <a:srgbClr val="000000"/>
                            </a:solidFill>
                            <a:round/>
                            <a:headEnd/>
                            <a:tailEnd/>
                          </a14:hiddenLine>
                        </a:ext>
                      </a:extLst>
                    </p:spPr>
                    <p:txBody>
                      <a:bodyPr/>
                      <a:lstStyle/>
                      <a:p>
                        <a:endParaRPr lang="en-US"/>
                      </a:p>
                    </p:txBody>
                  </p:sp>
                </p:grpSp>
              </p:grpSp>
              <p:sp>
                <p:nvSpPr>
                  <p:cNvPr id="5201" name="Oval 1088"/>
                  <p:cNvSpPr>
                    <a:spLocks noChangeArrowheads="1"/>
                  </p:cNvSpPr>
                  <p:nvPr/>
                </p:nvSpPr>
                <p:spPr bwMode="auto">
                  <a:xfrm>
                    <a:off x="4199" y="876"/>
                    <a:ext cx="426" cy="1586"/>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round/>
                        <a:headEnd/>
                        <a:tailEnd/>
                      </a14:hiddenLine>
                    </a:ext>
                  </a:extLst>
                </p:spPr>
                <p:txBody>
                  <a:bodyPr wrap="none" anchor="ctr"/>
                  <a:lstStyle/>
                  <a:p>
                    <a:endParaRPr lang="en-US"/>
                  </a:p>
                </p:txBody>
              </p:sp>
            </p:grpSp>
            <p:sp>
              <p:nvSpPr>
                <p:cNvPr id="5199" name="Oval 1089"/>
                <p:cNvSpPr>
                  <a:spLocks noChangeArrowheads="1"/>
                </p:cNvSpPr>
                <p:nvPr/>
              </p:nvSpPr>
              <p:spPr bwMode="auto">
                <a:xfrm>
                  <a:off x="4206" y="961"/>
                  <a:ext cx="426" cy="1586"/>
                </a:xfrm>
                <a:prstGeom prst="ellipse">
                  <a:avLst/>
                </a:prstGeom>
                <a:noFill/>
                <a:ln w="38100">
                  <a:solidFill>
                    <a:srgbClr val="66FF33"/>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nvGrpSpPr>
              <p:cNvPr id="5194" name="Group 1090"/>
              <p:cNvGrpSpPr>
                <a:grpSpLocks/>
              </p:cNvGrpSpPr>
              <p:nvPr/>
            </p:nvGrpSpPr>
            <p:grpSpPr bwMode="auto">
              <a:xfrm>
                <a:off x="4474" y="724"/>
                <a:ext cx="198" cy="240"/>
                <a:chOff x="4474" y="724"/>
                <a:chExt cx="198" cy="240"/>
              </a:xfrm>
            </p:grpSpPr>
            <p:sp>
              <p:nvSpPr>
                <p:cNvPr id="5196" name="Line 1091"/>
                <p:cNvSpPr>
                  <a:spLocks noChangeShapeType="1"/>
                </p:cNvSpPr>
                <p:nvPr/>
              </p:nvSpPr>
              <p:spPr bwMode="auto">
                <a:xfrm>
                  <a:off x="4480" y="964"/>
                  <a:ext cx="192" cy="0"/>
                </a:xfrm>
                <a:prstGeom prst="line">
                  <a:avLst/>
                </a:prstGeom>
                <a:noFill/>
                <a:ln w="38100">
                  <a:solidFill>
                    <a:srgbClr val="FFFF00"/>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5197" name="Line 1092"/>
                <p:cNvSpPr>
                  <a:spLocks noChangeShapeType="1"/>
                </p:cNvSpPr>
                <p:nvPr/>
              </p:nvSpPr>
              <p:spPr bwMode="auto">
                <a:xfrm>
                  <a:off x="4474" y="724"/>
                  <a:ext cx="192" cy="0"/>
                </a:xfrm>
                <a:prstGeom prst="line">
                  <a:avLst/>
                </a:prstGeom>
                <a:noFill/>
                <a:ln w="38100">
                  <a:solidFill>
                    <a:srgbClr val="66CCFF"/>
                  </a:solidFill>
                  <a:round/>
                  <a:headEnd/>
                  <a:tailEnd/>
                </a:ln>
                <a:extLst>
                  <a:ext uri="{909E8E84-426E-40DD-AFC4-6F175D3DCCD1}">
                    <a14:hiddenFill xmlns:a14="http://schemas.microsoft.com/office/drawing/2010/main">
                      <a:noFill/>
                    </a14:hiddenFill>
                  </a:ext>
                </a:extLst>
              </p:spPr>
              <p:txBody>
                <a:bodyPr wrap="none"/>
                <a:lstStyle/>
                <a:p>
                  <a:endParaRPr lang="en-US"/>
                </a:p>
              </p:txBody>
            </p:sp>
          </p:grpSp>
          <p:sp>
            <p:nvSpPr>
              <p:cNvPr id="5195" name="AutoShape 1093"/>
              <p:cNvSpPr>
                <a:spLocks noChangeAspect="1" noChangeArrowheads="1" noTextEdit="1"/>
              </p:cNvSpPr>
              <p:nvPr/>
            </p:nvSpPr>
            <p:spPr bwMode="auto">
              <a:xfrm>
                <a:off x="2544" y="2176"/>
                <a:ext cx="3369" cy="2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5192" name="Line 1094"/>
            <p:cNvSpPr>
              <a:spLocks noChangeShapeType="1"/>
            </p:cNvSpPr>
            <p:nvPr/>
          </p:nvSpPr>
          <p:spPr bwMode="auto">
            <a:xfrm flipV="1">
              <a:off x="4432" y="2208"/>
              <a:ext cx="0" cy="232"/>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grpSp>
      <p:sp>
        <p:nvSpPr>
          <p:cNvPr id="5188" name="TextBox 1094"/>
          <p:cNvSpPr txBox="1">
            <a:spLocks noChangeArrowheads="1"/>
          </p:cNvSpPr>
          <p:nvPr/>
        </p:nvSpPr>
        <p:spPr bwMode="auto">
          <a:xfrm>
            <a:off x="228600" y="4191000"/>
            <a:ext cx="3733800" cy="203200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Children in Regular Foster Care Do Not Respond Differently to Positive and Negative Feedback</a:t>
            </a:r>
          </a:p>
          <a:p>
            <a:pPr eaLnBrk="1" hangingPunct="1"/>
            <a:endParaRPr lang="en-US" dirty="0"/>
          </a:p>
          <a:p>
            <a:pPr eaLnBrk="1" hangingPunct="1"/>
            <a:r>
              <a:rPr lang="en-US" dirty="0"/>
              <a:t>Children in MTFC-P respond more normatively</a:t>
            </a:r>
          </a:p>
          <a:p>
            <a:pPr eaLnBrk="1" hangingPunct="1"/>
            <a:endParaRPr lang="en-US" dirty="0"/>
          </a:p>
        </p:txBody>
      </p:sp>
      <p:cxnSp>
        <p:nvCxnSpPr>
          <p:cNvPr id="5189" name="Straight Arrow Connector 1096"/>
          <p:cNvCxnSpPr>
            <a:cxnSpLocks noChangeShapeType="1"/>
          </p:cNvCxnSpPr>
          <p:nvPr/>
        </p:nvCxnSpPr>
        <p:spPr bwMode="auto">
          <a:xfrm>
            <a:off x="4038600" y="5105400"/>
            <a:ext cx="1143000" cy="1588"/>
          </a:xfrm>
          <a:prstGeom prst="straightConnector1">
            <a:avLst/>
          </a:prstGeom>
          <a:noFill/>
          <a:ln w="76200" algn="ctr">
            <a:solidFill>
              <a:schemeClr val="tx1"/>
            </a:solidFill>
            <a:prstDash val="dash"/>
            <a:round/>
            <a:headEnd/>
            <a:tailEnd type="arrow" w="med" len="med"/>
          </a:ln>
          <a:extLst>
            <a:ext uri="{909E8E84-426E-40DD-AFC4-6F175D3DCCD1}">
              <a14:hiddenFill xmlns:a14="http://schemas.microsoft.com/office/drawing/2010/main">
                <a:noFill/>
              </a14:hiddenFill>
            </a:ext>
          </a:extLst>
        </p:spPr>
      </p:cxnSp>
      <p:cxnSp>
        <p:nvCxnSpPr>
          <p:cNvPr id="5190" name="Straight Arrow Connector 1098"/>
          <p:cNvCxnSpPr>
            <a:cxnSpLocks noChangeShapeType="1"/>
          </p:cNvCxnSpPr>
          <p:nvPr/>
        </p:nvCxnSpPr>
        <p:spPr bwMode="auto">
          <a:xfrm>
            <a:off x="4267200" y="6324600"/>
            <a:ext cx="914400" cy="914400"/>
          </a:xfrm>
          <a:prstGeom prst="straightConnector1">
            <a:avLst/>
          </a:prstGeom>
          <a:noFill/>
          <a:ln w="19050" algn="ctr">
            <a:solidFill>
              <a:schemeClr val="tx1"/>
            </a:solidFill>
            <a:prstDash val="dash"/>
            <a:round/>
            <a:headEnd/>
            <a:tailEnd type="arrow" w="med" len="med"/>
          </a:ln>
          <a:extLst>
            <a:ext uri="{909E8E84-426E-40DD-AFC4-6F175D3DCCD1}">
              <a14:hiddenFill xmlns:a14="http://schemas.microsoft.com/office/drawing/2010/main">
                <a:noFill/>
              </a14:hiddenFill>
            </a:ext>
          </a:extLst>
        </p:spPr>
      </p:cxnSp>
      <p:sp>
        <p:nvSpPr>
          <p:cNvPr id="4" name="Content Placeholder 3"/>
          <p:cNvSpPr>
            <a:spLocks noGrp="1"/>
          </p:cNvSpPr>
          <p:nvPr>
            <p:ph idx="1"/>
          </p:nvPr>
        </p:nvSpPr>
        <p:spPr/>
        <p:txBody>
          <a:bodyPr/>
          <a:lstStyle/>
          <a:p>
            <a:endParaRPr lang="en-US"/>
          </a:p>
        </p:txBody>
      </p:sp>
    </p:spTree>
    <p:extLst>
      <p:ext uri="{BB962C8B-B14F-4D97-AF65-F5344CB8AC3E}">
        <p14:creationId xmlns:p14="http://schemas.microsoft.com/office/powerpoint/2010/main" val="2936575332"/>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487363" y="228600"/>
            <a:ext cx="8229600" cy="1143000"/>
          </a:xfrm>
        </p:spPr>
        <p:txBody>
          <a:bodyPr>
            <a:normAutofit fontScale="90000"/>
          </a:bodyPr>
          <a:lstStyle/>
          <a:p>
            <a:pPr eaLnBrk="1" hangingPunct="1"/>
            <a:r>
              <a:rPr lang="en-US" sz="3200" dirty="0" smtClean="0"/>
              <a:t>Effect Of Prior Out-of-home Placements On Permanent Placement Failures, </a:t>
            </a:r>
            <a:r>
              <a:rPr lang="en-US" sz="2800" dirty="0" smtClean="0"/>
              <a:t>MTFC-P Vs. Regular FC</a:t>
            </a:r>
            <a:endParaRPr lang="en-US" sz="3600" dirty="0" smtClean="0"/>
          </a:p>
        </p:txBody>
      </p:sp>
      <p:pic>
        <p:nvPicPr>
          <p:cNvPr id="573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663" y="1371600"/>
            <a:ext cx="8763000" cy="457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48" name="Rectangle 4"/>
          <p:cNvSpPr>
            <a:spLocks noChangeArrowheads="1"/>
          </p:cNvSpPr>
          <p:nvPr/>
        </p:nvSpPr>
        <p:spPr bwMode="auto">
          <a:xfrm>
            <a:off x="220663" y="6150103"/>
            <a:ext cx="33401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dirty="0">
                <a:latin typeface="Times New Roman" pitchFamily="18" charset="0"/>
                <a:cs typeface="Times New Roman" pitchFamily="18" charset="0"/>
              </a:rPr>
              <a:t>(Fisher, </a:t>
            </a:r>
            <a:r>
              <a:rPr lang="en-US" dirty="0" err="1">
                <a:latin typeface="Times New Roman" pitchFamily="18" charset="0"/>
                <a:cs typeface="Times New Roman" pitchFamily="18" charset="0"/>
              </a:rPr>
              <a:t>Burraston</a:t>
            </a:r>
            <a:r>
              <a:rPr lang="en-US" dirty="0">
                <a:latin typeface="Times New Roman" pitchFamily="18" charset="0"/>
                <a:cs typeface="Times New Roman" pitchFamily="18" charset="0"/>
              </a:rPr>
              <a:t>, &amp; Pears, 2005)</a:t>
            </a:r>
          </a:p>
        </p:txBody>
      </p:sp>
      <p:sp>
        <p:nvSpPr>
          <p:cNvPr id="57349" name="Text Box 5"/>
          <p:cNvSpPr txBox="1">
            <a:spLocks noChangeArrowheads="1"/>
          </p:cNvSpPr>
          <p:nvPr/>
        </p:nvSpPr>
        <p:spPr bwMode="auto">
          <a:xfrm>
            <a:off x="2646363" y="2311400"/>
            <a:ext cx="914400" cy="3968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000">
                <a:solidFill>
                  <a:schemeClr val="bg2"/>
                </a:solidFill>
                <a:cs typeface="Times New Roman" pitchFamily="18" charset="0"/>
              </a:rPr>
              <a:t>RFC</a:t>
            </a:r>
          </a:p>
        </p:txBody>
      </p:sp>
      <p:sp>
        <p:nvSpPr>
          <p:cNvPr id="57350" name="Text Box 6"/>
          <p:cNvSpPr txBox="1">
            <a:spLocks noChangeArrowheads="1"/>
          </p:cNvSpPr>
          <p:nvPr/>
        </p:nvSpPr>
        <p:spPr bwMode="auto">
          <a:xfrm>
            <a:off x="2667000" y="2835275"/>
            <a:ext cx="1276350" cy="3968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000">
                <a:solidFill>
                  <a:schemeClr val="bg2"/>
                </a:solidFill>
                <a:cs typeface="Times New Roman" pitchFamily="18" charset="0"/>
              </a:rPr>
              <a:t>MTFC-P</a:t>
            </a:r>
          </a:p>
        </p:txBody>
      </p:sp>
      <p:sp>
        <p:nvSpPr>
          <p:cNvPr id="2" name="TextBox 1"/>
          <p:cNvSpPr txBox="1"/>
          <p:nvPr/>
        </p:nvSpPr>
        <p:spPr>
          <a:xfrm>
            <a:off x="3737382" y="5794850"/>
            <a:ext cx="5246281" cy="954107"/>
          </a:xfrm>
          <a:prstGeom prst="rect">
            <a:avLst/>
          </a:prstGeom>
          <a:noFill/>
          <a:ln w="76200">
            <a:solidFill>
              <a:schemeClr val="tx1"/>
            </a:solidFill>
          </a:ln>
        </p:spPr>
        <p:txBody>
          <a:bodyPr wrap="square" rtlCol="0">
            <a:spAutoFit/>
          </a:bodyPr>
          <a:lstStyle/>
          <a:p>
            <a:r>
              <a:rPr lang="en-US" sz="2800" dirty="0" smtClean="0"/>
              <a:t>Prior poor and unstable history can be overcome!</a:t>
            </a:r>
            <a:endParaRPr lang="en-US" sz="2800" dirty="0"/>
          </a:p>
        </p:txBody>
      </p:sp>
      <p:sp>
        <p:nvSpPr>
          <p:cNvPr id="3" name="TextBox 2"/>
          <p:cNvSpPr txBox="1"/>
          <p:nvPr/>
        </p:nvSpPr>
        <p:spPr>
          <a:xfrm>
            <a:off x="4455744" y="2406134"/>
            <a:ext cx="1876425" cy="646331"/>
          </a:xfrm>
          <a:prstGeom prst="rect">
            <a:avLst/>
          </a:prstGeom>
          <a:noFill/>
          <a:ln>
            <a:solidFill>
              <a:schemeClr val="tx1"/>
            </a:solidFill>
          </a:ln>
        </p:spPr>
        <p:txBody>
          <a:bodyPr wrap="square" rtlCol="0">
            <a:spAutoFit/>
          </a:bodyPr>
          <a:lstStyle/>
          <a:p>
            <a:r>
              <a:rPr lang="en-US" dirty="0" smtClean="0"/>
              <a:t>Predictable Placement Moves</a:t>
            </a:r>
            <a:endParaRPr lang="en-US" dirty="0"/>
          </a:p>
        </p:txBody>
      </p:sp>
      <p:sp>
        <p:nvSpPr>
          <p:cNvPr id="4" name="TextBox 3"/>
          <p:cNvSpPr txBox="1"/>
          <p:nvPr/>
        </p:nvSpPr>
        <p:spPr>
          <a:xfrm>
            <a:off x="5783263" y="3930134"/>
            <a:ext cx="3200400" cy="369332"/>
          </a:xfrm>
          <a:prstGeom prst="rect">
            <a:avLst/>
          </a:prstGeom>
          <a:noFill/>
          <a:ln>
            <a:solidFill>
              <a:schemeClr val="tx1"/>
            </a:solidFill>
          </a:ln>
        </p:spPr>
        <p:txBody>
          <a:bodyPr wrap="square" rtlCol="0">
            <a:spAutoFit/>
          </a:bodyPr>
          <a:lstStyle/>
          <a:p>
            <a:r>
              <a:rPr lang="en-US" dirty="0" smtClean="0"/>
              <a:t>Actual moves for MTFC  group</a:t>
            </a:r>
            <a:endParaRPr lang="en-US" dirty="0"/>
          </a:p>
        </p:txBody>
      </p:sp>
    </p:spTree>
    <p:extLst>
      <p:ext uri="{BB962C8B-B14F-4D97-AF65-F5344CB8AC3E}">
        <p14:creationId xmlns:p14="http://schemas.microsoft.com/office/powerpoint/2010/main" val="701826500"/>
      </p:ext>
    </p:extLst>
  </p:cSld>
  <p:clrMapOvr>
    <a:masterClrMapping/>
  </p:clrMapOvr>
  <p:transition>
    <p:cove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5755"/>
            <a:ext cx="8229600" cy="1143000"/>
          </a:xfrm>
        </p:spPr>
        <p:txBody>
          <a:bodyPr/>
          <a:lstStyle/>
          <a:p>
            <a:r>
              <a:rPr lang="en-US" dirty="0" smtClean="0"/>
              <a:t>WHAT?</a:t>
            </a:r>
            <a:endParaRPr lang="en-US" dirty="0"/>
          </a:p>
        </p:txBody>
      </p:sp>
      <p:sp>
        <p:nvSpPr>
          <p:cNvPr id="3" name="Content Placeholder 2"/>
          <p:cNvSpPr>
            <a:spLocks noGrp="1"/>
          </p:cNvSpPr>
          <p:nvPr>
            <p:ph idx="1"/>
          </p:nvPr>
        </p:nvSpPr>
        <p:spPr>
          <a:xfrm>
            <a:off x="457200" y="1648756"/>
            <a:ext cx="8229600" cy="4477408"/>
          </a:xfrm>
        </p:spPr>
        <p:txBody>
          <a:bodyPr/>
          <a:lstStyle/>
          <a:p>
            <a:r>
              <a:rPr lang="en-US" dirty="0" smtClean="0"/>
              <a:t>The best path to improved outcomes for children and parents is evidence-based parent training (family work), based on social learning models, that have now been shown to be very effective at improving parenting and child behavioral outcomes…  </a:t>
            </a:r>
            <a:r>
              <a:rPr lang="en-US" dirty="0" smtClean="0">
                <a:solidFill>
                  <a:srgbClr val="FF0000"/>
                </a:solidFill>
              </a:rPr>
              <a:t>but will they also improve educational outcomes?</a:t>
            </a:r>
          </a:p>
          <a:p>
            <a:r>
              <a:rPr lang="en-US" dirty="0" smtClean="0">
                <a:solidFill>
                  <a:schemeClr val="accent3">
                    <a:lumMod val="50000"/>
                  </a:schemeClr>
                </a:solidFill>
              </a:rPr>
              <a:t>NOT YET BROADLY SHOWN</a:t>
            </a:r>
            <a:endParaRPr lang="en-US" dirty="0">
              <a:solidFill>
                <a:schemeClr val="accent3">
                  <a:lumMod val="50000"/>
                </a:schemeClr>
              </a:solidFill>
            </a:endParaRPr>
          </a:p>
        </p:txBody>
      </p:sp>
    </p:spTree>
    <p:extLst>
      <p:ext uri="{BB962C8B-B14F-4D97-AF65-F5344CB8AC3E}">
        <p14:creationId xmlns:p14="http://schemas.microsoft.com/office/powerpoint/2010/main" val="27702886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6092"/>
            <a:ext cx="8229600" cy="899759"/>
          </a:xfrm>
        </p:spPr>
        <p:txBody>
          <a:bodyPr>
            <a:normAutofit/>
          </a:bodyPr>
          <a:lstStyle/>
          <a:p>
            <a:r>
              <a:rPr lang="en-US" dirty="0" smtClean="0"/>
              <a:t>Community Level Interventions</a:t>
            </a:r>
            <a:endParaRPr lang="en-US" dirty="0"/>
          </a:p>
        </p:txBody>
      </p:sp>
      <p:sp>
        <p:nvSpPr>
          <p:cNvPr id="3" name="Content Placeholder 2"/>
          <p:cNvSpPr>
            <a:spLocks noGrp="1"/>
          </p:cNvSpPr>
          <p:nvPr>
            <p:ph idx="1"/>
          </p:nvPr>
        </p:nvSpPr>
        <p:spPr>
          <a:xfrm>
            <a:off x="457200" y="1215851"/>
            <a:ext cx="8586316" cy="5413549"/>
          </a:xfrm>
        </p:spPr>
        <p:txBody>
          <a:bodyPr>
            <a:normAutofit fontScale="92500" lnSpcReduction="10000"/>
          </a:bodyPr>
          <a:lstStyle/>
          <a:p>
            <a:pPr marL="0" indent="0" algn="ctr">
              <a:buNone/>
            </a:pPr>
            <a:r>
              <a:rPr lang="en-US" dirty="0" smtClean="0"/>
              <a:t>Are they facilitative of student success?  VERY LIKELY!</a:t>
            </a:r>
          </a:p>
          <a:p>
            <a:pPr marL="0" indent="0" algn="ctr">
              <a:buNone/>
            </a:pPr>
            <a:r>
              <a:rPr lang="en-US" dirty="0" smtClean="0"/>
              <a:t>Can they be effective?  WE THINK SO!</a:t>
            </a:r>
          </a:p>
          <a:p>
            <a:pPr marL="0" indent="0" algn="ctr">
              <a:buNone/>
            </a:pPr>
            <a:r>
              <a:rPr lang="en-US" dirty="0" smtClean="0"/>
              <a:t>Are they proven?  Not yet!</a:t>
            </a:r>
          </a:p>
          <a:p>
            <a:endParaRPr lang="en-US" dirty="0"/>
          </a:p>
          <a:p>
            <a:pPr marL="0" indent="0">
              <a:buNone/>
            </a:pPr>
            <a:r>
              <a:rPr lang="en-US" dirty="0" smtClean="0"/>
              <a:t>Will </a:t>
            </a:r>
            <a:r>
              <a:rPr lang="en-US" dirty="0" err="1" smtClean="0"/>
              <a:t>Dobbie</a:t>
            </a:r>
            <a:r>
              <a:rPr lang="en-US" dirty="0" smtClean="0"/>
              <a:t> and Roland Fryer in the </a:t>
            </a:r>
            <a:r>
              <a:rPr lang="en-US" i="1" dirty="0" smtClean="0"/>
              <a:t>American Economic Journal—Applied Economics</a:t>
            </a:r>
            <a:r>
              <a:rPr lang="en-US" dirty="0" smtClean="0"/>
              <a:t>, July, 2011…</a:t>
            </a:r>
          </a:p>
          <a:p>
            <a:endParaRPr lang="en-US" dirty="0"/>
          </a:p>
          <a:p>
            <a:pPr marL="0" indent="0">
              <a:buNone/>
            </a:pPr>
            <a:r>
              <a:rPr lang="en-US" dirty="0" smtClean="0"/>
              <a:t>“We </a:t>
            </a:r>
            <a:r>
              <a:rPr lang="en-US" dirty="0"/>
              <a:t>conclude with evidence that suggests high-quality schools are enough to significantly increase academic achievement among the poor. Community programs appear neither necessary nor sufficient</a:t>
            </a:r>
            <a:r>
              <a:rPr lang="en-US" dirty="0" smtClean="0"/>
              <a:t>.” </a:t>
            </a:r>
            <a:endParaRPr lang="en-US" dirty="0"/>
          </a:p>
        </p:txBody>
      </p:sp>
    </p:spTree>
    <p:extLst>
      <p:ext uri="{BB962C8B-B14F-4D97-AF65-F5344CB8AC3E}">
        <p14:creationId xmlns:p14="http://schemas.microsoft.com/office/powerpoint/2010/main" val="17508399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562472"/>
            <a:ext cx="8229600" cy="1143000"/>
          </a:xfrm>
        </p:spPr>
        <p:txBody>
          <a:bodyPr/>
          <a:lstStyle/>
          <a:p>
            <a:r>
              <a:rPr lang="en-US" dirty="0" smtClean="0"/>
              <a:t>So, Why Do We Bother?</a:t>
            </a:r>
            <a:endParaRPr lang="en-US" dirty="0"/>
          </a:p>
        </p:txBody>
      </p:sp>
      <p:sp>
        <p:nvSpPr>
          <p:cNvPr id="3" name="Content Placeholder 2"/>
          <p:cNvSpPr>
            <a:spLocks noGrp="1"/>
          </p:cNvSpPr>
          <p:nvPr>
            <p:ph idx="1"/>
          </p:nvPr>
        </p:nvSpPr>
        <p:spPr>
          <a:xfrm>
            <a:off x="457200" y="1705472"/>
            <a:ext cx="8229600" cy="4420691"/>
          </a:xfrm>
        </p:spPr>
        <p:txBody>
          <a:bodyPr>
            <a:normAutofit fontScale="85000" lnSpcReduction="10000"/>
          </a:bodyPr>
          <a:lstStyle/>
          <a:p>
            <a:pPr marL="0" indent="0">
              <a:buNone/>
            </a:pPr>
            <a:r>
              <a:rPr lang="en-US" dirty="0" smtClean="0">
                <a:solidFill>
                  <a:schemeClr val="accent2"/>
                </a:solidFill>
              </a:rPr>
              <a:t>Not Necessary…  </a:t>
            </a:r>
            <a:r>
              <a:rPr lang="en-US" dirty="0" smtClean="0"/>
              <a:t>(but can you really reduce toxic stress without reducing aversive community conditions)?</a:t>
            </a:r>
          </a:p>
          <a:p>
            <a:pPr marL="0" indent="0">
              <a:buNone/>
            </a:pPr>
            <a:r>
              <a:rPr lang="en-US" dirty="0" smtClean="0">
                <a:solidFill>
                  <a:schemeClr val="accent2"/>
                </a:solidFill>
              </a:rPr>
              <a:t>Not Sufficient? </a:t>
            </a:r>
            <a:r>
              <a:rPr lang="en-US" dirty="0" smtClean="0"/>
              <a:t>(yet, in the Fisher MLS study they did not look at quality of schools or curriculum)</a:t>
            </a:r>
          </a:p>
          <a:p>
            <a:pPr marL="0" indent="0">
              <a:buNone/>
            </a:pPr>
            <a:endParaRPr lang="en-US" dirty="0"/>
          </a:p>
          <a:p>
            <a:pPr marL="0" indent="0">
              <a:buNone/>
            </a:pPr>
            <a:r>
              <a:rPr lang="en-US" dirty="0" smtClean="0">
                <a:solidFill>
                  <a:schemeClr val="accent2"/>
                </a:solidFill>
              </a:rPr>
              <a:t>Facilitative?</a:t>
            </a:r>
          </a:p>
          <a:p>
            <a:pPr marL="0" indent="0">
              <a:buNone/>
            </a:pPr>
            <a:r>
              <a:rPr lang="en-US" dirty="0" smtClean="0">
                <a:solidFill>
                  <a:schemeClr val="accent2"/>
                </a:solidFill>
              </a:rPr>
              <a:t>Accelerative?		Perhaps learning by children and Expeditious?			parents is easier with fewer fears </a:t>
            </a:r>
          </a:p>
          <a:p>
            <a:pPr marL="0" indent="0">
              <a:buNone/>
            </a:pPr>
            <a:endParaRPr lang="en-US" dirty="0"/>
          </a:p>
          <a:p>
            <a:pPr marL="0" indent="0">
              <a:buNone/>
            </a:pPr>
            <a:r>
              <a:rPr lang="en-US" dirty="0" smtClean="0">
                <a:solidFill>
                  <a:schemeClr val="accent2"/>
                </a:solidFill>
              </a:rPr>
              <a:t>Or, just HUMANE?	</a:t>
            </a:r>
            <a:endParaRPr lang="en-US" dirty="0">
              <a:solidFill>
                <a:schemeClr val="accent2"/>
              </a:solidFill>
            </a:endParaRPr>
          </a:p>
        </p:txBody>
      </p:sp>
      <p:sp>
        <p:nvSpPr>
          <p:cNvPr id="5" name="Right Brace 4"/>
          <p:cNvSpPr/>
          <p:nvPr/>
        </p:nvSpPr>
        <p:spPr>
          <a:xfrm>
            <a:off x="2499360" y="3891280"/>
            <a:ext cx="314960" cy="1178560"/>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1660406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15319"/>
            <a:ext cx="8534400" cy="1143000"/>
          </a:xfrm>
        </p:spPr>
        <p:txBody>
          <a:bodyPr>
            <a:normAutofit/>
          </a:bodyPr>
          <a:lstStyle/>
          <a:p>
            <a:r>
              <a:rPr lang="en-US" dirty="0" smtClean="0"/>
              <a:t>WHOLE School Level Reforms</a:t>
            </a:r>
            <a:endParaRPr lang="en-US" dirty="0"/>
          </a:p>
        </p:txBody>
      </p:sp>
      <p:sp>
        <p:nvSpPr>
          <p:cNvPr id="3" name="Content Placeholder 2"/>
          <p:cNvSpPr>
            <a:spLocks noGrp="1"/>
          </p:cNvSpPr>
          <p:nvPr>
            <p:ph idx="1"/>
          </p:nvPr>
        </p:nvSpPr>
        <p:spPr>
          <a:xfrm>
            <a:off x="381000" y="1371600"/>
            <a:ext cx="5978599" cy="4754563"/>
          </a:xfrm>
        </p:spPr>
        <p:txBody>
          <a:bodyPr>
            <a:normAutofit/>
          </a:bodyPr>
          <a:lstStyle/>
          <a:p>
            <a:endParaRPr lang="en-US" dirty="0" smtClean="0"/>
          </a:p>
          <a:p>
            <a:r>
              <a:rPr lang="en-US" dirty="0" smtClean="0"/>
              <a:t>Chicago </a:t>
            </a:r>
            <a:r>
              <a:rPr lang="en-US" dirty="0"/>
              <a:t>Teacher’s Union </a:t>
            </a:r>
            <a:r>
              <a:rPr lang="en-US" dirty="0" smtClean="0"/>
              <a:t>call </a:t>
            </a:r>
            <a:r>
              <a:rPr lang="en-US" dirty="0"/>
              <a:t>for more social workers and social services at high poverty schools, </a:t>
            </a:r>
            <a:r>
              <a:rPr lang="en-US" dirty="0" smtClean="0"/>
              <a:t>to </a:t>
            </a:r>
            <a:r>
              <a:rPr lang="en-US" dirty="0"/>
              <a:t>give teachers in those schools and their students a fair chance of </a:t>
            </a:r>
            <a:r>
              <a:rPr lang="en-US" dirty="0" smtClean="0"/>
              <a:t>success</a:t>
            </a:r>
          </a:p>
        </p:txBody>
      </p:sp>
      <p:pic>
        <p:nvPicPr>
          <p:cNvPr id="5122" name="Picture 2" descr="http://socialworkhelper.files.wordpress.com/2012/09/393194_10151226064051337_499028893_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8400" y="2662237"/>
            <a:ext cx="2800350" cy="2581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10976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6092"/>
            <a:ext cx="8229600" cy="789227"/>
          </a:xfrm>
        </p:spPr>
        <p:txBody>
          <a:bodyPr>
            <a:normAutofit/>
          </a:bodyPr>
          <a:lstStyle/>
          <a:p>
            <a:r>
              <a:rPr lang="en-US" dirty="0" smtClean="0"/>
              <a:t>School Level Reforms</a:t>
            </a:r>
            <a:endParaRPr lang="en-US" dirty="0"/>
          </a:p>
        </p:txBody>
      </p:sp>
      <p:sp>
        <p:nvSpPr>
          <p:cNvPr id="3" name="Content Placeholder 2"/>
          <p:cNvSpPr>
            <a:spLocks noGrp="1"/>
          </p:cNvSpPr>
          <p:nvPr>
            <p:ph idx="1"/>
          </p:nvPr>
        </p:nvSpPr>
        <p:spPr>
          <a:xfrm>
            <a:off x="241160" y="1228805"/>
            <a:ext cx="5164853" cy="5259487"/>
          </a:xfrm>
        </p:spPr>
        <p:txBody>
          <a:bodyPr>
            <a:normAutofit fontScale="92500" lnSpcReduction="20000"/>
          </a:bodyPr>
          <a:lstStyle/>
          <a:p>
            <a:r>
              <a:rPr lang="en-US" dirty="0" smtClean="0"/>
              <a:t>Consortium on Chicago School Research (</a:t>
            </a:r>
            <a:r>
              <a:rPr lang="en-US" dirty="0" err="1" smtClean="0"/>
              <a:t>Bryk</a:t>
            </a:r>
            <a:r>
              <a:rPr lang="en-US" dirty="0" smtClean="0"/>
              <a:t> et al, 2010) shows that “truly disadvantaged schools can improve substantially if they implement proper organizational structures”</a:t>
            </a:r>
          </a:p>
          <a:p>
            <a:pPr lvl="1"/>
            <a:r>
              <a:rPr lang="en-US" dirty="0" smtClean="0"/>
              <a:t>“community factors accounted </a:t>
            </a:r>
            <a:r>
              <a:rPr lang="en-US" dirty="0"/>
              <a:t>for </a:t>
            </a:r>
            <a:r>
              <a:rPr lang="en-US" dirty="0" smtClean="0"/>
              <a:t>most of the </a:t>
            </a:r>
            <a:r>
              <a:rPr lang="en-US" dirty="0"/>
              <a:t>difference in </a:t>
            </a:r>
            <a:r>
              <a:rPr lang="en-US" dirty="0" smtClean="0"/>
              <a:t>stagnation rates among schools needing improvement”</a:t>
            </a:r>
          </a:p>
          <a:p>
            <a:pPr lvl="1"/>
            <a:endParaRPr lang="en-US" dirty="0" smtClean="0"/>
          </a:p>
          <a:p>
            <a:pPr lvl="1"/>
            <a:r>
              <a:rPr lang="en-US" dirty="0" smtClean="0"/>
              <a:t>Yet 1/3</a:t>
            </a:r>
            <a:r>
              <a:rPr lang="en-US" baseline="30000" dirty="0" smtClean="0"/>
              <a:t>rd</a:t>
            </a:r>
            <a:r>
              <a:rPr lang="en-US" dirty="0" smtClean="0"/>
              <a:t> of these schools did improve!</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96932" y="1167690"/>
            <a:ext cx="3547068" cy="5320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9407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a:t>Organizing </a:t>
            </a:r>
            <a:r>
              <a:rPr lang="en-US" dirty="0" smtClean="0"/>
              <a:t>Schools </a:t>
            </a:r>
            <a:r>
              <a:rPr lang="en-US" dirty="0"/>
              <a:t>for </a:t>
            </a:r>
            <a:r>
              <a:rPr lang="en-US" dirty="0" smtClean="0"/>
              <a:t>Improvement</a:t>
            </a:r>
            <a:endParaRPr lang="en-US" dirty="0"/>
          </a:p>
        </p:txBody>
      </p:sp>
      <p:sp>
        <p:nvSpPr>
          <p:cNvPr id="3" name="Content Placeholder 2"/>
          <p:cNvSpPr>
            <a:spLocks noGrp="1"/>
          </p:cNvSpPr>
          <p:nvPr>
            <p:ph idx="1"/>
          </p:nvPr>
        </p:nvSpPr>
        <p:spPr>
          <a:xfrm>
            <a:off x="152400" y="1066800"/>
            <a:ext cx="8839200" cy="5791200"/>
          </a:xfrm>
        </p:spPr>
        <p:txBody>
          <a:bodyPr>
            <a:normAutofit fontScale="62500" lnSpcReduction="20000"/>
          </a:bodyPr>
          <a:lstStyle/>
          <a:p>
            <a:pPr marL="0" lvl="1" indent="0">
              <a:buNone/>
            </a:pPr>
            <a:r>
              <a:rPr lang="en-US" sz="3800" b="1" dirty="0" smtClean="0"/>
              <a:t>ESSENTIAL SUPPORTS </a:t>
            </a:r>
            <a:r>
              <a:rPr lang="en-US" sz="3800" dirty="0" smtClean="0"/>
              <a:t>(Note: Sustained </a:t>
            </a:r>
            <a:r>
              <a:rPr lang="en-US" sz="3800" dirty="0"/>
              <a:t>weakness in just one of these areas undermined virtually all attempts at improving student </a:t>
            </a:r>
            <a:r>
              <a:rPr lang="en-US" sz="3800" dirty="0" smtClean="0"/>
              <a:t>learning)</a:t>
            </a:r>
            <a:endParaRPr lang="en-US" sz="3800" dirty="0"/>
          </a:p>
          <a:p>
            <a:endParaRPr lang="en-US" sz="4000" dirty="0" smtClean="0"/>
          </a:p>
          <a:p>
            <a:pPr lvl="1"/>
            <a:r>
              <a:rPr lang="en-US" sz="4500" dirty="0"/>
              <a:t>School </a:t>
            </a:r>
            <a:r>
              <a:rPr lang="en-US" sz="4500" dirty="0" smtClean="0"/>
              <a:t>leadership</a:t>
            </a:r>
          </a:p>
          <a:p>
            <a:pPr lvl="1"/>
            <a:r>
              <a:rPr lang="en-US" sz="4500" dirty="0"/>
              <a:t>Parent community </a:t>
            </a:r>
            <a:r>
              <a:rPr lang="en-US" sz="4500" dirty="0" smtClean="0"/>
              <a:t>ties*</a:t>
            </a:r>
          </a:p>
          <a:p>
            <a:pPr lvl="1"/>
            <a:r>
              <a:rPr lang="en-US" sz="4500" dirty="0"/>
              <a:t>Professional </a:t>
            </a:r>
            <a:r>
              <a:rPr lang="en-US" sz="4500" dirty="0" smtClean="0"/>
              <a:t>capacity</a:t>
            </a:r>
          </a:p>
          <a:p>
            <a:pPr lvl="1"/>
            <a:r>
              <a:rPr lang="en-US" sz="4500" dirty="0"/>
              <a:t>Student centered learning </a:t>
            </a:r>
            <a:r>
              <a:rPr lang="en-US" sz="4500" dirty="0" smtClean="0"/>
              <a:t>climate*</a:t>
            </a:r>
          </a:p>
          <a:p>
            <a:pPr lvl="1"/>
            <a:r>
              <a:rPr lang="en-US" sz="4500" dirty="0" smtClean="0"/>
              <a:t>Instructional guidance</a:t>
            </a:r>
          </a:p>
          <a:p>
            <a:pPr marL="457200" lvl="1" indent="0">
              <a:buNone/>
            </a:pPr>
            <a:endParaRPr lang="en-US" sz="3400" dirty="0"/>
          </a:p>
          <a:p>
            <a:pPr marL="57150" indent="0">
              <a:buNone/>
            </a:pPr>
            <a:r>
              <a:rPr lang="en-US" sz="4000" dirty="0"/>
              <a:t>*Starred items are likely to require significant social services if they are to be achieved in high poverty communities</a:t>
            </a:r>
            <a:endParaRPr lang="en-US" sz="4000" dirty="0" smtClean="0"/>
          </a:p>
          <a:p>
            <a:pPr marL="0" indent="0">
              <a:buNone/>
            </a:pPr>
            <a:endParaRPr lang="en-US" dirty="0" smtClean="0"/>
          </a:p>
          <a:p>
            <a:pPr marL="0" indent="0">
              <a:buNone/>
            </a:pPr>
            <a:endParaRPr lang="en-US" dirty="0" smtClean="0"/>
          </a:p>
          <a:p>
            <a:pPr marL="0" indent="0">
              <a:buNone/>
            </a:pPr>
            <a:r>
              <a:rPr lang="en-US" dirty="0" smtClean="0"/>
              <a:t>Source: </a:t>
            </a:r>
            <a:r>
              <a:rPr lang="en-US" dirty="0" err="1" smtClean="0"/>
              <a:t>Bryk</a:t>
            </a:r>
            <a:r>
              <a:rPr lang="en-US" dirty="0" smtClean="0"/>
              <a:t> et al (2010)</a:t>
            </a:r>
            <a:endParaRPr lang="en-US" dirty="0"/>
          </a:p>
        </p:txBody>
      </p:sp>
    </p:spTree>
    <p:extLst>
      <p:ext uri="{BB962C8B-B14F-4D97-AF65-F5344CB8AC3E}">
        <p14:creationId xmlns:p14="http://schemas.microsoft.com/office/powerpoint/2010/main" val="9473862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6092"/>
            <a:ext cx="8229600" cy="1143000"/>
          </a:xfrm>
        </p:spPr>
        <p:txBody>
          <a:bodyPr/>
          <a:lstStyle/>
          <a:p>
            <a:r>
              <a:rPr lang="en-US" dirty="0" smtClean="0"/>
              <a:t>Note: I AM LEARNING, TOO!</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12451" y="1366520"/>
            <a:ext cx="6034617" cy="4525963"/>
          </a:xfrm>
        </p:spPr>
      </p:pic>
      <p:sp>
        <p:nvSpPr>
          <p:cNvPr id="5" name="Oval Callout 4"/>
          <p:cNvSpPr/>
          <p:nvPr/>
        </p:nvSpPr>
        <p:spPr>
          <a:xfrm>
            <a:off x="5867400" y="1295400"/>
            <a:ext cx="2555240" cy="2504440"/>
          </a:xfrm>
          <a:prstGeom prst="wedgeEllipseCallout">
            <a:avLst>
              <a:gd name="adj1" fmla="val -81971"/>
              <a:gd name="adj2" fmla="val 322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My </a:t>
            </a:r>
            <a:r>
              <a:rPr lang="en-US" dirty="0" err="1" smtClean="0"/>
              <a:t>GaGa</a:t>
            </a:r>
            <a:r>
              <a:rPr lang="en-US" dirty="0" smtClean="0"/>
              <a:t> is an expert about some stuff, he tells me,  but not about this!</a:t>
            </a:r>
            <a:endParaRPr lang="en-US" dirty="0"/>
          </a:p>
        </p:txBody>
      </p:sp>
    </p:spTree>
    <p:extLst>
      <p:ext uri="{BB962C8B-B14F-4D97-AF65-F5344CB8AC3E}">
        <p14:creationId xmlns:p14="http://schemas.microsoft.com/office/powerpoint/2010/main" val="202873001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5658"/>
            <a:ext cx="8229600" cy="1143000"/>
          </a:xfrm>
        </p:spPr>
        <p:txBody>
          <a:bodyPr>
            <a:normAutofit fontScale="90000"/>
          </a:bodyPr>
          <a:lstStyle/>
          <a:p>
            <a:r>
              <a:rPr lang="en-US" dirty="0" smtClean="0"/>
              <a:t>Chicago Area Schools in Areas with High Child Abuse Rates…</a:t>
            </a:r>
            <a:endParaRPr lang="en-US" dirty="0"/>
          </a:p>
        </p:txBody>
      </p:sp>
      <p:sp>
        <p:nvSpPr>
          <p:cNvPr id="3" name="Content Placeholder 2"/>
          <p:cNvSpPr>
            <a:spLocks noGrp="1"/>
          </p:cNvSpPr>
          <p:nvPr>
            <p:ph idx="1"/>
          </p:nvPr>
        </p:nvSpPr>
        <p:spPr/>
        <p:txBody>
          <a:bodyPr>
            <a:normAutofit/>
          </a:bodyPr>
          <a:lstStyle/>
          <a:p>
            <a:r>
              <a:rPr lang="en-US" dirty="0" smtClean="0"/>
              <a:t>Had a 2% chance of having strong essential supports in place (even though 20% of all Chicago Public Schools had them in place)</a:t>
            </a:r>
          </a:p>
          <a:p>
            <a:pPr lvl="1"/>
            <a:endParaRPr lang="en-US" dirty="0"/>
          </a:p>
          <a:p>
            <a:r>
              <a:rPr lang="en-US" dirty="0" smtClean="0"/>
              <a:t>Communities with many abused children (whether at home or in foster care) are doubly troubled</a:t>
            </a:r>
            <a:endParaRPr lang="en-US" dirty="0"/>
          </a:p>
        </p:txBody>
      </p:sp>
    </p:spTree>
    <p:extLst>
      <p:ext uri="{BB962C8B-B14F-4D97-AF65-F5344CB8AC3E}">
        <p14:creationId xmlns:p14="http://schemas.microsoft.com/office/powerpoint/2010/main" val="9467917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261257" y="316092"/>
            <a:ext cx="8711921" cy="829420"/>
          </a:xfrm>
        </p:spPr>
        <p:txBody>
          <a:bodyPr>
            <a:normAutofit fontScale="90000"/>
          </a:bodyPr>
          <a:lstStyle/>
          <a:p>
            <a:r>
              <a:rPr lang="en-US" sz="3600" dirty="0" smtClean="0"/>
              <a:t>School Use of Child Level Data to Help Individuals</a:t>
            </a:r>
            <a:endParaRPr lang="en-US" sz="3600"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97007" y="1306286"/>
            <a:ext cx="3732865" cy="48399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Content Placeholder 8"/>
          <p:cNvSpPr>
            <a:spLocks noGrp="1"/>
          </p:cNvSpPr>
          <p:nvPr>
            <p:ph sz="half" idx="4294967295"/>
          </p:nvPr>
        </p:nvSpPr>
        <p:spPr>
          <a:xfrm>
            <a:off x="4602145" y="1145512"/>
            <a:ext cx="4541855" cy="5331488"/>
          </a:xfrm>
        </p:spPr>
        <p:txBody>
          <a:bodyPr>
            <a:normAutofit fontScale="85000" lnSpcReduction="10000"/>
          </a:bodyPr>
          <a:lstStyle/>
          <a:p>
            <a:r>
              <a:rPr lang="en-US" dirty="0" smtClean="0"/>
              <a:t>87% of 9</a:t>
            </a:r>
            <a:r>
              <a:rPr lang="en-US" baseline="30000" dirty="0" smtClean="0"/>
              <a:t>th</a:t>
            </a:r>
            <a:r>
              <a:rPr lang="en-US" dirty="0" smtClean="0"/>
              <a:t> graders who missed 0-4 days of school, later graduated; BUT only 1% of freshman who missed 30 days or more, later graduated from high school</a:t>
            </a:r>
          </a:p>
          <a:p>
            <a:r>
              <a:rPr lang="en-US" dirty="0" smtClean="0"/>
              <a:t>86% of students with a freshman GPA of 2.5 graduated, only 35% of those with a 1.5 GPA or lower, later graduated</a:t>
            </a:r>
            <a:endParaRPr lang="en-US" dirty="0"/>
          </a:p>
          <a:p>
            <a:r>
              <a:rPr lang="en-US" dirty="0" smtClean="0"/>
              <a:t>DO YOU KNOW WHERE YOUR 9</a:t>
            </a:r>
            <a:r>
              <a:rPr lang="en-US" baseline="30000" dirty="0" smtClean="0"/>
              <a:t>th</a:t>
            </a:r>
            <a:r>
              <a:rPr lang="en-US" dirty="0" smtClean="0"/>
              <a:t> GRADERS ARE?</a:t>
            </a:r>
            <a:endParaRPr lang="en-US" dirty="0"/>
          </a:p>
        </p:txBody>
      </p:sp>
    </p:spTree>
    <p:extLst>
      <p:ext uri="{BB962C8B-B14F-4D97-AF65-F5344CB8AC3E}">
        <p14:creationId xmlns:p14="http://schemas.microsoft.com/office/powerpoint/2010/main" val="31818424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644" y="372533"/>
            <a:ext cx="8737600" cy="886178"/>
          </a:xfrm>
        </p:spPr>
        <p:txBody>
          <a:bodyPr>
            <a:noAutofit/>
          </a:bodyPr>
          <a:lstStyle/>
          <a:p>
            <a:r>
              <a:rPr lang="en-US" sz="3600" dirty="0" smtClean="0"/>
              <a:t>Another Whole School Intervention Approach</a:t>
            </a:r>
            <a:endParaRPr lang="en-US" sz="3600" dirty="0"/>
          </a:p>
        </p:txBody>
      </p:sp>
      <p:sp>
        <p:nvSpPr>
          <p:cNvPr id="3" name="Content Placeholder 2"/>
          <p:cNvSpPr>
            <a:spLocks noGrp="1"/>
          </p:cNvSpPr>
          <p:nvPr>
            <p:ph idx="1"/>
          </p:nvPr>
        </p:nvSpPr>
        <p:spPr>
          <a:xfrm>
            <a:off x="457200" y="1600200"/>
            <a:ext cx="8229600" cy="4800600"/>
          </a:xfrm>
        </p:spPr>
        <p:txBody>
          <a:bodyPr>
            <a:normAutofit fontScale="92500"/>
          </a:bodyPr>
          <a:lstStyle/>
          <a:p>
            <a:pPr marL="0" indent="0">
              <a:buNone/>
            </a:pPr>
            <a:r>
              <a:rPr lang="en-US" dirty="0"/>
              <a:t>The </a:t>
            </a:r>
            <a:r>
              <a:rPr lang="en-US" i="1" dirty="0" smtClean="0"/>
              <a:t>Turnaround for Children </a:t>
            </a:r>
            <a:r>
              <a:rPr lang="en-US" dirty="0"/>
              <a:t>model posits that if high poverty schools develop the capacity to address </a:t>
            </a:r>
            <a:r>
              <a:rPr lang="en-US" dirty="0" smtClean="0"/>
              <a:t>poverty-related </a:t>
            </a:r>
            <a:r>
              <a:rPr lang="en-US" dirty="0"/>
              <a:t>barriers to learning, and if this capacity-building and culture change is coupled with </a:t>
            </a:r>
            <a:r>
              <a:rPr lang="en-US" dirty="0" smtClean="0"/>
              <a:t>what has </a:t>
            </a:r>
            <a:r>
              <a:rPr lang="en-US" dirty="0"/>
              <a:t>been learned from other innovative models (about effective leadership and </a:t>
            </a:r>
            <a:r>
              <a:rPr lang="en-US" dirty="0" smtClean="0"/>
              <a:t>teaching, extended </a:t>
            </a:r>
            <a:r>
              <a:rPr lang="en-US" dirty="0"/>
              <a:t>learning time, and the need for common core standards), then widespread, scalable, and sustainable system reform in America’s lowest performing public schools is truly possible. </a:t>
            </a:r>
            <a:r>
              <a:rPr lang="en-US" dirty="0" smtClean="0"/>
              <a:t>..</a:t>
            </a:r>
          </a:p>
        </p:txBody>
      </p:sp>
    </p:spTree>
    <p:extLst>
      <p:ext uri="{BB962C8B-B14F-4D97-AF65-F5344CB8AC3E}">
        <p14:creationId xmlns:p14="http://schemas.microsoft.com/office/powerpoint/2010/main" val="6071893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458200" cy="868362"/>
          </a:xfrm>
        </p:spPr>
        <p:txBody>
          <a:bodyPr>
            <a:noAutofit/>
          </a:bodyPr>
          <a:lstStyle/>
          <a:p>
            <a:r>
              <a:rPr lang="en-US" sz="3600" dirty="0" smtClean="0"/>
              <a:t>Turnaround for Children Model</a:t>
            </a:r>
            <a:endParaRPr lang="en-US" sz="3600" dirty="0"/>
          </a:p>
        </p:txBody>
      </p:sp>
      <p:sp>
        <p:nvSpPr>
          <p:cNvPr id="3" name="Content Placeholder 2"/>
          <p:cNvSpPr>
            <a:spLocks noGrp="1"/>
          </p:cNvSpPr>
          <p:nvPr>
            <p:ph idx="1"/>
          </p:nvPr>
        </p:nvSpPr>
        <p:spPr>
          <a:xfrm>
            <a:off x="152400" y="1143000"/>
            <a:ext cx="8915400" cy="5334000"/>
          </a:xfrm>
        </p:spPr>
        <p:txBody>
          <a:bodyPr>
            <a:normAutofit fontScale="25000" lnSpcReduction="20000"/>
          </a:bodyPr>
          <a:lstStyle/>
          <a:p>
            <a:pPr marL="0" indent="0">
              <a:buNone/>
            </a:pPr>
            <a:r>
              <a:rPr lang="en-US" sz="9600" dirty="0" smtClean="0">
                <a:solidFill>
                  <a:srgbClr val="FF0000"/>
                </a:solidFill>
              </a:rPr>
              <a:t>BIG POINT. </a:t>
            </a:r>
            <a:r>
              <a:rPr lang="en-US" sz="9600" dirty="0" smtClean="0"/>
              <a:t>Fund </a:t>
            </a:r>
            <a:r>
              <a:rPr lang="en-US" sz="9600" dirty="0"/>
              <a:t>school-centered services </a:t>
            </a:r>
            <a:r>
              <a:rPr lang="en-US" sz="9600" dirty="0" smtClean="0"/>
              <a:t>that:  </a:t>
            </a:r>
            <a:r>
              <a:rPr lang="en-US" sz="9600" dirty="0"/>
              <a:t>(1) institutionalize the role of a school-based clinical social worker; (2) improve funding for evidence-based prevention and intervention strategies (e.g., counseling) that can preempt more expensive mental health </a:t>
            </a:r>
            <a:r>
              <a:rPr lang="en-US" sz="9600" dirty="0" smtClean="0"/>
              <a:t>and </a:t>
            </a:r>
            <a:r>
              <a:rPr lang="en-US" sz="9600" dirty="0"/>
              <a:t>Special Education </a:t>
            </a:r>
            <a:r>
              <a:rPr lang="en-US" sz="9600" dirty="0" smtClean="0"/>
              <a:t>services; </a:t>
            </a:r>
            <a:r>
              <a:rPr lang="en-US" sz="9600" dirty="0"/>
              <a:t>and (3) improve the integration of schools and child-serving systems by expanding public funding streams to cover current funding gaps (e.g., for case management, crisis intervention services, family outreach, and teacher consultation). </a:t>
            </a:r>
          </a:p>
          <a:p>
            <a:pPr marL="0" indent="0">
              <a:buNone/>
            </a:pPr>
            <a:endParaRPr lang="en-US" sz="6400" dirty="0" smtClean="0"/>
          </a:p>
          <a:p>
            <a:pPr marL="0" indent="0">
              <a:buNone/>
            </a:pPr>
            <a:r>
              <a:rPr lang="en-US" sz="5600" dirty="0" smtClean="0"/>
              <a:t>Mandate </a:t>
            </a:r>
            <a:r>
              <a:rPr lang="en-US" sz="5600" dirty="0"/>
              <a:t>the incorporation of systems of support, culture change, and service </a:t>
            </a:r>
            <a:r>
              <a:rPr lang="en-US" sz="5600" dirty="0" smtClean="0"/>
              <a:t>integration </a:t>
            </a:r>
            <a:r>
              <a:rPr lang="en-US" sz="5600" dirty="0"/>
              <a:t>into all </a:t>
            </a:r>
            <a:r>
              <a:rPr lang="en-US" sz="5600" dirty="0" smtClean="0"/>
              <a:t>reform </a:t>
            </a:r>
            <a:r>
              <a:rPr lang="en-US" sz="5600" dirty="0"/>
              <a:t>options (transformation, turnaround, alternative management, </a:t>
            </a:r>
            <a:r>
              <a:rPr lang="en-US" sz="5600" dirty="0" smtClean="0"/>
              <a:t>and restart</a:t>
            </a:r>
            <a:r>
              <a:rPr lang="en-US" sz="5600" dirty="0"/>
              <a:t>) for high poverty schools and school </a:t>
            </a:r>
            <a:r>
              <a:rPr lang="en-US" sz="5600" dirty="0" smtClean="0"/>
              <a:t>districts, that incorporate implementation science in their dissemination </a:t>
            </a:r>
            <a:endParaRPr lang="en-US" sz="5600" dirty="0"/>
          </a:p>
          <a:p>
            <a:pPr marL="0" indent="0">
              <a:buNone/>
            </a:pPr>
            <a:r>
              <a:rPr lang="en-US" sz="5600" dirty="0" smtClean="0"/>
              <a:t> </a:t>
            </a:r>
            <a:endParaRPr lang="en-US" sz="5600" dirty="0"/>
          </a:p>
          <a:p>
            <a:pPr marL="0" indent="0">
              <a:buNone/>
            </a:pPr>
            <a:r>
              <a:rPr lang="en-US" sz="5600" dirty="0" smtClean="0"/>
              <a:t>Provide </a:t>
            </a:r>
            <a:r>
              <a:rPr lang="en-US" sz="5600" dirty="0"/>
              <a:t>adequate funding for interventions for children with intense needs (e.g</a:t>
            </a:r>
            <a:r>
              <a:rPr lang="en-US" sz="5600" dirty="0" smtClean="0"/>
              <a:t>., autism</a:t>
            </a:r>
            <a:r>
              <a:rPr lang="en-US" sz="5600" dirty="0"/>
              <a:t>, </a:t>
            </a:r>
            <a:r>
              <a:rPr lang="en-US" sz="5600" dirty="0" smtClean="0"/>
              <a:t>developmental </a:t>
            </a:r>
            <a:r>
              <a:rPr lang="en-US" sz="5600" dirty="0"/>
              <a:t>disabilities, severe mental health issues). </a:t>
            </a:r>
          </a:p>
          <a:p>
            <a:pPr marL="0" indent="0">
              <a:buNone/>
            </a:pPr>
            <a:endParaRPr lang="en-US" sz="5600" dirty="0"/>
          </a:p>
          <a:p>
            <a:pPr marL="0" indent="0">
              <a:buNone/>
            </a:pPr>
            <a:r>
              <a:rPr lang="en-US" sz="5600" dirty="0" smtClean="0"/>
              <a:t>Promote </a:t>
            </a:r>
            <a:r>
              <a:rPr lang="en-US" sz="5600" dirty="0"/>
              <a:t>the development of student support and climate measures that can be </a:t>
            </a:r>
            <a:r>
              <a:rPr lang="en-US" sz="5600" dirty="0" smtClean="0"/>
              <a:t>incorporated </a:t>
            </a:r>
            <a:r>
              <a:rPr lang="en-US" sz="5600" dirty="0"/>
              <a:t>into accountability systems, and establish incentive structures that promote </a:t>
            </a:r>
            <a:r>
              <a:rPr lang="en-US" sz="5600" dirty="0" smtClean="0"/>
              <a:t>the adoption </a:t>
            </a:r>
            <a:r>
              <a:rPr lang="en-US" sz="5600" dirty="0"/>
              <a:t>of school culture and climate improvement models.   </a:t>
            </a:r>
          </a:p>
          <a:p>
            <a:pPr marL="0" indent="0">
              <a:buNone/>
            </a:pPr>
            <a:endParaRPr lang="en-US" sz="5600" dirty="0"/>
          </a:p>
          <a:p>
            <a:pPr marL="0" indent="0">
              <a:buNone/>
            </a:pPr>
            <a:r>
              <a:rPr lang="en-US" sz="5600" dirty="0" smtClean="0"/>
              <a:t>Establish </a:t>
            </a:r>
            <a:r>
              <a:rPr lang="en-US" sz="5600" dirty="0"/>
              <a:t>standards and provide funding for leader and teacher preparation that </a:t>
            </a:r>
            <a:r>
              <a:rPr lang="en-US" sz="5600" dirty="0" smtClean="0"/>
              <a:t>addresses </a:t>
            </a:r>
            <a:r>
              <a:rPr lang="en-US" sz="5600" dirty="0"/>
              <a:t>poverty-related barriers in high poverty schools.  </a:t>
            </a:r>
            <a:endParaRPr lang="en-US" sz="2800" dirty="0"/>
          </a:p>
        </p:txBody>
      </p:sp>
    </p:spTree>
    <p:extLst>
      <p:ext uri="{BB962C8B-B14F-4D97-AF65-F5344CB8AC3E}">
        <p14:creationId xmlns:p14="http://schemas.microsoft.com/office/powerpoint/2010/main" val="32492477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14400"/>
          </a:xfrm>
        </p:spPr>
        <p:txBody>
          <a:bodyPr>
            <a:normAutofit fontScale="90000"/>
          </a:bodyPr>
          <a:lstStyle/>
          <a:p>
            <a:r>
              <a:rPr lang="en-US" dirty="0" smtClean="0"/>
              <a:t>TFC School &amp; Student Support Model</a:t>
            </a:r>
            <a:endParaRPr lang="en-US" dirty="0"/>
          </a:p>
        </p:txBody>
      </p:sp>
      <p:sp>
        <p:nvSpPr>
          <p:cNvPr id="3" name="Content Placeholder 2"/>
          <p:cNvSpPr>
            <a:spLocks noGrp="1"/>
          </p:cNvSpPr>
          <p:nvPr>
            <p:ph idx="1"/>
          </p:nvPr>
        </p:nvSpPr>
        <p:spPr>
          <a:xfrm>
            <a:off x="152400" y="798788"/>
            <a:ext cx="8839200" cy="5791200"/>
          </a:xfrm>
        </p:spPr>
        <p:txBody>
          <a:bodyPr>
            <a:noAutofit/>
          </a:bodyPr>
          <a:lstStyle/>
          <a:p>
            <a:pPr marL="0" indent="0">
              <a:buNone/>
            </a:pPr>
            <a:r>
              <a:rPr lang="en-US" sz="2400" dirty="0" smtClean="0"/>
              <a:t>Since </a:t>
            </a:r>
            <a:r>
              <a:rPr lang="en-US" sz="2400" dirty="0"/>
              <a:t>2005, TFC has worked in over 60 of the lowest performing public schools in New </a:t>
            </a:r>
            <a:r>
              <a:rPr lang="en-US" sz="2400" dirty="0" smtClean="0"/>
              <a:t>York City (TFC is a three  year program).</a:t>
            </a:r>
          </a:p>
          <a:p>
            <a:pPr marL="0" indent="0">
              <a:buNone/>
            </a:pPr>
            <a:endParaRPr lang="en-US" sz="2400" dirty="0" smtClean="0"/>
          </a:p>
          <a:p>
            <a:pPr marL="0" indent="0">
              <a:buNone/>
            </a:pPr>
            <a:r>
              <a:rPr lang="en-US" sz="2400" dirty="0" smtClean="0"/>
              <a:t>Comprehensive </a:t>
            </a:r>
            <a:r>
              <a:rPr lang="en-US" sz="2400" dirty="0"/>
              <a:t>student support </a:t>
            </a:r>
            <a:r>
              <a:rPr lang="en-US" sz="2400" i="1" dirty="0"/>
              <a:t>systems are introduced through three problem-solving </a:t>
            </a:r>
            <a:r>
              <a:rPr lang="en-US" sz="2400" dirty="0" smtClean="0"/>
              <a:t>teams </a:t>
            </a:r>
            <a:r>
              <a:rPr lang="en-US" sz="2400" dirty="0"/>
              <a:t>that focus on behavior, academics and school climate.  The </a:t>
            </a:r>
            <a:r>
              <a:rPr lang="en-US" sz="2400" i="1" dirty="0"/>
              <a:t>Student Intervention </a:t>
            </a:r>
            <a:r>
              <a:rPr lang="en-US" sz="2400" i="1" dirty="0" smtClean="0"/>
              <a:t>Team (SIT</a:t>
            </a:r>
            <a:r>
              <a:rPr lang="en-US" sz="2400" i="1" dirty="0"/>
              <a:t>) assumes care management for students at the highest level of behavioral and social </a:t>
            </a:r>
            <a:r>
              <a:rPr lang="en-US" sz="2400" i="1" dirty="0" smtClean="0"/>
              <a:t>need..</a:t>
            </a:r>
            <a:r>
              <a:rPr lang="en-US" sz="2400" dirty="0" smtClean="0"/>
              <a:t>.  </a:t>
            </a:r>
            <a:r>
              <a:rPr lang="en-US" sz="2400" dirty="0"/>
              <a:t>The </a:t>
            </a:r>
            <a:r>
              <a:rPr lang="en-US" sz="2400" i="1" dirty="0"/>
              <a:t>SIT reviews highest-risk students’ needs, and develops and monitors </a:t>
            </a:r>
            <a:r>
              <a:rPr lang="en-US" sz="2400" i="1" dirty="0" smtClean="0"/>
              <a:t>intervention </a:t>
            </a:r>
            <a:r>
              <a:rPr lang="en-US" sz="2400" dirty="0" smtClean="0"/>
              <a:t>plans </a:t>
            </a:r>
            <a:r>
              <a:rPr lang="en-US" sz="2400" dirty="0"/>
              <a:t>for in-school counseling and referral to outside services.  </a:t>
            </a:r>
            <a:endParaRPr lang="en-US" sz="2400" dirty="0" smtClean="0"/>
          </a:p>
          <a:p>
            <a:pPr marL="0" indent="0">
              <a:buNone/>
            </a:pPr>
            <a:endParaRPr lang="en-US" sz="2400" dirty="0" smtClean="0"/>
          </a:p>
          <a:p>
            <a:pPr marL="0" indent="0">
              <a:buNone/>
            </a:pPr>
            <a:r>
              <a:rPr lang="en-US" sz="2400" dirty="0" smtClean="0"/>
              <a:t>The </a:t>
            </a:r>
            <a:r>
              <a:rPr lang="en-US" sz="2400" dirty="0"/>
              <a:t>TFC model focuses on </a:t>
            </a:r>
            <a:r>
              <a:rPr lang="en-US" sz="2400" dirty="0" smtClean="0"/>
              <a:t>the most </a:t>
            </a:r>
            <a:r>
              <a:rPr lang="en-US" sz="2400" dirty="0"/>
              <a:t>challenging students first because </a:t>
            </a:r>
            <a:r>
              <a:rPr lang="en-US" sz="2400" dirty="0" smtClean="0"/>
              <a:t>a </a:t>
            </a:r>
            <a:r>
              <a:rPr lang="en-US" sz="2400" dirty="0"/>
              <a:t>small percentage of extremely </a:t>
            </a:r>
            <a:r>
              <a:rPr lang="en-US" sz="2400" dirty="0" smtClean="0"/>
              <a:t>high need students can be so negatively charismatic that they destroy a school culture </a:t>
            </a:r>
            <a:r>
              <a:rPr lang="en-US" sz="2400" dirty="0"/>
              <a:t>and </a:t>
            </a:r>
            <a:r>
              <a:rPr lang="en-US" sz="2400" dirty="0" smtClean="0"/>
              <a:t>make It virtually impossible </a:t>
            </a:r>
            <a:r>
              <a:rPr lang="en-US" sz="2400" dirty="0"/>
              <a:t>for teachers </a:t>
            </a:r>
            <a:r>
              <a:rPr lang="en-US" sz="2400" dirty="0" smtClean="0"/>
              <a:t>to teach </a:t>
            </a:r>
            <a:r>
              <a:rPr lang="en-US" sz="2400" dirty="0"/>
              <a:t>and students to learn.  </a:t>
            </a:r>
            <a:endParaRPr lang="en-US" sz="2000" dirty="0"/>
          </a:p>
        </p:txBody>
      </p:sp>
    </p:spTree>
    <p:extLst>
      <p:ext uri="{BB962C8B-B14F-4D97-AF65-F5344CB8AC3E}">
        <p14:creationId xmlns:p14="http://schemas.microsoft.com/office/powerpoint/2010/main" val="25845844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0782"/>
            <a:ext cx="8229600" cy="859565"/>
          </a:xfrm>
        </p:spPr>
        <p:txBody>
          <a:bodyPr/>
          <a:lstStyle/>
          <a:p>
            <a:r>
              <a:rPr lang="en-US" dirty="0" smtClean="0"/>
              <a:t>When is it Just Too Late?</a:t>
            </a:r>
            <a:endParaRPr lang="en-US" dirty="0"/>
          </a:p>
        </p:txBody>
      </p:sp>
      <p:sp>
        <p:nvSpPr>
          <p:cNvPr id="3" name="Content Placeholder 2"/>
          <p:cNvSpPr>
            <a:spLocks noGrp="1"/>
          </p:cNvSpPr>
          <p:nvPr>
            <p:ph idx="1"/>
          </p:nvPr>
        </p:nvSpPr>
        <p:spPr>
          <a:xfrm>
            <a:off x="211015" y="1210644"/>
            <a:ext cx="8762163" cy="5600281"/>
          </a:xfrm>
        </p:spPr>
        <p:txBody>
          <a:bodyPr>
            <a:normAutofit fontScale="40000" lnSpcReduction="20000"/>
          </a:bodyPr>
          <a:lstStyle/>
          <a:p>
            <a:r>
              <a:rPr lang="en-US" sz="5000" dirty="0" smtClean="0"/>
              <a:t>The </a:t>
            </a:r>
            <a:r>
              <a:rPr lang="en-US" sz="5000" i="1" dirty="0"/>
              <a:t>Pathways to Education </a:t>
            </a:r>
            <a:r>
              <a:rPr lang="en-US" sz="5000" dirty="0"/>
              <a:t>project began because of a community (parents) request to a local health agency to help their children succeed in high school. The community consisted mainly of people from a public housing complex, with the majority of families being poor, immigrants and from visible minority groups. The Pathways project grew out of a partnership between the community, the health </a:t>
            </a:r>
            <a:r>
              <a:rPr lang="en-US" sz="5000" dirty="0" err="1"/>
              <a:t>centre</a:t>
            </a:r>
            <a:r>
              <a:rPr lang="en-US" sz="5000" dirty="0"/>
              <a:t> and the school board, and was funded by a variety of sources. </a:t>
            </a:r>
            <a:endParaRPr lang="en-US" sz="5000" dirty="0" smtClean="0"/>
          </a:p>
          <a:p>
            <a:endParaRPr lang="en-US" sz="5000" dirty="0"/>
          </a:p>
          <a:p>
            <a:r>
              <a:rPr lang="en-US" sz="5000" i="1" dirty="0" smtClean="0"/>
              <a:t>Pathways </a:t>
            </a:r>
            <a:r>
              <a:rPr lang="en-US" sz="5000" dirty="0" smtClean="0"/>
              <a:t>has </a:t>
            </a:r>
            <a:r>
              <a:rPr lang="en-US" sz="5000" dirty="0"/>
              <a:t>been running for six years, and the results for the first five cohorts of students have been exciting. In comparison to a </a:t>
            </a:r>
            <a:r>
              <a:rPr lang="en-US" sz="5000" dirty="0" smtClean="0"/>
              <a:t>pre-project cohort:</a:t>
            </a:r>
          </a:p>
          <a:p>
            <a:pPr lvl="1"/>
            <a:r>
              <a:rPr lang="en-US" sz="4600" dirty="0" smtClean="0"/>
              <a:t>the </a:t>
            </a:r>
            <a:r>
              <a:rPr lang="en-US" sz="4600" dirty="0"/>
              <a:t>absentee and academic ‘at-risk’ rate </a:t>
            </a:r>
            <a:r>
              <a:rPr lang="en-US" sz="4600" dirty="0" smtClean="0"/>
              <a:t>has </a:t>
            </a:r>
            <a:r>
              <a:rPr lang="en-US" sz="4600" dirty="0"/>
              <a:t>fallen by 50% </a:t>
            </a:r>
            <a:r>
              <a:rPr lang="en-US" sz="4600" dirty="0" smtClean="0"/>
              <a:t>, </a:t>
            </a:r>
          </a:p>
          <a:p>
            <a:pPr lvl="1"/>
            <a:r>
              <a:rPr lang="en-US" sz="4600" dirty="0" smtClean="0"/>
              <a:t>the </a:t>
            </a:r>
            <a:r>
              <a:rPr lang="en-US" sz="4600" dirty="0"/>
              <a:t>‘dropout’ rate has fallen by 80% to a level below the average for </a:t>
            </a:r>
            <a:r>
              <a:rPr lang="en-US" sz="4600" dirty="0" smtClean="0"/>
              <a:t>district</a:t>
            </a:r>
          </a:p>
          <a:p>
            <a:pPr lvl="1"/>
            <a:r>
              <a:rPr lang="en-US" sz="4600" dirty="0" smtClean="0"/>
              <a:t>the </a:t>
            </a:r>
            <a:r>
              <a:rPr lang="en-US" sz="4600" dirty="0"/>
              <a:t>five-year graduation rate has risen from 42% to 75%. </a:t>
            </a:r>
            <a:endParaRPr lang="en-US" sz="4600" dirty="0" smtClean="0"/>
          </a:p>
          <a:p>
            <a:endParaRPr lang="en-US" sz="5000" dirty="0"/>
          </a:p>
          <a:p>
            <a:r>
              <a:rPr lang="en-US" sz="5000" dirty="0" smtClean="0"/>
              <a:t>Of </a:t>
            </a:r>
            <a:r>
              <a:rPr lang="en-US" sz="5000" dirty="0"/>
              <a:t>the graduates, 80% go on to college or university, compared with 42% before the Pathways project. While these initial results must be replicated in other communities, they suggest that, even at the high school level, </a:t>
            </a:r>
            <a:r>
              <a:rPr lang="en-US" sz="5000" dirty="0" smtClean="0"/>
              <a:t>it’s never too late </a:t>
            </a:r>
            <a:r>
              <a:rPr lang="en-US" sz="5000" dirty="0" smtClean="0">
                <a:hlinkClick r:id="rId2"/>
              </a:rPr>
              <a:t>ncbi.nlm.nih.gov/</a:t>
            </a:r>
            <a:r>
              <a:rPr lang="en-US" sz="5000" dirty="0" err="1" smtClean="0">
                <a:hlinkClick r:id="rId2"/>
              </a:rPr>
              <a:t>pmc</a:t>
            </a:r>
            <a:r>
              <a:rPr lang="en-US" sz="5000" dirty="0" smtClean="0">
                <a:hlinkClick r:id="rId2"/>
              </a:rPr>
              <a:t>/articles/PMC2528798</a:t>
            </a:r>
            <a:r>
              <a:rPr lang="en-US" sz="5000" dirty="0">
                <a:hlinkClick r:id="rId2"/>
              </a:rPr>
              <a:t>/</a:t>
            </a:r>
            <a:endParaRPr lang="en-US" sz="5000" dirty="0"/>
          </a:p>
          <a:p>
            <a:endParaRPr lang="en-US" dirty="0"/>
          </a:p>
        </p:txBody>
      </p:sp>
    </p:spTree>
    <p:extLst>
      <p:ext uri="{BB962C8B-B14F-4D97-AF65-F5344CB8AC3E}">
        <p14:creationId xmlns:p14="http://schemas.microsoft.com/office/powerpoint/2010/main" val="10718125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26348"/>
            <a:ext cx="8229600" cy="1143000"/>
          </a:xfrm>
        </p:spPr>
        <p:txBody>
          <a:bodyPr>
            <a:normAutofit fontScale="90000"/>
          </a:bodyPr>
          <a:lstStyle/>
          <a:p>
            <a:r>
              <a:rPr lang="en-US" dirty="0" smtClean="0"/>
              <a:t>The Big Secret is Family Interventions as a Part of All Levels of Intervention</a:t>
            </a:r>
            <a:endParaRPr lang="en-US" dirty="0"/>
          </a:p>
        </p:txBody>
      </p:sp>
      <p:pic>
        <p:nvPicPr>
          <p:cNvPr id="3074" name="Picture 2" descr="C:\Users\rbarth\AppData\Local\Microsoft\Windows\Temporary Internet Files\Content.IE5\E6LJXD74\MP900443306[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06458" y="2030592"/>
            <a:ext cx="6761732" cy="4499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79262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610600" cy="1143000"/>
          </a:xfrm>
        </p:spPr>
        <p:txBody>
          <a:bodyPr>
            <a:noAutofit/>
          </a:bodyPr>
          <a:lstStyle/>
          <a:p>
            <a:pPr algn="l"/>
            <a:r>
              <a:rPr lang="en-US" sz="3600" dirty="0" smtClean="0">
                <a:latin typeface="+mn-lt"/>
              </a:rPr>
              <a:t>Family Nurse Visiting &amp; Attendance </a:t>
            </a:r>
            <a:r>
              <a:rPr lang="en-US" sz="2000" dirty="0" smtClean="0">
                <a:latin typeface="+mn-lt"/>
              </a:rPr>
              <a:t>(Kerr, et al, 2011)</a:t>
            </a:r>
            <a:endParaRPr lang="en-US" sz="4000" dirty="0">
              <a:latin typeface="+mn-lt"/>
            </a:endParaRPr>
          </a:p>
        </p:txBody>
      </p:sp>
      <p:sp>
        <p:nvSpPr>
          <p:cNvPr id="3" name="Content Placeholder 2"/>
          <p:cNvSpPr>
            <a:spLocks noGrp="1"/>
          </p:cNvSpPr>
          <p:nvPr>
            <p:ph idx="1"/>
          </p:nvPr>
        </p:nvSpPr>
        <p:spPr>
          <a:xfrm>
            <a:off x="120580" y="1326382"/>
            <a:ext cx="8902840" cy="5094515"/>
          </a:xfrm>
        </p:spPr>
        <p:txBody>
          <a:bodyPr>
            <a:normAutofit fontScale="77500" lnSpcReduction="20000"/>
          </a:bodyPr>
          <a:lstStyle/>
          <a:p>
            <a:r>
              <a:rPr lang="en-US" dirty="0" smtClean="0"/>
              <a:t>Children from families earning less than 300% of the federal poverty level were four times as likely to have chronic absences  than children above that level (Romero </a:t>
            </a:r>
            <a:r>
              <a:rPr lang="en-US" dirty="0"/>
              <a:t>&amp; Lee, 2008) </a:t>
            </a:r>
            <a:endParaRPr lang="en-US" dirty="0" smtClean="0"/>
          </a:p>
          <a:p>
            <a:r>
              <a:rPr lang="en-US" dirty="0" smtClean="0"/>
              <a:t>Frequent movement affects </a:t>
            </a:r>
            <a:r>
              <a:rPr lang="en-US" dirty="0"/>
              <a:t>chronic </a:t>
            </a:r>
            <a:r>
              <a:rPr lang="en-US" dirty="0" smtClean="0"/>
              <a:t>absenteeism</a:t>
            </a:r>
          </a:p>
          <a:p>
            <a:pPr lvl="1"/>
            <a:r>
              <a:rPr lang="en-US" dirty="0" smtClean="0"/>
              <a:t>parents </a:t>
            </a:r>
            <a:r>
              <a:rPr lang="en-US" dirty="0"/>
              <a:t>dealing with job loss, divorce, housing </a:t>
            </a:r>
            <a:r>
              <a:rPr lang="en-US" dirty="0" smtClean="0"/>
              <a:t>problems including </a:t>
            </a:r>
            <a:r>
              <a:rPr lang="en-US" dirty="0"/>
              <a:t>substandard housing, foster care, domestic violence</a:t>
            </a:r>
            <a:r>
              <a:rPr lang="en-US" dirty="0" smtClean="0"/>
              <a:t>, or </a:t>
            </a:r>
            <a:r>
              <a:rPr lang="en-US" dirty="0"/>
              <a:t>parents’ involvement in the criminal </a:t>
            </a:r>
            <a:r>
              <a:rPr lang="en-US" dirty="0" smtClean="0"/>
              <a:t>justice</a:t>
            </a:r>
          </a:p>
          <a:p>
            <a:r>
              <a:rPr lang="en-US" dirty="0" smtClean="0"/>
              <a:t>We know that maternal </a:t>
            </a:r>
            <a:r>
              <a:rPr lang="en-US" dirty="0"/>
              <a:t>depression, mental illness</a:t>
            </a:r>
            <a:r>
              <a:rPr lang="en-US" dirty="0" smtClean="0"/>
              <a:t>, and </a:t>
            </a:r>
            <a:r>
              <a:rPr lang="en-US" dirty="0"/>
              <a:t>substance </a:t>
            </a:r>
            <a:r>
              <a:rPr lang="en-US" dirty="0" smtClean="0"/>
              <a:t>abuse can increase rates </a:t>
            </a:r>
            <a:r>
              <a:rPr lang="en-US" dirty="0"/>
              <a:t>of school absence </a:t>
            </a:r>
            <a:endParaRPr lang="en-US" dirty="0" smtClean="0"/>
          </a:p>
          <a:p>
            <a:r>
              <a:rPr lang="en-US" dirty="0" smtClean="0"/>
              <a:t>Chronically absent </a:t>
            </a:r>
            <a:r>
              <a:rPr lang="en-US" dirty="0"/>
              <a:t>children </a:t>
            </a:r>
            <a:r>
              <a:rPr lang="en-US" dirty="0" smtClean="0"/>
              <a:t>don’t </a:t>
            </a:r>
            <a:r>
              <a:rPr lang="en-US" dirty="0"/>
              <a:t>have </a:t>
            </a:r>
            <a:r>
              <a:rPr lang="en-US" dirty="0" smtClean="0"/>
              <a:t>routines for school preparation</a:t>
            </a:r>
          </a:p>
          <a:p>
            <a:pPr lvl="1"/>
            <a:r>
              <a:rPr lang="en-US" dirty="0" smtClean="0"/>
              <a:t>children </a:t>
            </a:r>
            <a:r>
              <a:rPr lang="en-US" dirty="0"/>
              <a:t>may be left alone in </a:t>
            </a:r>
            <a:r>
              <a:rPr lang="en-US" dirty="0" smtClean="0"/>
              <a:t>the morning </a:t>
            </a:r>
          </a:p>
          <a:p>
            <a:pPr lvl="1"/>
            <a:r>
              <a:rPr lang="en-US" dirty="0" smtClean="0"/>
              <a:t>if </a:t>
            </a:r>
            <a:r>
              <a:rPr lang="en-US" dirty="0"/>
              <a:t>they miss the bus </a:t>
            </a:r>
            <a:r>
              <a:rPr lang="en-US" dirty="0" smtClean="0"/>
              <a:t>they </a:t>
            </a:r>
            <a:r>
              <a:rPr lang="en-US" dirty="0"/>
              <a:t>do not attend </a:t>
            </a:r>
            <a:r>
              <a:rPr lang="en-US" dirty="0" smtClean="0"/>
              <a:t>school</a:t>
            </a:r>
          </a:p>
          <a:p>
            <a:pPr lvl="1"/>
            <a:r>
              <a:rPr lang="en-US" dirty="0" smtClean="0"/>
              <a:t>Some parents do not want their children to travel alone even one block</a:t>
            </a:r>
            <a:endParaRPr lang="en-US" dirty="0"/>
          </a:p>
        </p:txBody>
      </p:sp>
    </p:spTree>
    <p:extLst>
      <p:ext uri="{BB962C8B-B14F-4D97-AF65-F5344CB8AC3E}">
        <p14:creationId xmlns:p14="http://schemas.microsoft.com/office/powerpoint/2010/main" val="1722784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28600" y="316092"/>
            <a:ext cx="8734530" cy="899759"/>
          </a:xfrm>
        </p:spPr>
        <p:txBody>
          <a:bodyPr>
            <a:noAutofit/>
          </a:bodyPr>
          <a:lstStyle/>
          <a:p>
            <a:r>
              <a:rPr lang="en-US" sz="3600" dirty="0"/>
              <a:t>School </a:t>
            </a:r>
            <a:r>
              <a:rPr lang="en-US" sz="3600" dirty="0" smtClean="0"/>
              <a:t>Nurse Outreach Intervention </a:t>
            </a:r>
            <a:r>
              <a:rPr lang="en-US" sz="2000" dirty="0" smtClean="0"/>
              <a:t>(Kerr</a:t>
            </a:r>
            <a:r>
              <a:rPr lang="en-US" sz="2000" dirty="0"/>
              <a:t>, et al, 2011)</a:t>
            </a:r>
            <a:endParaRPr lang="en-US" sz="2000" dirty="0">
              <a:latin typeface="+mn-lt"/>
            </a:endParaRPr>
          </a:p>
        </p:txBody>
      </p:sp>
      <p:sp>
        <p:nvSpPr>
          <p:cNvPr id="3" name="Content Placeholder 2"/>
          <p:cNvSpPr>
            <a:spLocks noGrp="1"/>
          </p:cNvSpPr>
          <p:nvPr>
            <p:ph idx="1"/>
          </p:nvPr>
        </p:nvSpPr>
        <p:spPr>
          <a:xfrm>
            <a:off x="228600" y="1215851"/>
            <a:ext cx="8458200" cy="5105400"/>
          </a:xfrm>
        </p:spPr>
        <p:txBody>
          <a:bodyPr>
            <a:normAutofit fontScale="85000" lnSpcReduction="20000"/>
          </a:bodyPr>
          <a:lstStyle/>
          <a:p>
            <a:r>
              <a:rPr lang="en-US" dirty="0" smtClean="0"/>
              <a:t>Intervention focused on contacting parents of children with 10% of school year absent for illness-related reason</a:t>
            </a:r>
          </a:p>
          <a:p>
            <a:pPr lvl="1"/>
            <a:r>
              <a:rPr lang="en-US" dirty="0" smtClean="0"/>
              <a:t>Family </a:t>
            </a:r>
            <a:r>
              <a:rPr lang="en-US" dirty="0"/>
              <a:t>Nurse Practitioner (FNP) called family when student reached 10% of year absent due to illness</a:t>
            </a:r>
          </a:p>
          <a:p>
            <a:pPr lvl="2"/>
            <a:r>
              <a:rPr lang="en-US" dirty="0"/>
              <a:t>If parent confirmed illness, FNP schedule follow-up home visit or in school appointment</a:t>
            </a:r>
          </a:p>
          <a:p>
            <a:pPr lvl="1"/>
            <a:r>
              <a:rPr lang="en-US" dirty="0"/>
              <a:t>Each call included a brief discussion of the importance of school </a:t>
            </a:r>
            <a:r>
              <a:rPr lang="en-US" dirty="0" smtClean="0"/>
              <a:t>attendance</a:t>
            </a:r>
          </a:p>
          <a:p>
            <a:pPr lvl="1"/>
            <a:r>
              <a:rPr lang="en-US" dirty="0"/>
              <a:t>If student reached 20% absences or parent agreed to home visit, FNP and social worker would go to home</a:t>
            </a:r>
          </a:p>
          <a:p>
            <a:pPr lvl="1"/>
            <a:r>
              <a:rPr lang="en-US" dirty="0" smtClean="0"/>
              <a:t>Home visit could include physical examination if allowed by parent</a:t>
            </a:r>
          </a:p>
          <a:p>
            <a:pPr lvl="2"/>
            <a:r>
              <a:rPr lang="en-US" dirty="0" smtClean="0"/>
              <a:t>All home visits included a brief discussion of importance of school attendance and flyers about attendance with contact info to leave in the home</a:t>
            </a:r>
            <a:endParaRPr lang="en-US" dirty="0"/>
          </a:p>
        </p:txBody>
      </p:sp>
    </p:spTree>
    <p:extLst>
      <p:ext uri="{BB962C8B-B14F-4D97-AF65-F5344CB8AC3E}">
        <p14:creationId xmlns:p14="http://schemas.microsoft.com/office/powerpoint/2010/main" val="15668255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71" y="1215851"/>
            <a:ext cx="5606079" cy="51627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txBox="1">
            <a:spLocks/>
          </p:cNvSpPr>
          <p:nvPr/>
        </p:nvSpPr>
        <p:spPr>
          <a:xfrm>
            <a:off x="457200" y="274638"/>
            <a:ext cx="8229600" cy="86836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4000" dirty="0" smtClean="0"/>
              <a:t>Real Causes of Absenteeism </a:t>
            </a:r>
            <a:r>
              <a:rPr lang="en-US" sz="2400" dirty="0" smtClean="0"/>
              <a:t>(</a:t>
            </a:r>
            <a:r>
              <a:rPr lang="en-US" sz="2400" dirty="0"/>
              <a:t>Kerr, et al, 2011)</a:t>
            </a:r>
            <a:endParaRPr lang="en-US" sz="2400" dirty="0">
              <a:latin typeface="+mn-lt"/>
            </a:endParaRPr>
          </a:p>
        </p:txBody>
      </p:sp>
      <p:sp>
        <p:nvSpPr>
          <p:cNvPr id="2" name="TextBox 1"/>
          <p:cNvSpPr txBox="1"/>
          <p:nvPr/>
        </p:nvSpPr>
        <p:spPr>
          <a:xfrm>
            <a:off x="6006402" y="1916723"/>
            <a:ext cx="2680398" cy="3323987"/>
          </a:xfrm>
          <a:prstGeom prst="rect">
            <a:avLst/>
          </a:prstGeom>
          <a:noFill/>
        </p:spPr>
        <p:txBody>
          <a:bodyPr wrap="square" rtlCol="0">
            <a:spAutoFit/>
          </a:bodyPr>
          <a:lstStyle/>
          <a:p>
            <a:pPr algn="ctr"/>
            <a:r>
              <a:rPr lang="en-US" sz="2400" dirty="0" smtClean="0"/>
              <a:t>40</a:t>
            </a:r>
            <a:r>
              <a:rPr lang="en-US" sz="2400" dirty="0"/>
              <a:t>% of absences reported as illness/injury in fact related to transportation, family activity, or family illness (not </a:t>
            </a:r>
            <a:r>
              <a:rPr lang="en-US" sz="2400" dirty="0" smtClean="0"/>
              <a:t>student illness)</a:t>
            </a:r>
            <a:endParaRPr lang="en-US" sz="2400" dirty="0"/>
          </a:p>
          <a:p>
            <a:endParaRPr lang="en-US" dirty="0"/>
          </a:p>
        </p:txBody>
      </p:sp>
    </p:spTree>
    <p:extLst>
      <p:ext uri="{BB962C8B-B14F-4D97-AF65-F5344CB8AC3E}">
        <p14:creationId xmlns:p14="http://schemas.microsoft.com/office/powerpoint/2010/main" val="3004203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dirty="0" smtClean="0"/>
              <a:t>Summary</a:t>
            </a:r>
            <a:endParaRPr lang="en-US" dirty="0"/>
          </a:p>
        </p:txBody>
      </p:sp>
      <p:sp>
        <p:nvSpPr>
          <p:cNvPr id="3" name="Content Placeholder 2"/>
          <p:cNvSpPr>
            <a:spLocks noGrp="1"/>
          </p:cNvSpPr>
          <p:nvPr>
            <p:ph idx="1"/>
          </p:nvPr>
        </p:nvSpPr>
        <p:spPr>
          <a:xfrm>
            <a:off x="0" y="993422"/>
            <a:ext cx="9144000" cy="5635978"/>
          </a:xfrm>
        </p:spPr>
        <p:txBody>
          <a:bodyPr>
            <a:noAutofit/>
          </a:bodyPr>
          <a:lstStyle/>
          <a:p>
            <a:pPr marL="514350" indent="-514350">
              <a:buFont typeface="+mj-lt"/>
              <a:buAutoNum type="arabicPeriod"/>
            </a:pPr>
            <a:r>
              <a:rPr lang="en-US" sz="3000" dirty="0" smtClean="0"/>
              <a:t>Poor educational outcomes are multiply determined—and must be addressed at several levels</a:t>
            </a:r>
          </a:p>
          <a:p>
            <a:pPr marL="514350" indent="-514350">
              <a:buFont typeface="+mj-lt"/>
              <a:buAutoNum type="arabicPeriod"/>
            </a:pPr>
            <a:r>
              <a:rPr lang="en-US" sz="3000" dirty="0" smtClean="0"/>
              <a:t>We have evidence based tools to address some of the levels—but primarily at the level of the student and classroom</a:t>
            </a:r>
          </a:p>
          <a:p>
            <a:pPr marL="514350" indent="-514350">
              <a:buFont typeface="+mj-lt"/>
              <a:buAutoNum type="arabicPeriod"/>
            </a:pPr>
            <a:r>
              <a:rPr lang="en-US" sz="3000" dirty="0" smtClean="0"/>
              <a:t>We have emerging tools to address problems at the level of the family—this can and should still be done</a:t>
            </a:r>
          </a:p>
          <a:p>
            <a:pPr marL="514350" indent="-514350">
              <a:buFont typeface="+mj-lt"/>
              <a:buAutoNum type="arabicPeriod"/>
            </a:pPr>
            <a:r>
              <a:rPr lang="en-US" sz="3000" dirty="0" smtClean="0"/>
              <a:t>We have good reason to address problems at the level of the neighborhood and school.</a:t>
            </a:r>
          </a:p>
          <a:p>
            <a:pPr marL="514350" indent="-514350">
              <a:buFont typeface="+mj-lt"/>
              <a:buAutoNum type="arabicPeriod"/>
            </a:pPr>
            <a:r>
              <a:rPr lang="en-US" sz="3000" dirty="0"/>
              <a:t>I</a:t>
            </a:r>
            <a:r>
              <a:rPr lang="en-US" sz="3000" dirty="0" smtClean="0"/>
              <a:t>nterve</a:t>
            </a:r>
            <a:r>
              <a:rPr lang="en-US" dirty="0" smtClean="0"/>
              <a:t>ntion success is unlikely without effective tools at all levels</a:t>
            </a:r>
            <a:endParaRPr lang="en-US" dirty="0"/>
          </a:p>
        </p:txBody>
      </p:sp>
    </p:spTree>
    <p:extLst>
      <p:ext uri="{BB962C8B-B14F-4D97-AF65-F5344CB8AC3E}">
        <p14:creationId xmlns:p14="http://schemas.microsoft.com/office/powerpoint/2010/main" val="95849983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Autofit/>
          </a:bodyPr>
          <a:lstStyle/>
          <a:p>
            <a:r>
              <a:rPr lang="en-US" sz="4000" dirty="0" smtClean="0"/>
              <a:t>Main Outcome… </a:t>
            </a:r>
            <a:r>
              <a:rPr lang="en-US" sz="2400" dirty="0" smtClean="0"/>
              <a:t>(Kerr</a:t>
            </a:r>
            <a:r>
              <a:rPr lang="en-US" sz="2400" dirty="0"/>
              <a:t>, et al, 2011)</a:t>
            </a:r>
            <a:endParaRPr lang="en-US" sz="2000" dirty="0">
              <a:latin typeface="+mn-lt"/>
            </a:endParaRPr>
          </a:p>
        </p:txBody>
      </p:sp>
      <p:sp>
        <p:nvSpPr>
          <p:cNvPr id="3" name="Content Placeholder 2"/>
          <p:cNvSpPr>
            <a:spLocks noGrp="1"/>
          </p:cNvSpPr>
          <p:nvPr>
            <p:ph idx="1"/>
          </p:nvPr>
        </p:nvSpPr>
        <p:spPr>
          <a:xfrm>
            <a:off x="457200" y="2030592"/>
            <a:ext cx="8133644" cy="3884786"/>
          </a:xfrm>
        </p:spPr>
        <p:txBody>
          <a:bodyPr>
            <a:normAutofit fontScale="70000" lnSpcReduction="20000"/>
          </a:bodyPr>
          <a:lstStyle/>
          <a:p>
            <a:pPr marL="0" indent="0" algn="ctr">
              <a:buNone/>
            </a:pPr>
            <a:endParaRPr lang="en-US" b="1" u="sng" dirty="0" smtClean="0"/>
          </a:p>
          <a:p>
            <a:pPr marL="0" indent="0" algn="ctr">
              <a:buNone/>
            </a:pPr>
            <a:r>
              <a:rPr lang="en-US" sz="4500" dirty="0" smtClean="0"/>
              <a:t>There were </a:t>
            </a:r>
            <a:r>
              <a:rPr lang="en-US" sz="4500" dirty="0"/>
              <a:t>statistically significant increases in attendance from Year 1 to Year 2 at p &lt; .</a:t>
            </a:r>
            <a:r>
              <a:rPr lang="en-US" sz="4500" dirty="0" smtClean="0"/>
              <a:t>05, </a:t>
            </a:r>
            <a:r>
              <a:rPr lang="en-US" sz="4500" dirty="0"/>
              <a:t>at the elementary level </a:t>
            </a:r>
            <a:r>
              <a:rPr lang="en-US" sz="4500" dirty="0" smtClean="0"/>
              <a:t>(but not in Head Start)</a:t>
            </a:r>
          </a:p>
          <a:p>
            <a:pPr marL="0" indent="0" algn="ctr">
              <a:buNone/>
            </a:pPr>
            <a:endParaRPr lang="en-US" sz="4500" b="1" u="sng" dirty="0"/>
          </a:p>
          <a:p>
            <a:pPr marL="0" indent="0" algn="ctr">
              <a:buNone/>
            </a:pPr>
            <a:endParaRPr lang="en-US" sz="4500" b="1" u="sng" dirty="0"/>
          </a:p>
          <a:p>
            <a:pPr marL="0" indent="0" algn="ctr">
              <a:buNone/>
            </a:pPr>
            <a:r>
              <a:rPr lang="en-US" sz="4500" b="1" u="sng" dirty="0" smtClean="0"/>
              <a:t>Largest </a:t>
            </a:r>
            <a:r>
              <a:rPr lang="en-US" sz="4500" b="1" u="sng" dirty="0"/>
              <a:t>effect of the </a:t>
            </a:r>
            <a:r>
              <a:rPr lang="en-US" sz="4500" b="1" u="sng" dirty="0" smtClean="0"/>
              <a:t>intervention was </a:t>
            </a:r>
            <a:r>
              <a:rPr lang="en-US" sz="4500" b="1" u="sng" dirty="0"/>
              <a:t>the school community’s awareness that someone in </a:t>
            </a:r>
            <a:r>
              <a:rPr lang="en-US" sz="4500" b="1" u="sng" dirty="0" smtClean="0"/>
              <a:t>the school </a:t>
            </a:r>
            <a:r>
              <a:rPr lang="en-US" sz="4500" b="1" u="sng" dirty="0"/>
              <a:t>was checking </a:t>
            </a:r>
            <a:r>
              <a:rPr lang="en-US" sz="4500" b="1" u="sng" dirty="0" smtClean="0"/>
              <a:t>attendance!</a:t>
            </a:r>
            <a:endParaRPr lang="en-US" sz="4500" dirty="0"/>
          </a:p>
        </p:txBody>
      </p:sp>
    </p:spTree>
    <p:extLst>
      <p:ext uri="{BB962C8B-B14F-4D97-AF65-F5344CB8AC3E}">
        <p14:creationId xmlns:p14="http://schemas.microsoft.com/office/powerpoint/2010/main" val="35335170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6092"/>
            <a:ext cx="8229600" cy="1143000"/>
          </a:xfrm>
        </p:spPr>
        <p:txBody>
          <a:bodyPr>
            <a:noAutofit/>
          </a:bodyPr>
          <a:lstStyle/>
          <a:p>
            <a:r>
              <a:rPr lang="en-US" sz="3600" dirty="0" smtClean="0"/>
              <a:t>The Incredible Years (TIY): Working with Children, Parents, and Teachers</a:t>
            </a:r>
            <a:endParaRPr lang="en-US" sz="3600" dirty="0"/>
          </a:p>
        </p:txBody>
      </p:sp>
      <p:sp>
        <p:nvSpPr>
          <p:cNvPr id="3" name="Content Placeholder 2"/>
          <p:cNvSpPr>
            <a:spLocks noGrp="1"/>
          </p:cNvSpPr>
          <p:nvPr>
            <p:ph idx="1"/>
          </p:nvPr>
        </p:nvSpPr>
        <p:spPr>
          <a:xfrm>
            <a:off x="170822" y="1557495"/>
            <a:ext cx="6095591" cy="4983982"/>
          </a:xfrm>
        </p:spPr>
        <p:txBody>
          <a:bodyPr>
            <a:normAutofit/>
          </a:bodyPr>
          <a:lstStyle/>
          <a:p>
            <a:r>
              <a:rPr lang="en-US" sz="1600" dirty="0" smtClean="0"/>
              <a:t>Children of parents who are involve in joint activities with them (playing games, preparing/clearing meals, discussing school) have a significant association with child educational attainment</a:t>
            </a:r>
          </a:p>
          <a:p>
            <a:r>
              <a:rPr lang="en-US" sz="1600" dirty="0" smtClean="0"/>
              <a:t>TIY was offered along with SPOKES reading program (Supporting Parents on Kids’ Education in School)</a:t>
            </a:r>
          </a:p>
          <a:p>
            <a:pPr lvl="1">
              <a:buFont typeface="Arial" pitchFamily="34" charset="0"/>
              <a:buChar char="•"/>
            </a:pPr>
            <a:r>
              <a:rPr lang="en-US" sz="1600" dirty="0" smtClean="0"/>
              <a:t>offered at 4 public schools in high poverty areas</a:t>
            </a:r>
          </a:p>
          <a:p>
            <a:pPr lvl="1">
              <a:buFont typeface="Arial" pitchFamily="34" charset="0"/>
              <a:buChar char="•"/>
            </a:pPr>
            <a:r>
              <a:rPr lang="en-US" sz="1600" dirty="0" smtClean="0"/>
              <a:t>18 week  (1.5 school term) intervention – 12 week IYBP + 6 week reading program</a:t>
            </a:r>
            <a:endParaRPr lang="en-US" sz="1600" dirty="0"/>
          </a:p>
          <a:p>
            <a:pPr lvl="1">
              <a:buFont typeface="Arial" pitchFamily="34" charset="0"/>
              <a:buChar char="•"/>
            </a:pPr>
            <a:r>
              <a:rPr lang="en-US" sz="1600" dirty="0"/>
              <a:t>E</a:t>
            </a:r>
            <a:r>
              <a:rPr lang="en-US" sz="1600" dirty="0" smtClean="0"/>
              <a:t>ach parent visited in home at least once</a:t>
            </a:r>
          </a:p>
          <a:p>
            <a:pPr lvl="1">
              <a:buFont typeface="Arial" pitchFamily="34" charset="0"/>
              <a:buChar char="•"/>
            </a:pPr>
            <a:r>
              <a:rPr lang="en-US" sz="1600" dirty="0" smtClean="0"/>
              <a:t>Schools also offered general practitioner medical services, additional therapeutic services (OT, speech, </a:t>
            </a:r>
            <a:r>
              <a:rPr lang="en-US" sz="1600" dirty="0" err="1" smtClean="0"/>
              <a:t>etc</a:t>
            </a:r>
            <a:r>
              <a:rPr lang="en-US" sz="1600" dirty="0" smtClean="0"/>
              <a:t>), mental health services, and other mores specific referrals</a:t>
            </a:r>
          </a:p>
          <a:p>
            <a:r>
              <a:rPr lang="en-US" sz="1600" dirty="0" smtClean="0"/>
              <a:t>Parents showed increase in parental sensitivity and child-centered parenting – effects continued at least 6 months after end of intervention</a:t>
            </a:r>
          </a:p>
          <a:p>
            <a:r>
              <a:rPr lang="en-US" sz="1600" dirty="0" smtClean="0"/>
              <a:t>Children showed improvement on task attendance and concentration – no evidence though that this showed lasting effects</a:t>
            </a:r>
          </a:p>
          <a:p>
            <a:endParaRPr lang="en-US" sz="1600" dirty="0"/>
          </a:p>
        </p:txBody>
      </p:sp>
      <p:sp>
        <p:nvSpPr>
          <p:cNvPr id="4" name="Content Placeholder 3"/>
          <p:cNvSpPr>
            <a:spLocks noGrp="1"/>
          </p:cNvSpPr>
          <p:nvPr>
            <p:ph sz="half" idx="4294967295"/>
          </p:nvPr>
        </p:nvSpPr>
        <p:spPr>
          <a:xfrm>
            <a:off x="6266413" y="4502499"/>
            <a:ext cx="2839914" cy="1020763"/>
          </a:xfrm>
        </p:spPr>
        <p:txBody>
          <a:bodyPr>
            <a:normAutofit fontScale="55000" lnSpcReduction="20000"/>
          </a:bodyPr>
          <a:lstStyle/>
          <a:p>
            <a:pPr marL="0" indent="0">
              <a:buNone/>
            </a:pPr>
            <a:r>
              <a:rPr lang="en-US" dirty="0" smtClean="0"/>
              <a:t>Parents and children use the same props/toys to learn to go slow, stay in time out, and learn</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80564" y="1904999"/>
            <a:ext cx="2925763" cy="2511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723180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80386" y="304800"/>
            <a:ext cx="9063613" cy="914400"/>
          </a:xfrm>
        </p:spPr>
        <p:txBody>
          <a:bodyPr>
            <a:noAutofit/>
          </a:bodyPr>
          <a:lstStyle/>
          <a:p>
            <a:r>
              <a:rPr lang="en-US" sz="3600" dirty="0" smtClean="0"/>
              <a:t>Family Check Up: Assessment Driven &amp; Tailored</a:t>
            </a:r>
          </a:p>
        </p:txBody>
      </p:sp>
      <p:pic>
        <p:nvPicPr>
          <p:cNvPr id="5" name="Content Placeholder 4" descr="Family Check up Figure.jpg"/>
          <p:cNvPicPr>
            <a:picLocks noGrp="1" noChangeAspect="1"/>
          </p:cNvPicPr>
          <p:nvPr>
            <p:ph idx="1"/>
          </p:nvPr>
        </p:nvPicPr>
        <p:blipFill>
          <a:blip r:embed="rId3" cstate="print"/>
          <a:stretch>
            <a:fillRect/>
          </a:stretch>
        </p:blipFill>
        <p:spPr>
          <a:xfrm>
            <a:off x="381000" y="1476756"/>
            <a:ext cx="8233671" cy="4314444"/>
          </a:xfrm>
        </p:spPr>
      </p:pic>
    </p:spTree>
    <p:extLst>
      <p:ext uri="{BB962C8B-B14F-4D97-AF65-F5344CB8AC3E}">
        <p14:creationId xmlns:p14="http://schemas.microsoft.com/office/powerpoint/2010/main" val="25923635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685800" y="304800"/>
            <a:ext cx="7772400" cy="870857"/>
          </a:xfrm>
        </p:spPr>
        <p:txBody>
          <a:bodyPr/>
          <a:lstStyle/>
          <a:p>
            <a:r>
              <a:rPr lang="en-US" dirty="0" smtClean="0"/>
              <a:t>Family Check Up Results </a:t>
            </a:r>
          </a:p>
        </p:txBody>
      </p:sp>
      <p:sp>
        <p:nvSpPr>
          <p:cNvPr id="3" name="Content Placeholder 2"/>
          <p:cNvSpPr>
            <a:spLocks noGrp="1"/>
          </p:cNvSpPr>
          <p:nvPr>
            <p:ph idx="1"/>
          </p:nvPr>
        </p:nvSpPr>
        <p:spPr>
          <a:xfrm>
            <a:off x="321547" y="1286189"/>
            <a:ext cx="8641583" cy="5038411"/>
          </a:xfrm>
        </p:spPr>
        <p:txBody>
          <a:bodyPr>
            <a:normAutofit/>
          </a:bodyPr>
          <a:lstStyle/>
          <a:p>
            <a:pPr>
              <a:defRPr/>
            </a:pPr>
            <a:r>
              <a:rPr lang="en-US" dirty="0" smtClean="0"/>
              <a:t>Randomly assigned middle school adolescents showed significant reductions in late adolescence (age 18-19), growth in family conflict, alcohol use, and involvement with deviant peers </a:t>
            </a:r>
            <a:r>
              <a:rPr lang="en-US" sz="2400" dirty="0" smtClean="0"/>
              <a:t>(Van </a:t>
            </a:r>
            <a:r>
              <a:rPr lang="en-US" sz="2400" dirty="0" err="1" smtClean="0"/>
              <a:t>Ryzin</a:t>
            </a:r>
            <a:r>
              <a:rPr lang="en-US" sz="2400" dirty="0" smtClean="0"/>
              <a:t>, </a:t>
            </a:r>
            <a:r>
              <a:rPr lang="en-US" sz="2400" dirty="0" err="1" smtClean="0"/>
              <a:t>Stormshak</a:t>
            </a:r>
            <a:r>
              <a:rPr lang="en-US" sz="2400" dirty="0" smtClean="0"/>
              <a:t>, &amp; </a:t>
            </a:r>
            <a:r>
              <a:rPr lang="en-US" sz="2400" dirty="0" err="1" smtClean="0"/>
              <a:t>Dishion</a:t>
            </a:r>
            <a:r>
              <a:rPr lang="en-US" sz="2400" dirty="0" smtClean="0"/>
              <a:t>, 2012).</a:t>
            </a:r>
          </a:p>
          <a:p>
            <a:pPr>
              <a:defRPr/>
            </a:pPr>
            <a:r>
              <a:rPr lang="en-US" dirty="0"/>
              <a:t>Lessons Learned from </a:t>
            </a:r>
            <a:r>
              <a:rPr lang="en-US" dirty="0">
                <a:solidFill>
                  <a:schemeClr val="accent3">
                    <a:lumMod val="50000"/>
                  </a:schemeClr>
                </a:solidFill>
              </a:rPr>
              <a:t>Family Check Up</a:t>
            </a:r>
          </a:p>
          <a:p>
            <a:pPr lvl="1">
              <a:defRPr/>
            </a:pPr>
            <a:r>
              <a:rPr lang="en-US" dirty="0"/>
              <a:t>To prevent child behavior problems there  may be a need to intervene early and directly with:</a:t>
            </a:r>
          </a:p>
          <a:p>
            <a:pPr lvl="2">
              <a:defRPr/>
            </a:pPr>
            <a:r>
              <a:rPr lang="en-US" dirty="0"/>
              <a:t>(a) the emotional climate of the family and </a:t>
            </a:r>
          </a:p>
          <a:p>
            <a:pPr lvl="2">
              <a:defRPr/>
            </a:pPr>
            <a:r>
              <a:rPr lang="en-US" dirty="0"/>
              <a:t>(b) the emotional climate of the parenting relationship</a:t>
            </a:r>
          </a:p>
          <a:p>
            <a:pPr>
              <a:defRPr/>
            </a:pPr>
            <a:endParaRPr lang="en-US" sz="2400" dirty="0" smtClean="0"/>
          </a:p>
        </p:txBody>
      </p:sp>
      <p:sp>
        <p:nvSpPr>
          <p:cNvPr id="39940" name="Slide Number Placeholder 3"/>
          <p:cNvSpPr>
            <a:spLocks noGrp="1"/>
          </p:cNvSpPr>
          <p:nvPr>
            <p:ph type="sldNum" sz="quarter" idx="4294967295"/>
          </p:nvPr>
        </p:nvSpPr>
        <p:spPr>
          <a:xfrm>
            <a:off x="6553200" y="6356350"/>
            <a:ext cx="2133600" cy="365125"/>
          </a:xfrm>
          <a:prstGeom prst="rect">
            <a:avLst/>
          </a:prstGeom>
          <a:noFill/>
        </p:spPr>
        <p:txBody>
          <a:bodyPr/>
          <a:lstStyle/>
          <a:p>
            <a:fld id="{5845FB3F-BD01-4C06-997C-74625EEC6ABC}" type="slidenum">
              <a:rPr lang="en-US" smtClean="0"/>
              <a:pPr/>
              <a:t>43</a:t>
            </a:fld>
            <a:endParaRPr lang="en-US" smtClean="0"/>
          </a:p>
        </p:txBody>
      </p:sp>
    </p:spTree>
    <p:extLst>
      <p:ext uri="{BB962C8B-B14F-4D97-AF65-F5344CB8AC3E}">
        <p14:creationId xmlns:p14="http://schemas.microsoft.com/office/powerpoint/2010/main" val="37957206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484" y="609600"/>
            <a:ext cx="5614516" cy="5867400"/>
          </a:xfrm>
        </p:spPr>
        <p:txBody>
          <a:bodyPr>
            <a:normAutofit/>
          </a:bodyPr>
          <a:lstStyle/>
          <a:p>
            <a:r>
              <a:rPr lang="en-US" sz="3600" dirty="0" smtClean="0"/>
              <a:t>The Grass Isn’t Greener on the “other side” or on “your side” it’s greener where you water it…</a:t>
            </a:r>
            <a:br>
              <a:rPr lang="en-US" sz="3600" dirty="0" smtClean="0"/>
            </a:br>
            <a:r>
              <a:rPr lang="en-US" sz="3600" dirty="0" smtClean="0"/>
              <a:t/>
            </a:r>
            <a:br>
              <a:rPr lang="en-US" sz="3600" dirty="0" smtClean="0"/>
            </a:br>
            <a:r>
              <a:rPr lang="en-US" sz="3600" dirty="0" smtClean="0"/>
              <a:t>We have to more thoroughly water </a:t>
            </a:r>
            <a:r>
              <a:rPr lang="en-US" sz="3600" b="1" dirty="0" smtClean="0"/>
              <a:t>family interventions </a:t>
            </a:r>
            <a:r>
              <a:rPr lang="en-US" sz="3600" dirty="0" smtClean="0"/>
              <a:t>if we will best assist our poorest children</a:t>
            </a:r>
            <a:endParaRPr lang="en-US" sz="3600" dirty="0"/>
          </a:p>
        </p:txBody>
      </p:sp>
      <p:pic>
        <p:nvPicPr>
          <p:cNvPr id="149506" name="Picture 2" descr="C:\Documents and Settings\rbarth\Local Settings\Temporary Internet Files\Content.IE5\C2C5RHOX\MP900446926[1].jpg"/>
          <p:cNvPicPr>
            <a:picLocks noGrp="1" noChangeAspect="1" noChangeArrowheads="1"/>
          </p:cNvPicPr>
          <p:nvPr>
            <p:ph idx="1"/>
          </p:nvPr>
        </p:nvPicPr>
        <p:blipFill>
          <a:blip r:embed="rId3" cstate="print"/>
          <a:srcRect/>
          <a:stretch>
            <a:fillRect/>
          </a:stretch>
        </p:blipFill>
        <p:spPr bwMode="auto">
          <a:xfrm>
            <a:off x="5867400" y="1447800"/>
            <a:ext cx="3048000" cy="4114800"/>
          </a:xfrm>
          <a:prstGeom prst="rect">
            <a:avLst/>
          </a:prstGeom>
          <a:noFill/>
        </p:spPr>
      </p:pic>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pPr>
              <a:defRPr/>
            </a:pPr>
            <a:fld id="{132CF365-430C-4E54-AFB5-1DB83D0F5EC5}" type="slidenum">
              <a:rPr lang="en-US" smtClean="0"/>
              <a:pPr>
                <a:defRPr/>
              </a:pPr>
              <a:t>44</a:t>
            </a:fld>
            <a:endParaRPr lang="en-US"/>
          </a:p>
        </p:txBody>
      </p:sp>
    </p:spTree>
    <p:extLst>
      <p:ext uri="{BB962C8B-B14F-4D97-AF65-F5344CB8AC3E}">
        <p14:creationId xmlns:p14="http://schemas.microsoft.com/office/powerpoint/2010/main" val="354655603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4834" name="Rectangle 2"/>
          <p:cNvSpPr>
            <a:spLocks noGrp="1" noChangeArrowheads="1"/>
          </p:cNvSpPr>
          <p:nvPr>
            <p:ph type="title"/>
          </p:nvPr>
        </p:nvSpPr>
        <p:spPr>
          <a:xfrm>
            <a:off x="381000" y="381000"/>
            <a:ext cx="8229600" cy="5943600"/>
          </a:xfrm>
        </p:spPr>
        <p:txBody>
          <a:bodyPr>
            <a:normAutofit fontScale="90000"/>
          </a:bodyPr>
          <a:lstStyle/>
          <a:p>
            <a:r>
              <a:rPr lang="en-US" b="1" dirty="0"/>
              <a:t>Thank you for this </a:t>
            </a:r>
            <a:r>
              <a:rPr lang="en-US" b="1" dirty="0" smtClean="0"/>
              <a:t>opportunity.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b="1" dirty="0" smtClean="0"/>
              <a:t>YOU, together, can make the changes </a:t>
            </a:r>
            <a:r>
              <a:rPr lang="en-US" b="1" smtClean="0"/>
              <a:t>our children need!</a:t>
            </a:r>
            <a:r>
              <a:rPr lang="en-US" b="1" dirty="0"/>
              <a:t/>
            </a:r>
            <a:br>
              <a:rPr lang="en-US" b="1" dirty="0"/>
            </a:br>
            <a:endParaRPr lang="en-US" b="1" dirty="0"/>
          </a:p>
        </p:txBody>
      </p:sp>
      <p:graphicFrame>
        <p:nvGraphicFramePr>
          <p:cNvPr id="504840" name="Object 8"/>
          <p:cNvGraphicFramePr>
            <a:graphicFrameLocks noGrp="1" noChangeAspect="1"/>
          </p:cNvGraphicFramePr>
          <p:nvPr>
            <p:ph idx="1"/>
            <p:extLst>
              <p:ext uri="{D42A27DB-BD31-4B8C-83A1-F6EECF244321}">
                <p14:modId xmlns:p14="http://schemas.microsoft.com/office/powerpoint/2010/main" val="3050140761"/>
              </p:ext>
            </p:extLst>
          </p:nvPr>
        </p:nvGraphicFramePr>
        <p:xfrm>
          <a:off x="3551238" y="2209800"/>
          <a:ext cx="1735137" cy="1958975"/>
        </p:xfrm>
        <a:graphic>
          <a:graphicData uri="http://schemas.openxmlformats.org/presentationml/2006/ole">
            <mc:AlternateContent xmlns:mc="http://schemas.openxmlformats.org/markup-compatibility/2006">
              <mc:Choice xmlns:v="urn:schemas-microsoft-com:vml" Requires="v">
                <p:oleObj spid="_x0000_s2070" name="Clip" r:id="rId4" imgW="680314" imgH="767182" progId="">
                  <p:embed/>
                </p:oleObj>
              </mc:Choice>
              <mc:Fallback>
                <p:oleObj name="Clip" r:id="rId4" imgW="680314" imgH="767182" progId="">
                  <p:embed/>
                  <p:pic>
                    <p:nvPicPr>
                      <p:cNvPr id="0" name="Picture 12"/>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51238" y="2209800"/>
                        <a:ext cx="1735137" cy="1958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33875100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1600"/>
            <a:ext cx="8229600" cy="598311"/>
          </a:xfrm>
        </p:spPr>
        <p:txBody>
          <a:bodyPr>
            <a:normAutofit fontScale="90000"/>
          </a:bodyPr>
          <a:lstStyle/>
          <a:p>
            <a:r>
              <a:rPr lang="en-US" sz="3600" dirty="0" smtClean="0"/>
              <a:t>References</a:t>
            </a:r>
            <a:endParaRPr lang="en-US" sz="3600" dirty="0"/>
          </a:p>
        </p:txBody>
      </p:sp>
      <p:sp>
        <p:nvSpPr>
          <p:cNvPr id="4" name="Text Box 1"/>
          <p:cNvSpPr txBox="1"/>
          <p:nvPr/>
        </p:nvSpPr>
        <p:spPr>
          <a:xfrm>
            <a:off x="381000" y="812800"/>
            <a:ext cx="8229600" cy="56642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457200" indent="-457200">
              <a:lnSpc>
                <a:spcPct val="115000"/>
              </a:lnSpc>
              <a:spcAft>
                <a:spcPts val="1000"/>
              </a:spcAft>
            </a:pPr>
            <a:r>
              <a:rPr lang="en-US" sz="1400" dirty="0" err="1"/>
              <a:t>Bryk</a:t>
            </a:r>
            <a:r>
              <a:rPr lang="en-US" sz="1400" dirty="0"/>
              <a:t>, A.S., Sebring, P.B., </a:t>
            </a:r>
            <a:r>
              <a:rPr lang="en-US" sz="1400" dirty="0" err="1"/>
              <a:t>Allensworth</a:t>
            </a:r>
            <a:r>
              <a:rPr lang="en-US" sz="1400" dirty="0"/>
              <a:t>, E., </a:t>
            </a:r>
            <a:r>
              <a:rPr lang="en-US" sz="1400" dirty="0" err="1"/>
              <a:t>Luppescu</a:t>
            </a:r>
            <a:r>
              <a:rPr lang="en-US" sz="1400" dirty="0"/>
              <a:t>, S., &amp; Easton, J. Q. (2010). Organizing schools for improvement: Lessons from Chicago. Chicago: University of Chicago Press.</a:t>
            </a:r>
          </a:p>
          <a:p>
            <a:pPr marL="457200" indent="-457200">
              <a:lnSpc>
                <a:spcPct val="115000"/>
              </a:lnSpc>
              <a:spcAft>
                <a:spcPts val="1000"/>
              </a:spcAft>
            </a:pPr>
            <a:r>
              <a:rPr lang="en-US" sz="1400" dirty="0" smtClean="0">
                <a:solidFill>
                  <a:schemeClr val="tx1"/>
                </a:solidFill>
              </a:rPr>
              <a:t>Cantor, P.A., </a:t>
            </a:r>
            <a:r>
              <a:rPr lang="en-US" sz="1400" dirty="0" err="1" smtClean="0">
                <a:solidFill>
                  <a:schemeClr val="tx1"/>
                </a:solidFill>
              </a:rPr>
              <a:t>Smolover</a:t>
            </a:r>
            <a:r>
              <a:rPr lang="en-US" sz="1400" dirty="0" smtClean="0">
                <a:solidFill>
                  <a:schemeClr val="tx1"/>
                </a:solidFill>
              </a:rPr>
              <a:t>, D.S. &amp; </a:t>
            </a:r>
            <a:r>
              <a:rPr lang="en-US" sz="1400" dirty="0" err="1" smtClean="0">
                <a:solidFill>
                  <a:schemeClr val="tx1"/>
                </a:solidFill>
              </a:rPr>
              <a:t>Stamler</a:t>
            </a:r>
            <a:r>
              <a:rPr lang="en-US" sz="1400" dirty="0" smtClean="0">
                <a:solidFill>
                  <a:schemeClr val="tx1"/>
                </a:solidFill>
              </a:rPr>
              <a:t>, J.K. (2011). </a:t>
            </a:r>
            <a:r>
              <a:rPr lang="en-US" sz="1400" b="1" dirty="0" smtClean="0"/>
              <a:t>Innovative </a:t>
            </a:r>
            <a:r>
              <a:rPr lang="en-US" sz="1400" b="1" dirty="0"/>
              <a:t>Designs for Persistently Low-Performing Schools: Transforming Failing Schools by Addressing Poverty-Related Barriers to Teaching and Learning. </a:t>
            </a:r>
            <a:r>
              <a:rPr lang="en-US" sz="1400" i="1" dirty="0"/>
              <a:t>New York, NY: Turnaround for Children, Inc</a:t>
            </a:r>
            <a:r>
              <a:rPr lang="en-US" sz="1400" b="1" i="1" dirty="0"/>
              <a:t>.</a:t>
            </a:r>
          </a:p>
          <a:p>
            <a:pPr marL="457200" marR="0" indent="-457200">
              <a:lnSpc>
                <a:spcPct val="115000"/>
              </a:lnSpc>
              <a:spcBef>
                <a:spcPts val="0"/>
              </a:spcBef>
              <a:spcAft>
                <a:spcPts val="1000"/>
              </a:spcAft>
            </a:pPr>
            <a:r>
              <a:rPr lang="en-US" sz="1400" dirty="0" smtClean="0">
                <a:effectLst/>
                <a:ea typeface="Calibri"/>
                <a:cs typeface="Calibri"/>
              </a:rPr>
              <a:t>Chang</a:t>
            </a:r>
            <a:r>
              <a:rPr lang="en-US" sz="1400" dirty="0">
                <a:effectLst/>
                <a:ea typeface="Calibri"/>
                <a:cs typeface="Calibri"/>
              </a:rPr>
              <a:t>, H. N., &amp; Romero, M. (2008). Present, engaged, and accounted for: The critical importance of addressing chronic absence in the early grades. National Center for Children in Poverty, Columbia University Mailman School of Public Health. Retrieved January 10, 2009, from </a:t>
            </a:r>
            <a:r>
              <a:rPr lang="en-US" sz="1400" dirty="0" smtClean="0">
                <a:effectLst/>
                <a:ea typeface="Calibri"/>
                <a:cs typeface="Calibri"/>
                <a:hlinkClick r:id="rId2"/>
              </a:rPr>
              <a:t>www.aecf.org</a:t>
            </a:r>
            <a:endParaRPr lang="en-US" sz="1400" dirty="0" smtClean="0">
              <a:effectLst/>
              <a:ea typeface="Calibri"/>
              <a:cs typeface="Calibri"/>
            </a:endParaRPr>
          </a:p>
          <a:p>
            <a:pPr marL="457200" indent="-457200">
              <a:lnSpc>
                <a:spcPct val="115000"/>
              </a:lnSpc>
              <a:spcAft>
                <a:spcPts val="1000"/>
              </a:spcAft>
            </a:pPr>
            <a:r>
              <a:rPr lang="en-US" sz="1400" dirty="0" err="1"/>
              <a:t>Dobbie</a:t>
            </a:r>
            <a:r>
              <a:rPr lang="en-US" sz="1400" dirty="0"/>
              <a:t>, W., &amp; Fryer, R. G. (2011). Are High-Quality Schools Enough to Increase Achievement Among the Poor? Evidence from the Harlem Children's Zone. [Article]. </a:t>
            </a:r>
            <a:r>
              <a:rPr lang="en-US" sz="1400" i="1" dirty="0"/>
              <a:t>American Economic Journal-Applied Economics, 3(3), 158-187. </a:t>
            </a:r>
            <a:r>
              <a:rPr lang="en-US" sz="1400" i="1" dirty="0" err="1"/>
              <a:t>doi</a:t>
            </a:r>
            <a:r>
              <a:rPr lang="en-US" sz="1400" i="1" dirty="0"/>
              <a:t>: </a:t>
            </a:r>
            <a:r>
              <a:rPr lang="en-US" sz="1400" i="1" dirty="0" smtClean="0"/>
              <a:t>10.12</a:t>
            </a:r>
          </a:p>
          <a:p>
            <a:pPr marL="457200" indent="-457200">
              <a:lnSpc>
                <a:spcPct val="115000"/>
              </a:lnSpc>
              <a:spcAft>
                <a:spcPts val="1000"/>
              </a:spcAft>
            </a:pPr>
            <a:r>
              <a:rPr lang="en-US" sz="1400" dirty="0" smtClean="0"/>
              <a:t>Fisher</a:t>
            </a:r>
            <a:r>
              <a:rPr lang="en-US" sz="1400" dirty="0"/>
              <a:t>, P. A., &amp; </a:t>
            </a:r>
            <a:r>
              <a:rPr lang="en-US" sz="1400" dirty="0" err="1"/>
              <a:t>Stoolmiller</a:t>
            </a:r>
            <a:r>
              <a:rPr lang="en-US" sz="1400" dirty="0"/>
              <a:t>, M. (2008). Intervention effects on foster parent stress: Associations with child cortisol levels. [Article]. </a:t>
            </a:r>
            <a:r>
              <a:rPr lang="en-US" sz="1400" i="1" dirty="0"/>
              <a:t>Development and Psychopathology, 20(3), 1003-1021. </a:t>
            </a:r>
            <a:r>
              <a:rPr lang="en-US" sz="1400" i="1" dirty="0" err="1"/>
              <a:t>doi</a:t>
            </a:r>
            <a:r>
              <a:rPr lang="en-US" sz="1400" i="1" dirty="0"/>
              <a:t>: </a:t>
            </a:r>
            <a:r>
              <a:rPr lang="en-US" sz="1400" i="1" dirty="0" smtClean="0"/>
              <a:t>10.1017/s0954579408000473</a:t>
            </a:r>
            <a:endParaRPr lang="en-US" sz="1400" i="1" dirty="0"/>
          </a:p>
          <a:p>
            <a:pPr marL="457200" marR="0" indent="-457200">
              <a:lnSpc>
                <a:spcPct val="115000"/>
              </a:lnSpc>
              <a:spcBef>
                <a:spcPts val="0"/>
              </a:spcBef>
              <a:spcAft>
                <a:spcPts val="1000"/>
              </a:spcAft>
            </a:pPr>
            <a:r>
              <a:rPr lang="en-US" sz="1400" dirty="0" smtClean="0">
                <a:effectLst/>
                <a:ea typeface="Calibri"/>
                <a:cs typeface="Calibri"/>
              </a:rPr>
              <a:t>Fergusson</a:t>
            </a:r>
            <a:r>
              <a:rPr lang="en-US" sz="1400" dirty="0">
                <a:effectLst/>
                <a:ea typeface="Calibri"/>
                <a:cs typeface="Calibri"/>
              </a:rPr>
              <a:t>, D. M., Grant, H., </a:t>
            </a:r>
            <a:r>
              <a:rPr lang="en-US" sz="1400" dirty="0" err="1">
                <a:effectLst/>
                <a:ea typeface="Calibri"/>
                <a:cs typeface="Calibri"/>
              </a:rPr>
              <a:t>Horwood</a:t>
            </a:r>
            <a:r>
              <a:rPr lang="en-US" sz="1400" dirty="0">
                <a:effectLst/>
                <a:ea typeface="Calibri"/>
                <a:cs typeface="Calibri"/>
              </a:rPr>
              <a:t>, L. J., &amp; </a:t>
            </a:r>
            <a:r>
              <a:rPr lang="en-US" sz="1400" dirty="0" err="1">
                <a:effectLst/>
                <a:ea typeface="Calibri"/>
                <a:cs typeface="Calibri"/>
              </a:rPr>
              <a:t>Ridder</a:t>
            </a:r>
            <a:r>
              <a:rPr lang="en-US" sz="1400" dirty="0">
                <a:effectLst/>
                <a:ea typeface="Calibri"/>
                <a:cs typeface="Calibri"/>
              </a:rPr>
              <a:t>, E. M. (2005). Randomized trial of the early start program of home visitation: Parent and family outcomes. </a:t>
            </a:r>
            <a:r>
              <a:rPr lang="es-MX" sz="1400" i="1" dirty="0" err="1">
                <a:effectLst/>
                <a:ea typeface="Calibri"/>
                <a:cs typeface="Calibri"/>
              </a:rPr>
              <a:t>Pediatrics</a:t>
            </a:r>
            <a:r>
              <a:rPr lang="es-MX" sz="1400" dirty="0">
                <a:effectLst/>
                <a:ea typeface="Calibri"/>
                <a:cs typeface="Calibri"/>
              </a:rPr>
              <a:t>, 116, e803-e809</a:t>
            </a:r>
            <a:r>
              <a:rPr lang="es-MX" sz="1400" dirty="0" smtClean="0">
                <a:effectLst/>
                <a:ea typeface="Calibri"/>
                <a:cs typeface="Calibri"/>
              </a:rPr>
              <a:t>.</a:t>
            </a:r>
          </a:p>
          <a:p>
            <a:pPr marL="457200" indent="-457200">
              <a:lnSpc>
                <a:spcPct val="115000"/>
              </a:lnSpc>
              <a:spcAft>
                <a:spcPts val="1000"/>
              </a:spcAft>
            </a:pPr>
            <a:r>
              <a:rPr lang="en-US" sz="1400" dirty="0"/>
              <a:t>Fisher, P. A., Lester, B. M., </a:t>
            </a:r>
            <a:r>
              <a:rPr lang="en-US" sz="1400" dirty="0" err="1"/>
              <a:t>DeGarmo</a:t>
            </a:r>
            <a:r>
              <a:rPr lang="en-US" sz="1400" dirty="0"/>
              <a:t>, D. S., Lagasse, L. L., Lin, H., </a:t>
            </a:r>
            <a:r>
              <a:rPr lang="en-US" sz="1400" dirty="0" err="1"/>
              <a:t>Shankaran</a:t>
            </a:r>
            <a:r>
              <a:rPr lang="en-US" sz="1400" dirty="0"/>
              <a:t>, S., . . . Higgins, R. (2011). The combined effects of prenatal drug exposure and early adversity on neurobehavioral </a:t>
            </a:r>
            <a:r>
              <a:rPr lang="en-US" sz="1400" dirty="0" err="1"/>
              <a:t>disinhibition</a:t>
            </a:r>
            <a:r>
              <a:rPr lang="en-US" sz="1400" dirty="0"/>
              <a:t> in childhood and adolescence. [Article]. </a:t>
            </a:r>
            <a:r>
              <a:rPr lang="en-US" sz="1400" i="1" dirty="0"/>
              <a:t>Development and Psychopathology, 23(3), 777-788. </a:t>
            </a:r>
            <a:r>
              <a:rPr lang="en-US" sz="1400" i="1" dirty="0" err="1"/>
              <a:t>doi</a:t>
            </a:r>
            <a:r>
              <a:rPr lang="en-US" sz="1400" i="1" dirty="0"/>
              <a:t>: </a:t>
            </a:r>
            <a:r>
              <a:rPr lang="en-US" sz="1400" i="1" dirty="0" smtClean="0"/>
              <a:t>10.1017/s0954579411000290</a:t>
            </a:r>
            <a:endParaRPr lang="en-US" sz="1400" dirty="0">
              <a:effectLst/>
              <a:ea typeface="Calibri"/>
              <a:cs typeface="Times New Roman"/>
            </a:endParaRPr>
          </a:p>
        </p:txBody>
      </p:sp>
    </p:spTree>
    <p:extLst>
      <p:ext uri="{BB962C8B-B14F-4D97-AF65-F5344CB8AC3E}">
        <p14:creationId xmlns:p14="http://schemas.microsoft.com/office/powerpoint/2010/main" val="15035933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86"/>
            <a:ext cx="8229600" cy="1143000"/>
          </a:xfrm>
        </p:spPr>
        <p:txBody>
          <a:bodyPr/>
          <a:lstStyle/>
          <a:p>
            <a:r>
              <a:rPr lang="en-US" dirty="0" smtClean="0"/>
              <a:t>References</a:t>
            </a:r>
            <a:endParaRPr lang="en-US" dirty="0"/>
          </a:p>
        </p:txBody>
      </p:sp>
      <p:sp>
        <p:nvSpPr>
          <p:cNvPr id="4" name="Text Box 1"/>
          <p:cNvSpPr txBox="1"/>
          <p:nvPr/>
        </p:nvSpPr>
        <p:spPr>
          <a:xfrm>
            <a:off x="135467" y="891822"/>
            <a:ext cx="8873066" cy="558517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457200" marR="0" indent="-457200">
              <a:lnSpc>
                <a:spcPct val="115000"/>
              </a:lnSpc>
              <a:spcBef>
                <a:spcPts val="0"/>
              </a:spcBef>
              <a:spcAft>
                <a:spcPts val="1000"/>
              </a:spcAft>
            </a:pPr>
            <a:r>
              <a:rPr lang="es-MX" sz="1400" dirty="0" err="1">
                <a:ea typeface="Calibri"/>
                <a:cs typeface="Calibri"/>
              </a:rPr>
              <a:t>Gall</a:t>
            </a:r>
            <a:r>
              <a:rPr lang="es-MX" sz="1400" dirty="0">
                <a:ea typeface="Calibri"/>
                <a:cs typeface="Calibri"/>
              </a:rPr>
              <a:t>, G., Pagano, M. E., </a:t>
            </a:r>
            <a:r>
              <a:rPr lang="es-MX" sz="1400" dirty="0" err="1">
                <a:ea typeface="Calibri"/>
                <a:cs typeface="Calibri"/>
              </a:rPr>
              <a:t>Desmond</a:t>
            </a:r>
            <a:r>
              <a:rPr lang="es-MX" sz="1400" dirty="0">
                <a:ea typeface="Calibri"/>
                <a:cs typeface="Calibri"/>
              </a:rPr>
              <a:t>, M. S., </a:t>
            </a:r>
            <a:r>
              <a:rPr lang="es-MX" sz="1400" dirty="0" err="1">
                <a:ea typeface="Calibri"/>
                <a:cs typeface="Calibri"/>
              </a:rPr>
              <a:t>Perrin</a:t>
            </a:r>
            <a:r>
              <a:rPr lang="es-MX" sz="1400" dirty="0">
                <a:ea typeface="Calibri"/>
                <a:cs typeface="Calibri"/>
              </a:rPr>
              <a:t>, J. M., &amp; Murphy, J. M. (2000). </a:t>
            </a:r>
            <a:r>
              <a:rPr lang="en-US" sz="1400" dirty="0">
                <a:ea typeface="Calibri"/>
                <a:cs typeface="Calibri"/>
              </a:rPr>
              <a:t>Utility of psychosocial screening at a school-based health center. Journal of School Health, 70, 292-298.</a:t>
            </a:r>
            <a:endParaRPr lang="en-US" sz="1400" dirty="0">
              <a:ea typeface="Calibri"/>
              <a:cs typeface="Times New Roman"/>
            </a:endParaRPr>
          </a:p>
          <a:p>
            <a:pPr marL="457200" marR="0" indent="-457200">
              <a:lnSpc>
                <a:spcPct val="115000"/>
              </a:lnSpc>
              <a:spcBef>
                <a:spcPts val="0"/>
              </a:spcBef>
              <a:spcAft>
                <a:spcPts val="1000"/>
              </a:spcAft>
            </a:pPr>
            <a:r>
              <a:rPr lang="en-US" sz="1400" dirty="0">
                <a:ea typeface="Calibri"/>
                <a:cs typeface="Calibri"/>
              </a:rPr>
              <a:t>Kerr, J., Price, M., </a:t>
            </a:r>
            <a:r>
              <a:rPr lang="en-US" sz="1400" dirty="0" err="1">
                <a:ea typeface="Calibri"/>
                <a:cs typeface="Calibri"/>
              </a:rPr>
              <a:t>Kotch</a:t>
            </a:r>
            <a:r>
              <a:rPr lang="en-US" sz="1400" dirty="0">
                <a:ea typeface="Calibri"/>
                <a:cs typeface="Calibri"/>
              </a:rPr>
              <a:t>, J., Willis, S., Fisher, M., &amp; Silva, S. (2012). Does contact by a family nurse practitioner decrease early school absence?</a:t>
            </a:r>
            <a:r>
              <a:rPr lang="en-US" sz="1400" b="1" dirty="0">
                <a:ea typeface="Calibri"/>
                <a:cs typeface="Calibri"/>
              </a:rPr>
              <a:t> </a:t>
            </a:r>
            <a:r>
              <a:rPr lang="en-US" sz="1400" i="1" dirty="0">
                <a:ea typeface="Calibri"/>
                <a:cs typeface="Calibri"/>
              </a:rPr>
              <a:t>The Journal of School Nursing, </a:t>
            </a:r>
            <a:r>
              <a:rPr lang="en-US" sz="1400" dirty="0">
                <a:ea typeface="Calibri"/>
                <a:cs typeface="Calibri"/>
              </a:rPr>
              <a:t>Vol. 28, No. 1 (38-46). DOI: 10.1177/1059840511422818</a:t>
            </a:r>
            <a:endParaRPr lang="en-US" sz="1400" dirty="0">
              <a:ea typeface="Calibri"/>
              <a:cs typeface="Times New Roman"/>
            </a:endParaRPr>
          </a:p>
          <a:p>
            <a:pPr marL="457200" marR="0" indent="-457200">
              <a:lnSpc>
                <a:spcPct val="115000"/>
              </a:lnSpc>
              <a:spcBef>
                <a:spcPts val="0"/>
              </a:spcBef>
              <a:spcAft>
                <a:spcPts val="1000"/>
              </a:spcAft>
            </a:pPr>
            <a:r>
              <a:rPr lang="en-US" sz="1400" dirty="0">
                <a:ea typeface="Calibri"/>
                <a:cs typeface="Calibri"/>
              </a:rPr>
              <a:t>Olds, D. L., </a:t>
            </a:r>
            <a:r>
              <a:rPr lang="en-US" sz="1400" dirty="0" err="1">
                <a:ea typeface="Calibri"/>
                <a:cs typeface="Calibri"/>
              </a:rPr>
              <a:t>Kitzman</a:t>
            </a:r>
            <a:r>
              <a:rPr lang="en-US" sz="1400" dirty="0">
                <a:ea typeface="Calibri"/>
                <a:cs typeface="Calibri"/>
              </a:rPr>
              <a:t>, H., Hanks, C., Cole, R., Anson, E., </a:t>
            </a:r>
            <a:r>
              <a:rPr lang="en-US" sz="1400" dirty="0" err="1">
                <a:ea typeface="Calibri"/>
                <a:cs typeface="Calibri"/>
              </a:rPr>
              <a:t>Sidora-Arcoleo</a:t>
            </a:r>
            <a:r>
              <a:rPr lang="en-US" sz="1400" dirty="0">
                <a:ea typeface="Calibri"/>
                <a:cs typeface="Calibri"/>
              </a:rPr>
              <a:t>, K., . . . </a:t>
            </a:r>
            <a:r>
              <a:rPr lang="en-US" sz="1400" dirty="0" err="1">
                <a:ea typeface="Calibri"/>
                <a:cs typeface="Calibri"/>
              </a:rPr>
              <a:t>Tutt</a:t>
            </a:r>
            <a:r>
              <a:rPr lang="en-US" sz="1400" dirty="0">
                <a:ea typeface="Calibri"/>
                <a:cs typeface="Calibri"/>
              </a:rPr>
              <a:t>, R. A. (2007). Effects of nurse home visiting on maternal and child functioning: age-9 follow-up of a randomized trial. Pediatrics, 120, e832-e839.</a:t>
            </a:r>
            <a:endParaRPr lang="en-US" sz="1400" dirty="0">
              <a:ea typeface="Calibri"/>
              <a:cs typeface="Times New Roman"/>
            </a:endParaRPr>
          </a:p>
          <a:p>
            <a:pPr marL="457200" marR="0" indent="-457200">
              <a:lnSpc>
                <a:spcPct val="115000"/>
              </a:lnSpc>
              <a:spcBef>
                <a:spcPts val="0"/>
              </a:spcBef>
              <a:spcAft>
                <a:spcPts val="1000"/>
              </a:spcAft>
            </a:pPr>
            <a:r>
              <a:rPr lang="en-US" sz="1400" dirty="0" smtClean="0">
                <a:effectLst/>
                <a:ea typeface="Calibri"/>
                <a:cs typeface="Times New Roman"/>
              </a:rPr>
              <a:t>Gilman</a:t>
            </a:r>
            <a:r>
              <a:rPr lang="en-US" sz="1400" dirty="0">
                <a:effectLst/>
                <a:ea typeface="Calibri"/>
                <a:cs typeface="Times New Roman"/>
              </a:rPr>
              <a:t>, S. E., </a:t>
            </a:r>
            <a:r>
              <a:rPr lang="en-US" sz="1400" dirty="0" err="1">
                <a:effectLst/>
                <a:ea typeface="Calibri"/>
                <a:cs typeface="Times New Roman"/>
              </a:rPr>
              <a:t>Kawachi</a:t>
            </a:r>
            <a:r>
              <a:rPr lang="en-US" sz="1400" dirty="0">
                <a:effectLst/>
                <a:ea typeface="Calibri"/>
                <a:cs typeface="Times New Roman"/>
              </a:rPr>
              <a:t>, I., Fitzmaurice, G. M., &amp; </a:t>
            </a:r>
            <a:r>
              <a:rPr lang="en-US" sz="1400" dirty="0" err="1">
                <a:effectLst/>
                <a:ea typeface="Calibri"/>
                <a:cs typeface="Times New Roman"/>
              </a:rPr>
              <a:t>Buka</a:t>
            </a:r>
            <a:r>
              <a:rPr lang="en-US" sz="1400" dirty="0">
                <a:effectLst/>
                <a:ea typeface="Calibri"/>
                <a:cs typeface="Times New Roman"/>
              </a:rPr>
              <a:t>, S. L. (2003a). Family disruption in childhood and risk of adult depression. </a:t>
            </a:r>
            <a:r>
              <a:rPr lang="en-US" sz="1400" i="1" dirty="0">
                <a:effectLst/>
                <a:ea typeface="Calibri"/>
                <a:cs typeface="Times New Roman"/>
              </a:rPr>
              <a:t>American Journal of Psychiatry, 160, </a:t>
            </a:r>
            <a:r>
              <a:rPr lang="en-US" sz="1400" dirty="0">
                <a:effectLst/>
                <a:ea typeface="Calibri"/>
                <a:cs typeface="Times New Roman"/>
              </a:rPr>
              <a:t>939–946. </a:t>
            </a:r>
            <a:r>
              <a:rPr lang="en-US" sz="1400" dirty="0" smtClean="0">
                <a:effectLst/>
                <a:ea typeface="Calibri"/>
                <a:cs typeface="Times New Roman"/>
              </a:rPr>
              <a:t>doi:10.1176/appi.ajp.160.5.939.</a:t>
            </a:r>
          </a:p>
          <a:p>
            <a:pPr marL="457200" marR="0" indent="-457200">
              <a:lnSpc>
                <a:spcPct val="115000"/>
              </a:lnSpc>
              <a:spcBef>
                <a:spcPts val="0"/>
              </a:spcBef>
              <a:spcAft>
                <a:spcPts val="1000"/>
              </a:spcAft>
            </a:pPr>
            <a:r>
              <a:rPr lang="en-US" sz="1400" dirty="0" smtClean="0"/>
              <a:t>Godfrey</a:t>
            </a:r>
            <a:r>
              <a:rPr lang="en-US" sz="1400" dirty="0"/>
              <a:t>, E. B., &amp; Yoshikawa, H. (2012). Caseworker-Recipient Interaction: Welfare Office Differences, Economic Trajectories, and Child Outcomes. [Article]. </a:t>
            </a:r>
            <a:r>
              <a:rPr lang="en-US" sz="1400" i="1" dirty="0"/>
              <a:t>Child Development, 83(1), 382-398. </a:t>
            </a:r>
            <a:r>
              <a:rPr lang="en-US" sz="1400" i="1" dirty="0" err="1"/>
              <a:t>doi</a:t>
            </a:r>
            <a:r>
              <a:rPr lang="en-US" sz="1400" i="1"/>
              <a:t>: </a:t>
            </a:r>
            <a:r>
              <a:rPr lang="en-US" sz="1400" i="1" smtClean="0"/>
              <a:t>10.1111/j.1467-8624.2011.01697.x.</a:t>
            </a:r>
          </a:p>
          <a:p>
            <a:pPr marL="457200" marR="0" indent="-457200">
              <a:lnSpc>
                <a:spcPct val="115000"/>
              </a:lnSpc>
              <a:spcBef>
                <a:spcPts val="0"/>
              </a:spcBef>
              <a:spcAft>
                <a:spcPts val="1000"/>
              </a:spcAft>
            </a:pPr>
            <a:r>
              <a:rPr lang="en-US" sz="1400" smtClean="0">
                <a:effectLst/>
                <a:ea typeface="Calibri"/>
                <a:cs typeface="Times New Roman"/>
              </a:rPr>
              <a:t>Harding</a:t>
            </a:r>
            <a:r>
              <a:rPr lang="en-US" sz="1400" dirty="0">
                <a:effectLst/>
                <a:ea typeface="Calibri"/>
                <a:cs typeface="Times New Roman"/>
              </a:rPr>
              <a:t>, D. J. (2003). Counterfactual models of neighborhood effects: The effect of neighborhood poverty on dropping out and teenage pregnancy. </a:t>
            </a:r>
            <a:r>
              <a:rPr lang="en-US" sz="1400" i="1" dirty="0">
                <a:effectLst/>
                <a:ea typeface="Calibri"/>
                <a:cs typeface="Times New Roman"/>
              </a:rPr>
              <a:t>American Journal of Sociology, 109, </a:t>
            </a:r>
            <a:r>
              <a:rPr lang="en-US" sz="1400" dirty="0">
                <a:effectLst/>
                <a:ea typeface="Calibri"/>
                <a:cs typeface="Times New Roman"/>
              </a:rPr>
              <a:t>676–719. doi:10.1086/379217</a:t>
            </a:r>
          </a:p>
          <a:p>
            <a:pPr marL="457200" indent="-457200">
              <a:lnSpc>
                <a:spcPct val="115000"/>
              </a:lnSpc>
              <a:spcAft>
                <a:spcPts val="1000"/>
              </a:spcAft>
            </a:pPr>
            <a:r>
              <a:rPr lang="en-US" sz="1400" dirty="0" smtClean="0"/>
              <a:t>Li</a:t>
            </a:r>
            <a:r>
              <a:rPr lang="en-US" sz="1400" dirty="0"/>
              <a:t>, J. L., &amp; Julian, M. M. (2012). Developmental Relationships as the Active Ingredient: A Unifying Working Hypothesis of "What Works" Across Intervention Settings. [Article]. </a:t>
            </a:r>
            <a:r>
              <a:rPr lang="en-US" sz="1400" i="1" dirty="0"/>
              <a:t>American Journal of Orthopsychiatry, 82(2), 157-166. </a:t>
            </a:r>
            <a:r>
              <a:rPr lang="en-US" sz="1400" i="1" dirty="0" err="1"/>
              <a:t>doi</a:t>
            </a:r>
            <a:r>
              <a:rPr lang="en-US" sz="1400" i="1" dirty="0"/>
              <a:t>: 10.1111/j.1939-0025.2012.01151.x</a:t>
            </a:r>
          </a:p>
          <a:p>
            <a:pPr marL="457200" marR="0" indent="-457200">
              <a:lnSpc>
                <a:spcPct val="115000"/>
              </a:lnSpc>
              <a:spcBef>
                <a:spcPts val="0"/>
              </a:spcBef>
              <a:spcAft>
                <a:spcPts val="1000"/>
              </a:spcAft>
            </a:pPr>
            <a:r>
              <a:rPr lang="en-US" sz="1400" dirty="0" err="1" smtClean="0">
                <a:effectLst/>
                <a:ea typeface="Calibri"/>
                <a:cs typeface="Times New Roman"/>
              </a:rPr>
              <a:t>McLoyd</a:t>
            </a:r>
            <a:r>
              <a:rPr lang="en-US" sz="1400" dirty="0" smtClean="0">
                <a:effectLst/>
                <a:ea typeface="Calibri"/>
                <a:cs typeface="Times New Roman"/>
              </a:rPr>
              <a:t>, V. C. (1989). Socialization and development in a changing economy: The effects of paternal job and income loss on children. </a:t>
            </a:r>
            <a:r>
              <a:rPr lang="en-US" sz="1400" i="1" dirty="0" smtClean="0">
                <a:effectLst/>
                <a:ea typeface="Calibri"/>
                <a:cs typeface="Times-Italic"/>
              </a:rPr>
              <a:t>American Psychologist, 44, </a:t>
            </a:r>
            <a:r>
              <a:rPr lang="en-US" sz="1400" dirty="0" smtClean="0">
                <a:effectLst/>
                <a:ea typeface="Calibri"/>
                <a:cs typeface="Times New Roman"/>
              </a:rPr>
              <a:t>293–302. doi:10.1037/0003-066X.44.2.293</a:t>
            </a:r>
            <a:endParaRPr lang="en-US" sz="1400" dirty="0">
              <a:effectLst/>
              <a:ea typeface="Calibri"/>
              <a:cs typeface="Times New Roman"/>
            </a:endParaRPr>
          </a:p>
        </p:txBody>
      </p:sp>
    </p:spTree>
    <p:extLst>
      <p:ext uri="{BB962C8B-B14F-4D97-AF65-F5344CB8AC3E}">
        <p14:creationId xmlns:p14="http://schemas.microsoft.com/office/powerpoint/2010/main" val="98937524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
          <p:cNvSpPr txBox="1"/>
          <p:nvPr/>
        </p:nvSpPr>
        <p:spPr>
          <a:xfrm>
            <a:off x="191911" y="822960"/>
            <a:ext cx="8748889" cy="582072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457200" indent="-457200">
              <a:spcBef>
                <a:spcPts val="600"/>
              </a:spcBef>
            </a:pPr>
            <a:r>
              <a:rPr lang="en-US" sz="1400" dirty="0" err="1"/>
              <a:t>Pitner</a:t>
            </a:r>
            <a:r>
              <a:rPr lang="en-US" sz="1400" dirty="0"/>
              <a:t>, R. O., Yu, M., &amp; Brown, E. (2012). Making neighborhoods safer: Examining predictors of residents’ concerns about neighborhood safety. </a:t>
            </a:r>
            <a:r>
              <a:rPr lang="en-US" sz="1400" i="1" dirty="0"/>
              <a:t>Journal of Environmental Psychology, 32(1), 43-49. </a:t>
            </a:r>
            <a:r>
              <a:rPr lang="en-US" sz="1400" i="1" dirty="0" err="1"/>
              <a:t>doi</a:t>
            </a:r>
            <a:r>
              <a:rPr lang="en-US" sz="1400" i="1" dirty="0"/>
              <a:t>: http://dx.doi.org/10.1016/j.jenvp.2011.09.003</a:t>
            </a:r>
          </a:p>
          <a:p>
            <a:pPr marL="457200" marR="0" indent="-457200">
              <a:spcBef>
                <a:spcPts val="600"/>
              </a:spcBef>
            </a:pPr>
            <a:r>
              <a:rPr lang="en-US" sz="1400" dirty="0" smtClean="0">
                <a:effectLst/>
                <a:ea typeface="Calibri"/>
                <a:cs typeface="Calibri"/>
              </a:rPr>
              <a:t>Reynolds</a:t>
            </a:r>
            <a:r>
              <a:rPr lang="en-US" sz="1400" dirty="0">
                <a:effectLst/>
                <a:ea typeface="Calibri"/>
                <a:cs typeface="Calibri"/>
              </a:rPr>
              <a:t>, A. J., Temple, J. A., Robertson, D. L., &amp; Mann, E. A. (2002). Long term effects of an early childhood intervention on educational achievement and juvenile arrest</a:t>
            </a:r>
            <a:r>
              <a:rPr lang="en-US" sz="1400" i="1" dirty="0">
                <a:effectLst/>
                <a:ea typeface="Calibri"/>
                <a:cs typeface="Calibri"/>
              </a:rPr>
              <a:t>. Journal of the American Medical Association</a:t>
            </a:r>
            <a:r>
              <a:rPr lang="en-US" sz="1400" dirty="0">
                <a:effectLst/>
                <a:ea typeface="Calibri"/>
                <a:cs typeface="Calibri"/>
              </a:rPr>
              <a:t> (JAMA), 285, 2339-2346.</a:t>
            </a:r>
            <a:endParaRPr lang="en-US" sz="1400" dirty="0">
              <a:effectLst/>
              <a:ea typeface="Calibri"/>
              <a:cs typeface="Times New Roman"/>
            </a:endParaRPr>
          </a:p>
          <a:p>
            <a:pPr marL="457200" marR="0" indent="-457200">
              <a:spcBef>
                <a:spcPts val="600"/>
              </a:spcBef>
            </a:pPr>
            <a:r>
              <a:rPr lang="en-US" sz="1400" dirty="0">
                <a:effectLst/>
                <a:ea typeface="Calibri"/>
                <a:cs typeface="Calibri"/>
              </a:rPr>
              <a:t>Romero, </a:t>
            </a:r>
            <a:r>
              <a:rPr lang="en-US" sz="1400" dirty="0" err="1">
                <a:effectLst/>
                <a:ea typeface="Calibri"/>
                <a:cs typeface="Calibri"/>
              </a:rPr>
              <a:t>M.,&amp;Lee</a:t>
            </a:r>
            <a:r>
              <a:rPr lang="en-US" sz="1400" dirty="0">
                <a:effectLst/>
                <a:ea typeface="Calibri"/>
                <a:cs typeface="Calibri"/>
              </a:rPr>
              <a:t>, Y. (2008). The influence of maternal and family risk on chronic absenteeism in early schooling. National Center for Children in Poverty, Columbia University Mailman School of Public Health. Retrieved January, 10, 2009, from </a:t>
            </a:r>
            <a:r>
              <a:rPr lang="en-US" sz="1400" u="sng" dirty="0">
                <a:solidFill>
                  <a:srgbClr val="0000FF"/>
                </a:solidFill>
                <a:effectLst/>
                <a:ea typeface="Calibri"/>
                <a:cs typeface="Calibri"/>
                <a:hlinkClick r:id="rId2"/>
              </a:rPr>
              <a:t>www.aecf.org</a:t>
            </a:r>
            <a:endParaRPr lang="en-US" sz="1400" dirty="0">
              <a:effectLst/>
              <a:ea typeface="Calibri"/>
              <a:cs typeface="Times New Roman"/>
            </a:endParaRPr>
          </a:p>
          <a:p>
            <a:pPr marL="457200" marR="0" indent="-457200">
              <a:spcBef>
                <a:spcPts val="600"/>
              </a:spcBef>
            </a:pPr>
            <a:r>
              <a:rPr lang="en-US" sz="1400" dirty="0" err="1">
                <a:effectLst/>
                <a:ea typeface="Calibri"/>
                <a:cs typeface="Calibri"/>
              </a:rPr>
              <a:t>Strolin-Goltzman</a:t>
            </a:r>
            <a:r>
              <a:rPr lang="en-US" sz="1400" dirty="0">
                <a:effectLst/>
                <a:ea typeface="Calibri"/>
                <a:cs typeface="Calibri"/>
              </a:rPr>
              <a:t>, J. (2010). The relationship between school-based health centers and the learning environment, </a:t>
            </a:r>
            <a:r>
              <a:rPr lang="en-US" sz="1400" i="1" dirty="0">
                <a:effectLst/>
                <a:ea typeface="Calibri"/>
                <a:cs typeface="Calibri"/>
              </a:rPr>
              <a:t>Journal of School Health</a:t>
            </a:r>
            <a:r>
              <a:rPr lang="en-US" sz="1400" dirty="0">
                <a:effectLst/>
                <a:ea typeface="Calibri"/>
                <a:cs typeface="Calibri"/>
              </a:rPr>
              <a:t>, Vol. 80, No. 3 (153-159).</a:t>
            </a:r>
            <a:endParaRPr lang="en-US" sz="1400" dirty="0">
              <a:effectLst/>
              <a:ea typeface="Calibri"/>
              <a:cs typeface="Times New Roman"/>
            </a:endParaRPr>
          </a:p>
          <a:p>
            <a:pPr marL="457200" marR="0" indent="-457200">
              <a:spcBef>
                <a:spcPts val="600"/>
              </a:spcBef>
            </a:pPr>
            <a:r>
              <a:rPr lang="en-US" sz="1400" dirty="0">
                <a:effectLst/>
                <a:ea typeface="Calibri"/>
                <a:cs typeface="Calibri"/>
              </a:rPr>
              <a:t>Van </a:t>
            </a:r>
            <a:r>
              <a:rPr lang="en-US" sz="1400" dirty="0" err="1">
                <a:effectLst/>
                <a:ea typeface="Calibri"/>
                <a:cs typeface="Calibri"/>
              </a:rPr>
              <a:t>Cura</a:t>
            </a:r>
            <a:r>
              <a:rPr lang="en-US" sz="1400" dirty="0">
                <a:effectLst/>
                <a:ea typeface="Calibri"/>
                <a:cs typeface="Calibri"/>
              </a:rPr>
              <a:t>, M. (2010). The relationship between school-based health centers, rates of early dismissal from school, and loss of seat time, </a:t>
            </a:r>
            <a:r>
              <a:rPr lang="en-US" sz="1400" i="1" dirty="0">
                <a:effectLst/>
                <a:ea typeface="Calibri"/>
                <a:cs typeface="Calibri"/>
              </a:rPr>
              <a:t>Journal of School Health, </a:t>
            </a:r>
            <a:r>
              <a:rPr lang="en-US" sz="1400" dirty="0">
                <a:effectLst/>
                <a:ea typeface="Calibri"/>
                <a:cs typeface="Calibri"/>
              </a:rPr>
              <a:t>Vol. 80, No. 8 (371-377</a:t>
            </a:r>
            <a:r>
              <a:rPr lang="en-US" sz="1400" dirty="0" smtClean="0">
                <a:effectLst/>
                <a:ea typeface="Calibri"/>
                <a:cs typeface="Calibri"/>
              </a:rPr>
              <a:t>).</a:t>
            </a:r>
            <a:r>
              <a:rPr lang="en-US" sz="1400" dirty="0">
                <a:effectLst/>
                <a:ea typeface="Calibri"/>
                <a:cs typeface="Times New Roman"/>
              </a:rPr>
              <a:t> </a:t>
            </a:r>
            <a:endParaRPr lang="en-US" sz="1400" dirty="0" smtClean="0">
              <a:effectLst/>
              <a:ea typeface="Calibri"/>
              <a:cs typeface="Times New Roman"/>
            </a:endParaRPr>
          </a:p>
          <a:p>
            <a:pPr marL="457200" indent="-457200">
              <a:spcBef>
                <a:spcPts val="600"/>
              </a:spcBef>
            </a:pPr>
            <a:r>
              <a:rPr lang="en-US" sz="1400" dirty="0"/>
              <a:t>Van </a:t>
            </a:r>
            <a:r>
              <a:rPr lang="en-US" sz="1400" dirty="0" err="1"/>
              <a:t>Ryzin</a:t>
            </a:r>
            <a:r>
              <a:rPr lang="en-US" sz="1400" dirty="0"/>
              <a:t>, M. J., </a:t>
            </a:r>
            <a:r>
              <a:rPr lang="en-US" sz="1400" dirty="0" err="1"/>
              <a:t>Stormshak</a:t>
            </a:r>
            <a:r>
              <a:rPr lang="en-US" sz="1400" dirty="0"/>
              <a:t>, E. A., &amp; </a:t>
            </a:r>
            <a:r>
              <a:rPr lang="en-US" sz="1400" dirty="0" err="1"/>
              <a:t>Dishion</a:t>
            </a:r>
            <a:r>
              <a:rPr lang="en-US" sz="1400" dirty="0"/>
              <a:t>, T. J. (2012). Engaging Parents in the Family Check-Up in Middle School: Longitudinal Effects on Family Conflict and Problem Behavior Through the High School Transition. [Article]. </a:t>
            </a:r>
            <a:r>
              <a:rPr lang="en-US" sz="1400" i="1" dirty="0"/>
              <a:t>Journal of Adolescent Health, 50(6), 627-633. </a:t>
            </a:r>
            <a:r>
              <a:rPr lang="en-US" sz="1400" i="1" dirty="0" err="1"/>
              <a:t>doi</a:t>
            </a:r>
            <a:r>
              <a:rPr lang="en-US" sz="1400" i="1" dirty="0"/>
              <a:t>: 10.1016/j.jadohealth.2011.10.255</a:t>
            </a:r>
          </a:p>
          <a:p>
            <a:pPr marL="457200" indent="-457200">
              <a:spcBef>
                <a:spcPts val="600"/>
              </a:spcBef>
            </a:pPr>
            <a:r>
              <a:rPr lang="en-US" sz="1400" dirty="0" smtClean="0"/>
              <a:t>Webster-Stratton</a:t>
            </a:r>
            <a:r>
              <a:rPr lang="en-US" sz="1400" dirty="0"/>
              <a:t>, C., &amp; Herman, K. C. (2010). Disseminating incredible years series early-intervention programs: integrating and sustaining services between school and home. [Article]. </a:t>
            </a:r>
            <a:r>
              <a:rPr lang="en-US" sz="1400" i="1" dirty="0"/>
              <a:t>Psychology in the Schools, 47(1), 36-54. </a:t>
            </a:r>
            <a:r>
              <a:rPr lang="en-US" sz="1400" i="1" dirty="0" err="1"/>
              <a:t>doi</a:t>
            </a:r>
            <a:r>
              <a:rPr lang="en-US" sz="1400" i="1" dirty="0"/>
              <a:t>: </a:t>
            </a:r>
            <a:r>
              <a:rPr lang="en-US" sz="1400" i="1" dirty="0" smtClean="0"/>
              <a:t>10.1002/pits.20450.</a:t>
            </a:r>
          </a:p>
          <a:p>
            <a:pPr marL="457200" indent="-457200">
              <a:spcBef>
                <a:spcPts val="600"/>
              </a:spcBef>
            </a:pPr>
            <a:r>
              <a:rPr lang="en-US" sz="1400" dirty="0" smtClean="0"/>
              <a:t>Yoshikawa</a:t>
            </a:r>
            <a:r>
              <a:rPr lang="en-US" sz="1400" dirty="0"/>
              <a:t>, H., </a:t>
            </a:r>
            <a:r>
              <a:rPr lang="en-US" sz="1400" dirty="0" err="1"/>
              <a:t>Aber</a:t>
            </a:r>
            <a:r>
              <a:rPr lang="en-US" sz="1400" dirty="0"/>
              <a:t>, J. L., &amp; </a:t>
            </a:r>
            <a:r>
              <a:rPr lang="en-US" sz="1400" dirty="0" err="1"/>
              <a:t>Beardslee</a:t>
            </a:r>
            <a:r>
              <a:rPr lang="en-US" sz="1400" dirty="0"/>
              <a:t>, W. R. (2012). The Effects of Poverty on the Mental, Emotional, and Behavioral Health of Children and Youth Implications for Prevention. </a:t>
            </a:r>
            <a:r>
              <a:rPr lang="en-US" sz="1400" i="1" dirty="0" smtClean="0"/>
              <a:t>American </a:t>
            </a:r>
            <a:r>
              <a:rPr lang="en-US" sz="1400" i="1" dirty="0"/>
              <a:t>Psychologist, 67(4), 272-284. </a:t>
            </a:r>
            <a:r>
              <a:rPr lang="en-US" sz="1400" i="1" dirty="0" err="1"/>
              <a:t>doi</a:t>
            </a:r>
            <a:r>
              <a:rPr lang="en-US" sz="1400" i="1" dirty="0"/>
              <a:t>: </a:t>
            </a:r>
            <a:r>
              <a:rPr lang="en-US" sz="1400" i="1" dirty="0" smtClean="0"/>
              <a:t>10.1037/a0028015.</a:t>
            </a:r>
          </a:p>
          <a:p>
            <a:pPr marL="457200" indent="-457200">
              <a:spcBef>
                <a:spcPts val="600"/>
              </a:spcBef>
            </a:pPr>
            <a:r>
              <a:rPr lang="en-US" sz="1400" dirty="0" smtClean="0">
                <a:ea typeface="Calibri"/>
                <a:cs typeface="Times New Roman"/>
              </a:rPr>
              <a:t>Yoshikawa</a:t>
            </a:r>
            <a:r>
              <a:rPr lang="en-US" sz="1400" dirty="0">
                <a:ea typeface="Calibri"/>
                <a:cs typeface="Times New Roman"/>
              </a:rPr>
              <a:t>, H., </a:t>
            </a:r>
            <a:r>
              <a:rPr lang="en-US" sz="1400" dirty="0" err="1">
                <a:ea typeface="Calibri"/>
                <a:cs typeface="Times New Roman"/>
              </a:rPr>
              <a:t>Weisner</a:t>
            </a:r>
            <a:r>
              <a:rPr lang="en-US" sz="1400" dirty="0">
                <a:ea typeface="Calibri"/>
                <a:cs typeface="Times New Roman"/>
              </a:rPr>
              <a:t>, T. S., &amp; Lowe, E. (2006). (Eds.). </a:t>
            </a:r>
            <a:r>
              <a:rPr lang="en-US" sz="1400" i="1" dirty="0">
                <a:ea typeface="Calibri"/>
                <a:cs typeface="Times-Italic"/>
              </a:rPr>
              <a:t>Making it work: Low-wage employment, family life, and child development. </a:t>
            </a:r>
            <a:r>
              <a:rPr lang="en-US" sz="1400" dirty="0">
                <a:ea typeface="Calibri"/>
                <a:cs typeface="Times New Roman"/>
              </a:rPr>
              <a:t>New York, NY: Russell Sage Foundation.</a:t>
            </a:r>
          </a:p>
          <a:p>
            <a:pPr marL="457200" indent="-457200">
              <a:lnSpc>
                <a:spcPct val="115000"/>
              </a:lnSpc>
              <a:spcAft>
                <a:spcPts val="1000"/>
              </a:spcAft>
            </a:pPr>
            <a:endParaRPr lang="en-US" sz="1400" i="1" dirty="0"/>
          </a:p>
          <a:p>
            <a:pPr marL="457200" marR="0" indent="-457200">
              <a:lnSpc>
                <a:spcPct val="115000"/>
              </a:lnSpc>
              <a:spcBef>
                <a:spcPts val="0"/>
              </a:spcBef>
              <a:spcAft>
                <a:spcPts val="1000"/>
              </a:spcAft>
            </a:pPr>
            <a:endParaRPr lang="en-US" sz="1400" dirty="0">
              <a:effectLst/>
              <a:ea typeface="Calibri"/>
              <a:cs typeface="Times New Roman"/>
            </a:endParaRPr>
          </a:p>
        </p:txBody>
      </p:sp>
      <p:sp>
        <p:nvSpPr>
          <p:cNvPr id="5" name="Title 1"/>
          <p:cNvSpPr txBox="1">
            <a:spLocks/>
          </p:cNvSpPr>
          <p:nvPr/>
        </p:nvSpPr>
        <p:spPr>
          <a:xfrm>
            <a:off x="457200" y="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smtClean="0"/>
              <a:t>References</a:t>
            </a:r>
            <a:endParaRPr lang="en-US" sz="3200" dirty="0"/>
          </a:p>
        </p:txBody>
      </p:sp>
    </p:spTree>
    <p:extLst>
      <p:ext uri="{BB962C8B-B14F-4D97-AF65-F5344CB8AC3E}">
        <p14:creationId xmlns:p14="http://schemas.microsoft.com/office/powerpoint/2010/main" val="1014567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Background on Poverty in USA</a:t>
            </a:r>
            <a:endParaRPr lang="en-US" dirty="0"/>
          </a:p>
        </p:txBody>
      </p:sp>
      <p:sp>
        <p:nvSpPr>
          <p:cNvPr id="3" name="Content Placeholder 2"/>
          <p:cNvSpPr>
            <a:spLocks noGrp="1"/>
          </p:cNvSpPr>
          <p:nvPr>
            <p:ph idx="1"/>
          </p:nvPr>
        </p:nvSpPr>
        <p:spPr/>
        <p:txBody>
          <a:bodyPr>
            <a:normAutofit fontScale="92500" lnSpcReduction="10000"/>
          </a:bodyPr>
          <a:lstStyle/>
          <a:p>
            <a:r>
              <a:rPr lang="en-US" dirty="0"/>
              <a:t>The number of families in deep poverty grew sharply during the recent recession and its aftermath, and in 2010, the share of Americans whose families made less than half of the poverty line hit a record: 6.7 percent of the population, or 1 in 15 Americans. </a:t>
            </a:r>
            <a:endParaRPr lang="en-US" dirty="0" smtClean="0"/>
          </a:p>
          <a:p>
            <a:pPr marL="0" indent="0">
              <a:buNone/>
            </a:pPr>
            <a:endParaRPr lang="en-US" dirty="0" smtClean="0"/>
          </a:p>
          <a:p>
            <a:r>
              <a:rPr lang="en-US" dirty="0" smtClean="0"/>
              <a:t>In </a:t>
            </a:r>
            <a:r>
              <a:rPr lang="en-US" dirty="0"/>
              <a:t>2010, 1 in every 10 American children lived in deep poverty. </a:t>
            </a:r>
          </a:p>
          <a:p>
            <a:endParaRPr lang="en-US" dirty="0"/>
          </a:p>
        </p:txBody>
      </p:sp>
    </p:spTree>
    <p:extLst>
      <p:ext uri="{BB962C8B-B14F-4D97-AF65-F5344CB8AC3E}">
        <p14:creationId xmlns:p14="http://schemas.microsoft.com/office/powerpoint/2010/main" val="9682411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63562"/>
          </a:xfrm>
        </p:spPr>
        <p:txBody>
          <a:bodyPr>
            <a:normAutofit fontScale="90000"/>
          </a:bodyPr>
          <a:lstStyle/>
          <a:p>
            <a:r>
              <a:rPr lang="en-US" dirty="0" smtClean="0"/>
              <a:t>Poverty: Complexly Intertwined Impact</a:t>
            </a:r>
            <a:endParaRPr lang="en-US" dirty="0"/>
          </a:p>
        </p:txBody>
      </p:sp>
      <p:sp>
        <p:nvSpPr>
          <p:cNvPr id="8" name="Content Placeholder 3"/>
          <p:cNvSpPr>
            <a:spLocks noGrp="1"/>
          </p:cNvSpPr>
          <p:nvPr>
            <p:ph idx="1"/>
          </p:nvPr>
        </p:nvSpPr>
        <p:spPr>
          <a:xfrm>
            <a:off x="3657600" y="914400"/>
            <a:ext cx="3124200" cy="1676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marL="0" indent="0" algn="ctr">
              <a:buNone/>
            </a:pPr>
            <a:r>
              <a:rPr lang="en-US" sz="2800" dirty="0" smtClean="0"/>
              <a:t>Institutional</a:t>
            </a:r>
          </a:p>
        </p:txBody>
      </p:sp>
      <p:pic>
        <p:nvPicPr>
          <p:cNvPr id="4" name="Picture 3" descr="Cov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897751"/>
            <a:ext cx="9144000" cy="565544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9" name="Oval 8"/>
          <p:cNvSpPr/>
          <p:nvPr/>
        </p:nvSpPr>
        <p:spPr>
          <a:xfrm>
            <a:off x="6716486" y="1752600"/>
            <a:ext cx="1894114" cy="1219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Physical Health &amp; Development</a:t>
            </a:r>
            <a:endParaRPr lang="en-US" sz="1600" dirty="0"/>
          </a:p>
        </p:txBody>
      </p:sp>
      <p:sp>
        <p:nvSpPr>
          <p:cNvPr id="6" name="Oval 5"/>
          <p:cNvSpPr/>
          <p:nvPr/>
        </p:nvSpPr>
        <p:spPr>
          <a:xfrm>
            <a:off x="1567543" y="1828800"/>
            <a:ext cx="2166257" cy="1219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Low</a:t>
            </a:r>
          </a:p>
          <a:p>
            <a:pPr algn="ctr"/>
            <a:r>
              <a:rPr lang="en-US" sz="2400" dirty="0"/>
              <a:t>Family </a:t>
            </a:r>
            <a:r>
              <a:rPr lang="en-US" sz="2400" dirty="0" smtClean="0"/>
              <a:t>Income</a:t>
            </a:r>
            <a:endParaRPr lang="en-US" sz="2400" dirty="0"/>
          </a:p>
        </p:txBody>
      </p:sp>
      <p:sp>
        <p:nvSpPr>
          <p:cNvPr id="10" name="Oval 9"/>
          <p:cNvSpPr/>
          <p:nvPr/>
        </p:nvSpPr>
        <p:spPr>
          <a:xfrm>
            <a:off x="1611086" y="3352800"/>
            <a:ext cx="2438400" cy="1371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Other Dimensions of</a:t>
            </a:r>
          </a:p>
          <a:p>
            <a:pPr algn="ctr"/>
            <a:r>
              <a:rPr lang="en-US" sz="2000" dirty="0" smtClean="0"/>
              <a:t>Poverty</a:t>
            </a:r>
            <a:endParaRPr lang="en-US" sz="2000" dirty="0"/>
          </a:p>
        </p:txBody>
      </p:sp>
      <p:sp>
        <p:nvSpPr>
          <p:cNvPr id="11" name="Oval 10"/>
          <p:cNvSpPr/>
          <p:nvPr/>
        </p:nvSpPr>
        <p:spPr>
          <a:xfrm>
            <a:off x="4419600" y="2971800"/>
            <a:ext cx="2296886" cy="14586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Relational</a:t>
            </a:r>
          </a:p>
        </p:txBody>
      </p:sp>
      <p:sp>
        <p:nvSpPr>
          <p:cNvPr id="12" name="Oval 11"/>
          <p:cNvSpPr/>
          <p:nvPr/>
        </p:nvSpPr>
        <p:spPr>
          <a:xfrm>
            <a:off x="7407729" y="2971800"/>
            <a:ext cx="1355271" cy="139337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Mental,</a:t>
            </a:r>
          </a:p>
          <a:p>
            <a:pPr algn="ctr"/>
            <a:r>
              <a:rPr lang="en-US" sz="1400" dirty="0"/>
              <a:t>Emotional &amp;</a:t>
            </a:r>
          </a:p>
          <a:p>
            <a:pPr algn="ctr"/>
            <a:r>
              <a:rPr lang="en-US" sz="1400" dirty="0"/>
              <a:t>Behavioral</a:t>
            </a:r>
          </a:p>
          <a:p>
            <a:pPr algn="ctr"/>
            <a:r>
              <a:rPr lang="en-US" sz="1400" dirty="0"/>
              <a:t>Health</a:t>
            </a:r>
          </a:p>
        </p:txBody>
      </p:sp>
      <p:sp>
        <p:nvSpPr>
          <p:cNvPr id="13" name="Oval 12"/>
          <p:cNvSpPr/>
          <p:nvPr/>
        </p:nvSpPr>
        <p:spPr>
          <a:xfrm>
            <a:off x="3962400" y="4582886"/>
            <a:ext cx="2590799" cy="14586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Individual</a:t>
            </a:r>
          </a:p>
          <a:p>
            <a:r>
              <a:rPr lang="en-US" sz="1200" dirty="0" smtClean="0"/>
              <a:t>  </a:t>
            </a:r>
            <a:endParaRPr lang="en-US" sz="1200" dirty="0"/>
          </a:p>
        </p:txBody>
      </p:sp>
      <p:sp>
        <p:nvSpPr>
          <p:cNvPr id="14" name="Oval 13"/>
          <p:cNvSpPr/>
          <p:nvPr/>
        </p:nvSpPr>
        <p:spPr>
          <a:xfrm>
            <a:off x="7239000" y="4582886"/>
            <a:ext cx="1583871" cy="139337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 </a:t>
            </a:r>
            <a:r>
              <a:rPr lang="en-US" sz="1200" dirty="0"/>
              <a:t>Cognitive &amp;</a:t>
            </a:r>
          </a:p>
          <a:p>
            <a:r>
              <a:rPr lang="en-US" sz="1200" dirty="0" smtClean="0"/>
              <a:t>   Language</a:t>
            </a:r>
            <a:endParaRPr lang="en-US" sz="1200" dirty="0"/>
          </a:p>
          <a:p>
            <a:r>
              <a:rPr lang="en-US" sz="1200" dirty="0" smtClean="0"/>
              <a:t>  Development</a:t>
            </a:r>
            <a:endParaRPr lang="en-US" sz="1200" dirty="0"/>
          </a:p>
          <a:p>
            <a:r>
              <a:rPr lang="en-US" sz="1200" dirty="0"/>
              <a:t>• Learning &amp;</a:t>
            </a:r>
          </a:p>
          <a:p>
            <a:r>
              <a:rPr lang="en-US" sz="1200" dirty="0" smtClean="0"/>
              <a:t>  Achievement</a:t>
            </a:r>
            <a:endParaRPr lang="en-US" sz="1200" dirty="0"/>
          </a:p>
        </p:txBody>
      </p:sp>
      <p:sp>
        <p:nvSpPr>
          <p:cNvPr id="5" name="Rectangle 4"/>
          <p:cNvSpPr/>
          <p:nvPr/>
        </p:nvSpPr>
        <p:spPr>
          <a:xfrm>
            <a:off x="26919" y="1828800"/>
            <a:ext cx="1192281" cy="3581400"/>
          </a:xfrm>
          <a:prstGeom prst="rec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p:cNvCxnSpPr/>
          <p:nvPr/>
        </p:nvCxnSpPr>
        <p:spPr>
          <a:xfrm>
            <a:off x="26919" y="2743200"/>
            <a:ext cx="119228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6919" y="1836003"/>
            <a:ext cx="1192281" cy="830997"/>
          </a:xfrm>
          <a:prstGeom prst="rect">
            <a:avLst/>
          </a:prstGeom>
          <a:noFill/>
        </p:spPr>
        <p:txBody>
          <a:bodyPr wrap="square" rtlCol="0">
            <a:spAutoFit/>
          </a:bodyPr>
          <a:lstStyle/>
          <a:p>
            <a:r>
              <a:rPr lang="en-US" sz="1200" dirty="0"/>
              <a:t>Parent- and</a:t>
            </a:r>
          </a:p>
          <a:p>
            <a:r>
              <a:rPr lang="en-US" sz="1200" dirty="0"/>
              <a:t>Family-Level</a:t>
            </a:r>
          </a:p>
          <a:p>
            <a:r>
              <a:rPr lang="en-US" sz="1200" dirty="0"/>
              <a:t>Predictors of</a:t>
            </a:r>
          </a:p>
          <a:p>
            <a:r>
              <a:rPr lang="en-US" sz="1200" dirty="0"/>
              <a:t>Poverty</a:t>
            </a:r>
          </a:p>
        </p:txBody>
      </p:sp>
      <p:sp>
        <p:nvSpPr>
          <p:cNvPr id="17" name="TextBox 16"/>
          <p:cNvSpPr txBox="1"/>
          <p:nvPr/>
        </p:nvSpPr>
        <p:spPr>
          <a:xfrm>
            <a:off x="5148" y="2917095"/>
            <a:ext cx="1192281" cy="2308324"/>
          </a:xfrm>
          <a:prstGeom prst="rect">
            <a:avLst/>
          </a:prstGeom>
          <a:noFill/>
        </p:spPr>
        <p:txBody>
          <a:bodyPr wrap="square" rtlCol="0">
            <a:spAutoFit/>
          </a:bodyPr>
          <a:lstStyle/>
          <a:p>
            <a:r>
              <a:rPr lang="en-US" sz="1200" dirty="0"/>
              <a:t>• Parent</a:t>
            </a:r>
          </a:p>
          <a:p>
            <a:r>
              <a:rPr lang="en-US" sz="1200" dirty="0"/>
              <a:t>Education</a:t>
            </a:r>
          </a:p>
          <a:p>
            <a:r>
              <a:rPr lang="en-US" sz="1200" dirty="0"/>
              <a:t>• Parent Marital</a:t>
            </a:r>
          </a:p>
          <a:p>
            <a:r>
              <a:rPr lang="en-US" sz="1200" dirty="0"/>
              <a:t>Status</a:t>
            </a:r>
          </a:p>
          <a:p>
            <a:r>
              <a:rPr lang="en-US" sz="1200" dirty="0"/>
              <a:t>• Parent Work</a:t>
            </a:r>
          </a:p>
          <a:p>
            <a:r>
              <a:rPr lang="en-US" sz="1200" dirty="0"/>
              <a:t>Status</a:t>
            </a:r>
          </a:p>
          <a:p>
            <a:r>
              <a:rPr lang="en-US" sz="1200" dirty="0"/>
              <a:t>• Job Prestige</a:t>
            </a:r>
          </a:p>
          <a:p>
            <a:r>
              <a:rPr lang="en-US" sz="1200" dirty="0"/>
              <a:t>• Race-</a:t>
            </a:r>
          </a:p>
          <a:p>
            <a:r>
              <a:rPr lang="en-US" sz="1200" dirty="0"/>
              <a:t>Ethnicity</a:t>
            </a:r>
          </a:p>
          <a:p>
            <a:r>
              <a:rPr lang="en-US" sz="1200" dirty="0"/>
              <a:t>•</a:t>
            </a:r>
          </a:p>
          <a:p>
            <a:r>
              <a:rPr lang="en-US" sz="1200" dirty="0"/>
              <a:t>Documentation</a:t>
            </a:r>
          </a:p>
          <a:p>
            <a:r>
              <a:rPr lang="en-US" sz="1200" dirty="0"/>
              <a:t>status</a:t>
            </a:r>
          </a:p>
        </p:txBody>
      </p:sp>
      <p:sp>
        <p:nvSpPr>
          <p:cNvPr id="18" name="TextBox 17"/>
          <p:cNvSpPr txBox="1"/>
          <p:nvPr/>
        </p:nvSpPr>
        <p:spPr>
          <a:xfrm>
            <a:off x="5148" y="6316728"/>
            <a:ext cx="1420881" cy="276999"/>
          </a:xfrm>
          <a:prstGeom prst="rect">
            <a:avLst/>
          </a:prstGeom>
          <a:solidFill>
            <a:schemeClr val="bg1"/>
          </a:solidFill>
        </p:spPr>
        <p:txBody>
          <a:bodyPr wrap="square" rtlCol="0">
            <a:spAutoFit/>
          </a:bodyPr>
          <a:lstStyle/>
          <a:p>
            <a:r>
              <a:rPr lang="en-US" sz="1200" dirty="0" smtClean="0"/>
              <a:t>Selection Factors</a:t>
            </a:r>
            <a:endParaRPr lang="en-US" sz="1200" dirty="0"/>
          </a:p>
        </p:txBody>
      </p:sp>
      <p:sp>
        <p:nvSpPr>
          <p:cNvPr id="19" name="TextBox 18"/>
          <p:cNvSpPr txBox="1"/>
          <p:nvPr/>
        </p:nvSpPr>
        <p:spPr>
          <a:xfrm>
            <a:off x="1830086" y="6319742"/>
            <a:ext cx="1641170" cy="276999"/>
          </a:xfrm>
          <a:prstGeom prst="rect">
            <a:avLst/>
          </a:prstGeom>
          <a:solidFill>
            <a:schemeClr val="bg1"/>
          </a:solidFill>
        </p:spPr>
        <p:txBody>
          <a:bodyPr wrap="square" rtlCol="0">
            <a:spAutoFit/>
          </a:bodyPr>
          <a:lstStyle/>
          <a:p>
            <a:r>
              <a:rPr lang="en-US" sz="1200" dirty="0" smtClean="0"/>
              <a:t>Dimensions of Poverty</a:t>
            </a:r>
            <a:endParaRPr lang="en-US" sz="1200" dirty="0"/>
          </a:p>
        </p:txBody>
      </p:sp>
      <p:sp>
        <p:nvSpPr>
          <p:cNvPr id="22" name="Rectangle 21"/>
          <p:cNvSpPr/>
          <p:nvPr/>
        </p:nvSpPr>
        <p:spPr>
          <a:xfrm>
            <a:off x="5147" y="6553200"/>
            <a:ext cx="9138853"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4653643" y="6414700"/>
            <a:ext cx="1828799" cy="276999"/>
          </a:xfrm>
          <a:prstGeom prst="rect">
            <a:avLst/>
          </a:prstGeom>
          <a:solidFill>
            <a:schemeClr val="bg1"/>
          </a:solidFill>
        </p:spPr>
        <p:txBody>
          <a:bodyPr wrap="square" rtlCol="0">
            <a:spAutoFit/>
          </a:bodyPr>
          <a:lstStyle/>
          <a:p>
            <a:r>
              <a:rPr lang="en-US" sz="1200" dirty="0" smtClean="0"/>
              <a:t>Mediating Mechanisms</a:t>
            </a:r>
            <a:endParaRPr lang="en-US" sz="1200" dirty="0"/>
          </a:p>
        </p:txBody>
      </p:sp>
      <p:sp>
        <p:nvSpPr>
          <p:cNvPr id="21" name="TextBox 20"/>
          <p:cNvSpPr txBox="1"/>
          <p:nvPr/>
        </p:nvSpPr>
        <p:spPr>
          <a:xfrm>
            <a:off x="7543800" y="6414699"/>
            <a:ext cx="1420881" cy="276999"/>
          </a:xfrm>
          <a:prstGeom prst="rect">
            <a:avLst/>
          </a:prstGeom>
          <a:solidFill>
            <a:schemeClr val="bg1"/>
          </a:solidFill>
        </p:spPr>
        <p:txBody>
          <a:bodyPr wrap="square" rtlCol="0">
            <a:spAutoFit/>
          </a:bodyPr>
          <a:lstStyle/>
          <a:p>
            <a:pPr algn="ctr"/>
            <a:r>
              <a:rPr lang="en-US" sz="1200" dirty="0" smtClean="0"/>
              <a:t>Child Outcomes</a:t>
            </a:r>
            <a:endParaRPr lang="en-US" sz="1200" dirty="0"/>
          </a:p>
        </p:txBody>
      </p:sp>
      <p:sp>
        <p:nvSpPr>
          <p:cNvPr id="23" name="Rectangle 22"/>
          <p:cNvSpPr/>
          <p:nvPr/>
        </p:nvSpPr>
        <p:spPr>
          <a:xfrm>
            <a:off x="-1600200" y="1257300"/>
            <a:ext cx="1192281" cy="3581400"/>
          </a:xfrm>
          <a:prstGeom prst="rec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1638301" y="1828800"/>
            <a:ext cx="1268481" cy="2246769"/>
          </a:xfrm>
          <a:prstGeom prst="rect">
            <a:avLst/>
          </a:prstGeom>
          <a:noFill/>
        </p:spPr>
        <p:txBody>
          <a:bodyPr wrap="square" rtlCol="0">
            <a:spAutoFit/>
          </a:bodyPr>
          <a:lstStyle/>
          <a:p>
            <a:pPr algn="ctr"/>
            <a:r>
              <a:rPr lang="en-US" sz="2000" dirty="0"/>
              <a:t>Parent- and</a:t>
            </a:r>
          </a:p>
          <a:p>
            <a:pPr algn="ctr"/>
            <a:r>
              <a:rPr lang="en-US" sz="2000" dirty="0"/>
              <a:t>Family-Level</a:t>
            </a:r>
          </a:p>
          <a:p>
            <a:pPr algn="ctr"/>
            <a:r>
              <a:rPr lang="en-US" sz="2000" dirty="0"/>
              <a:t>Predictors of</a:t>
            </a:r>
          </a:p>
          <a:p>
            <a:pPr algn="ctr"/>
            <a:r>
              <a:rPr lang="en-US" sz="2000" dirty="0"/>
              <a:t>Poverty</a:t>
            </a:r>
          </a:p>
        </p:txBody>
      </p:sp>
      <p:sp>
        <p:nvSpPr>
          <p:cNvPr id="24" name="Oval 23"/>
          <p:cNvSpPr/>
          <p:nvPr/>
        </p:nvSpPr>
        <p:spPr>
          <a:xfrm>
            <a:off x="3657600" y="897751"/>
            <a:ext cx="3058887" cy="176924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Institutional  Effects</a:t>
            </a:r>
            <a:endParaRPr lang="en-US" sz="2400" dirty="0"/>
          </a:p>
        </p:txBody>
      </p:sp>
    </p:spTree>
    <p:extLst>
      <p:ext uri="{BB962C8B-B14F-4D97-AF65-F5344CB8AC3E}">
        <p14:creationId xmlns:p14="http://schemas.microsoft.com/office/powerpoint/2010/main" val="22082157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5058"/>
            <a:ext cx="8229600" cy="1143000"/>
          </a:xfrm>
        </p:spPr>
        <p:txBody>
          <a:bodyPr/>
          <a:lstStyle/>
          <a:p>
            <a:r>
              <a:rPr lang="en-US" dirty="0" smtClean="0"/>
              <a:t>Community Agency Effects</a:t>
            </a:r>
            <a:endParaRPr lang="en-US" dirty="0"/>
          </a:p>
        </p:txBody>
      </p:sp>
      <p:sp>
        <p:nvSpPr>
          <p:cNvPr id="3" name="Content Placeholder 2"/>
          <p:cNvSpPr>
            <a:spLocks noGrp="1"/>
          </p:cNvSpPr>
          <p:nvPr>
            <p:ph idx="1"/>
          </p:nvPr>
        </p:nvSpPr>
        <p:spPr/>
        <p:txBody>
          <a:bodyPr/>
          <a:lstStyle/>
          <a:p>
            <a:r>
              <a:rPr lang="en-US" dirty="0" smtClean="0"/>
              <a:t>Erin Godfrey and </a:t>
            </a:r>
            <a:r>
              <a:rPr lang="en-US" dirty="0" err="1" smtClean="0"/>
              <a:t>Hirokazu</a:t>
            </a:r>
            <a:r>
              <a:rPr lang="en-US" dirty="0" smtClean="0"/>
              <a:t> Yoshikawa examined the impact of welfare office characteristics on children’s education (</a:t>
            </a:r>
            <a:r>
              <a:rPr lang="en-US" i="1" dirty="0" smtClean="0"/>
              <a:t>Child Development </a:t>
            </a:r>
            <a:r>
              <a:rPr lang="en-US" dirty="0" smtClean="0"/>
              <a:t>2012).</a:t>
            </a:r>
          </a:p>
          <a:p>
            <a:pPr lvl="1"/>
            <a:r>
              <a:rPr lang="en-US" dirty="0" smtClean="0"/>
              <a:t>Caseworker support, caseload size, and emphasis on parental employment predicted children’s reading and math achievement and internalizing behavior five years later!</a:t>
            </a:r>
            <a:endParaRPr lang="en-US" dirty="0"/>
          </a:p>
        </p:txBody>
      </p:sp>
    </p:spTree>
    <p:extLst>
      <p:ext uri="{BB962C8B-B14F-4D97-AF65-F5344CB8AC3E}">
        <p14:creationId xmlns:p14="http://schemas.microsoft.com/office/powerpoint/2010/main" val="29374978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endParaRPr lang="en-US" smtClean="0"/>
          </a:p>
        </p:txBody>
      </p:sp>
      <p:pic>
        <p:nvPicPr>
          <p:cNvPr id="1126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57200" y="228600"/>
            <a:ext cx="8229600" cy="1438275"/>
          </a:xfrm>
          <a:noFill/>
        </p:spPr>
      </p:pic>
      <p:sp>
        <p:nvSpPr>
          <p:cNvPr id="11268" name="TextBox 5"/>
          <p:cNvSpPr txBox="1">
            <a:spLocks noChangeArrowheads="1"/>
          </p:cNvSpPr>
          <p:nvPr/>
        </p:nvSpPr>
        <p:spPr bwMode="auto">
          <a:xfrm>
            <a:off x="457200" y="2057400"/>
            <a:ext cx="8305800" cy="467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800" b="1" dirty="0" err="1"/>
              <a:t>Shonkoff</a:t>
            </a:r>
            <a:r>
              <a:rPr lang="en-US" sz="2800" b="1" dirty="0"/>
              <a:t>, J. et al. and the Section on Developmental and Behavioral Pediatrics, Committee on Psychosocial Aspects of Child and Family Health, Committee on Early Childhood, Adoption, and Dependent Care. (2011).  </a:t>
            </a:r>
            <a:r>
              <a:rPr lang="en-US" sz="2800" b="1" dirty="0">
                <a:solidFill>
                  <a:schemeClr val="tx2"/>
                </a:solidFill>
              </a:rPr>
              <a:t>Early Childhood Adversity: Toxic Stress, and the Role of the Pediatrician: Translating Developmental Science Into Lifelong Health</a:t>
            </a:r>
            <a:r>
              <a:rPr lang="en-US" sz="2800" b="1" dirty="0"/>
              <a:t>, </a:t>
            </a:r>
            <a:r>
              <a:rPr lang="en-US" sz="2800" b="1" i="1" dirty="0"/>
              <a:t>Pediatrics</a:t>
            </a:r>
            <a:r>
              <a:rPr lang="en-US" sz="2800" b="1" dirty="0"/>
              <a:t>, originally published online December 26, 2011.</a:t>
            </a:r>
            <a:endParaRPr lang="en-US" sz="2800" dirty="0"/>
          </a:p>
          <a:p>
            <a:pPr eaLnBrk="1" hangingPunct="1"/>
            <a:r>
              <a:rPr lang="en-US" dirty="0"/>
              <a:t> </a:t>
            </a:r>
          </a:p>
        </p:txBody>
      </p:sp>
    </p:spTree>
    <p:extLst>
      <p:ext uri="{BB962C8B-B14F-4D97-AF65-F5344CB8AC3E}">
        <p14:creationId xmlns:p14="http://schemas.microsoft.com/office/powerpoint/2010/main" val="32747818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152400"/>
            <a:ext cx="8229600" cy="1143000"/>
          </a:xfrm>
        </p:spPr>
        <p:txBody>
          <a:bodyPr>
            <a:noAutofit/>
          </a:bodyPr>
          <a:lstStyle/>
          <a:p>
            <a:pPr eaLnBrk="1" hangingPunct="1"/>
            <a:r>
              <a:rPr lang="en-US" sz="3600" dirty="0" smtClean="0"/>
              <a:t>AAP Report on Toxic Stress: </a:t>
            </a:r>
            <a:br>
              <a:rPr lang="en-US" sz="3600" dirty="0" smtClean="0"/>
            </a:br>
            <a:r>
              <a:rPr lang="en-US" sz="3600" dirty="0" smtClean="0"/>
              <a:t>1 of 5 Main Recommendations</a:t>
            </a:r>
          </a:p>
        </p:txBody>
      </p:sp>
      <p:sp>
        <p:nvSpPr>
          <p:cNvPr id="12291" name="Content Placeholder 2"/>
          <p:cNvSpPr>
            <a:spLocks noGrp="1"/>
          </p:cNvSpPr>
          <p:nvPr>
            <p:ph idx="1"/>
          </p:nvPr>
        </p:nvSpPr>
        <p:spPr>
          <a:xfrm>
            <a:off x="152400" y="1524000"/>
            <a:ext cx="8686800" cy="5135563"/>
          </a:xfrm>
        </p:spPr>
        <p:txBody>
          <a:bodyPr/>
          <a:lstStyle/>
          <a:p>
            <a:pPr eaLnBrk="1" hangingPunct="1">
              <a:buFontTx/>
              <a:buNone/>
            </a:pPr>
            <a:r>
              <a:rPr lang="en-US" sz="2800" dirty="0" smtClean="0"/>
              <a:t>RECOMMENDATION 2. </a:t>
            </a:r>
          </a:p>
          <a:p>
            <a:pPr eaLnBrk="1" hangingPunct="1">
              <a:buFontTx/>
              <a:buNone/>
            </a:pPr>
            <a:r>
              <a:rPr lang="en-US" sz="2800" dirty="0" smtClean="0">
                <a:solidFill>
                  <a:srgbClr val="C00000"/>
                </a:solidFill>
              </a:rPr>
              <a:t>The growing scientific knowledge base that links childhood toxic stress </a:t>
            </a:r>
            <a:r>
              <a:rPr lang="en-US" sz="2800" dirty="0" smtClean="0"/>
              <a:t>with disruptions of the developing nervous, cardiovascular, immune, and metabolic systems, and the evidence that these disruptions can lead to lifelong impairments in learning, behavior, and both physical and mental health, </a:t>
            </a:r>
            <a:r>
              <a:rPr lang="en-US" sz="2800" dirty="0" smtClean="0">
                <a:solidFill>
                  <a:srgbClr val="C00000"/>
                </a:solidFill>
              </a:rPr>
              <a:t>should be fully incorporated into the training of all current and future physicians</a:t>
            </a:r>
            <a:r>
              <a:rPr lang="en-US" sz="2800" dirty="0" smtClean="0">
                <a:solidFill>
                  <a:schemeClr val="tx2"/>
                </a:solidFill>
              </a:rPr>
              <a:t> </a:t>
            </a:r>
            <a:r>
              <a:rPr lang="en-US" sz="2800" dirty="0" smtClean="0">
                <a:solidFill>
                  <a:srgbClr val="C00000"/>
                </a:solidFill>
              </a:rPr>
              <a:t>(and all other health service providers</a:t>
            </a:r>
            <a:r>
              <a:rPr lang="en-US" sz="2800" dirty="0" smtClean="0">
                <a:solidFill>
                  <a:schemeClr val="tx2"/>
                </a:solidFill>
              </a:rPr>
              <a:t>) </a:t>
            </a:r>
            <a:r>
              <a:rPr lang="en-US" sz="2800" dirty="0" smtClean="0"/>
              <a:t>[material in parentheses and bright red text not in the original].</a:t>
            </a:r>
          </a:p>
          <a:p>
            <a:pPr eaLnBrk="1" hangingPunct="1">
              <a:buFontTx/>
              <a:buNone/>
            </a:pPr>
            <a:endParaRPr lang="en-US" sz="1100" dirty="0" smtClean="0"/>
          </a:p>
          <a:p>
            <a:pPr eaLnBrk="1" hangingPunct="1">
              <a:buFontTx/>
              <a:buNone/>
            </a:pPr>
            <a:endParaRPr lang="en-US" sz="1100" dirty="0" smtClean="0"/>
          </a:p>
        </p:txBody>
      </p:sp>
    </p:spTree>
    <p:extLst>
      <p:ext uri="{BB962C8B-B14F-4D97-AF65-F5344CB8AC3E}">
        <p14:creationId xmlns:p14="http://schemas.microsoft.com/office/powerpoint/2010/main" val="21304967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2267</TotalTime>
  <Words>4045</Words>
  <Application>Microsoft Office PowerPoint</Application>
  <PresentationFormat>On-screen Show (4:3)</PresentationFormat>
  <Paragraphs>353</Paragraphs>
  <Slides>48</Slides>
  <Notes>10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48</vt:i4>
      </vt:variant>
    </vt:vector>
  </HeadingPairs>
  <TitlesOfParts>
    <vt:vector size="51" baseType="lpstr">
      <vt:lpstr>Office Theme</vt:lpstr>
      <vt:lpstr>Worksheet</vt:lpstr>
      <vt:lpstr>Clip</vt:lpstr>
      <vt:lpstr> Implementing School and Evidence-Based Interventions for Children from  Families that are Poor </vt:lpstr>
      <vt:lpstr>Overview of Keynote</vt:lpstr>
      <vt:lpstr>Note: I AM LEARNING, TOO!</vt:lpstr>
      <vt:lpstr>Summary</vt:lpstr>
      <vt:lpstr>Background on Poverty in USA</vt:lpstr>
      <vt:lpstr>Poverty: Complexly Intertwined Impact</vt:lpstr>
      <vt:lpstr>Community Agency Effects</vt:lpstr>
      <vt:lpstr>PowerPoint Presentation</vt:lpstr>
      <vt:lpstr>AAP Report on Toxic Stress:  1 of 5 Main Recommendations</vt:lpstr>
      <vt:lpstr>CAPTA Early Intervention Study: Summary</vt:lpstr>
      <vt:lpstr>PowerPoint Presentation</vt:lpstr>
      <vt:lpstr>Cumulative Risk &amp; Effects on 3rd Grade Reading (R) &amp; Math (M), Truancy (T), Conduct (C) &amp; &gt;1 Suspension (S)</vt:lpstr>
      <vt:lpstr>PowerPoint Presentation</vt:lpstr>
      <vt:lpstr>Early Adversity is a Better Predictor of Behavior Problems than Prenatal Drug Exposure</vt:lpstr>
      <vt:lpstr>Prenatal Drug Exposure to Behavioral Dysregulation or Executive Functioning Difficulties</vt:lpstr>
      <vt:lpstr>Model with Early Adversity Added</vt:lpstr>
      <vt:lpstr>What?</vt:lpstr>
      <vt:lpstr>Early Adversity is Not Irreversible</vt:lpstr>
      <vt:lpstr>Poverty &amp; Trauma’s Effects on Executive Functioning are Not Irreversible</vt:lpstr>
      <vt:lpstr>Morning Cortisol Levels By Group,  Baseline To 15 Months</vt:lpstr>
      <vt:lpstr>PowerPoint Presentation</vt:lpstr>
      <vt:lpstr>PowerPoint Presentation</vt:lpstr>
      <vt:lpstr>Effect Of Prior Out-of-home Placements On Permanent Placement Failures, MTFC-P Vs. Regular FC</vt:lpstr>
      <vt:lpstr>WHAT?</vt:lpstr>
      <vt:lpstr>Community Level Interventions</vt:lpstr>
      <vt:lpstr>So, Why Do We Bother?</vt:lpstr>
      <vt:lpstr>WHOLE School Level Reforms</vt:lpstr>
      <vt:lpstr>School Level Reforms</vt:lpstr>
      <vt:lpstr>Organizing Schools for Improvement</vt:lpstr>
      <vt:lpstr>Chicago Area Schools in Areas with High Child Abuse Rates…</vt:lpstr>
      <vt:lpstr>School Use of Child Level Data to Help Individuals</vt:lpstr>
      <vt:lpstr>Another Whole School Intervention Approach</vt:lpstr>
      <vt:lpstr>Turnaround for Children Model</vt:lpstr>
      <vt:lpstr>TFC School &amp; Student Support Model</vt:lpstr>
      <vt:lpstr>When is it Just Too Late?</vt:lpstr>
      <vt:lpstr>The Big Secret is Family Interventions as a Part of All Levels of Intervention</vt:lpstr>
      <vt:lpstr>Family Nurse Visiting &amp; Attendance (Kerr, et al, 2011)</vt:lpstr>
      <vt:lpstr>School Nurse Outreach Intervention (Kerr, et al, 2011)</vt:lpstr>
      <vt:lpstr>PowerPoint Presentation</vt:lpstr>
      <vt:lpstr>Main Outcome… (Kerr, et al, 2011)</vt:lpstr>
      <vt:lpstr>The Incredible Years (TIY): Working with Children, Parents, and Teachers</vt:lpstr>
      <vt:lpstr>Family Check Up: Assessment Driven &amp; Tailored</vt:lpstr>
      <vt:lpstr>Family Check Up Results </vt:lpstr>
      <vt:lpstr>The Grass Isn’t Greener on the “other side” or on “your side” it’s greener where you water it…  We have to more thoroughly water family interventions if we will best assist our poorest children</vt:lpstr>
      <vt:lpstr>Thank you for this opportunity.       YOU, together, can make the changes our children need! </vt:lpstr>
      <vt:lpstr>References</vt:lpstr>
      <vt:lpstr>References</vt:lpstr>
      <vt:lpstr>PowerPoint Presentation</vt:lpstr>
    </vt:vector>
  </TitlesOfParts>
  <Company>Univ of Maryland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Jenna Meol</dc:creator>
  <cp:lastModifiedBy>Burns, Amy</cp:lastModifiedBy>
  <cp:revision>188</cp:revision>
  <cp:lastPrinted>2013-08-28T19:29:48Z</cp:lastPrinted>
  <dcterms:created xsi:type="dcterms:W3CDTF">2011-06-24T14:29:15Z</dcterms:created>
  <dcterms:modified xsi:type="dcterms:W3CDTF">2013-08-28T19:31:19Z</dcterms:modified>
</cp:coreProperties>
</file>