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86" r:id="rId3"/>
    <p:sldId id="285" r:id="rId4"/>
    <p:sldId id="287"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4"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24" autoAdjust="0"/>
    <p:restoredTop sz="94660"/>
  </p:normalViewPr>
  <p:slideViewPr>
    <p:cSldViewPr snapToGrid="0">
      <p:cViewPr varScale="1">
        <p:scale>
          <a:sx n="116" d="100"/>
          <a:sy n="116" d="100"/>
        </p:scale>
        <p:origin x="224"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11/1/20</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11/1/20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11/1/20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11/1/20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11/1/20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11/1/20</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11/1/20</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apa.org/news/press/releases/2016/09/employees-political-talk.aspx"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CB31F-4813-4A19-854A-BA9BF7C496C3}"/>
              </a:ext>
            </a:extLst>
          </p:cNvPr>
          <p:cNvSpPr>
            <a:spLocks noGrp="1"/>
          </p:cNvSpPr>
          <p:nvPr>
            <p:ph type="ctrTitle"/>
          </p:nvPr>
        </p:nvSpPr>
        <p:spPr/>
        <p:txBody>
          <a:bodyPr/>
          <a:lstStyle/>
          <a:p>
            <a:r>
              <a:rPr lang="en-US" dirty="0"/>
              <a:t>Workplace  politics</a:t>
            </a:r>
          </a:p>
        </p:txBody>
      </p:sp>
      <p:sp>
        <p:nvSpPr>
          <p:cNvPr id="3" name="Subtitle 2">
            <a:extLst>
              <a:ext uri="{FF2B5EF4-FFF2-40B4-BE49-F238E27FC236}">
                <a16:creationId xmlns:a16="http://schemas.microsoft.com/office/drawing/2014/main" id="{6A6BE852-E558-4FD6-A152-B02FAB63B3AE}"/>
              </a:ext>
            </a:extLst>
          </p:cNvPr>
          <p:cNvSpPr>
            <a:spLocks noGrp="1"/>
          </p:cNvSpPr>
          <p:nvPr>
            <p:ph type="subTitle" idx="1"/>
          </p:nvPr>
        </p:nvSpPr>
        <p:spPr>
          <a:xfrm>
            <a:off x="2417780" y="3531204"/>
            <a:ext cx="8637072" cy="2186550"/>
          </a:xfrm>
        </p:spPr>
        <p:txBody>
          <a:bodyPr>
            <a:normAutofit fontScale="85000" lnSpcReduction="10000"/>
          </a:bodyPr>
          <a:lstStyle/>
          <a:p>
            <a:r>
              <a:rPr lang="en-US" dirty="0"/>
              <a:t>Meaning and Reason for WORKPLACE politics</a:t>
            </a:r>
          </a:p>
          <a:p>
            <a:r>
              <a:rPr lang="en-US" sz="1800" u="sng" dirty="0">
                <a:solidFill>
                  <a:srgbClr val="0066CC"/>
                </a:solidFill>
                <a:effectLst/>
                <a:latin typeface="Helvetica" panose="020B0604020202020204" pitchFamily="34" charset="0"/>
                <a:ea typeface="Times New Roman" panose="02020603050405020304" pitchFamily="18" charset="0"/>
                <a:cs typeface="Times New Roman" panose="02020603050405020304" pitchFamily="18" charset="0"/>
                <a:hlinkClick r:id="rId2"/>
              </a:rPr>
              <a:t>one in four employees are negatively affected by political talk at work</a:t>
            </a:r>
            <a:r>
              <a:rPr lang="en-US" sz="1800" dirty="0">
                <a:solidFill>
                  <a:srgbClr val="26282A"/>
                </a:solidFill>
                <a:effectLst/>
                <a:latin typeface="Helvetica" panose="020B0604020202020204" pitchFamily="34" charset="0"/>
                <a:ea typeface="Times New Roman" panose="02020603050405020304" pitchFamily="18" charset="0"/>
              </a:rPr>
              <a:t>.</a:t>
            </a:r>
          </a:p>
          <a:p>
            <a:r>
              <a:rPr lang="en-US" b="1" dirty="0" err="1">
                <a:latin typeface="Times New Roman" panose="02020603050405020304" pitchFamily="18" charset="0"/>
                <a:ea typeface="Times New Roman" panose="02020603050405020304" pitchFamily="18" charset="0"/>
              </a:rPr>
              <a:t>Tarsyia</a:t>
            </a:r>
            <a:r>
              <a:rPr lang="en-US" b="1" dirty="0">
                <a:latin typeface="Times New Roman" panose="02020603050405020304" pitchFamily="18" charset="0"/>
                <a:ea typeface="Times New Roman" panose="02020603050405020304" pitchFamily="18" charset="0"/>
              </a:rPr>
              <a:t> Waddell</a:t>
            </a:r>
            <a:endParaRPr lang="en-US" sz="1800" dirty="0">
              <a:solidFill>
                <a:srgbClr val="26282A"/>
              </a:solidFill>
              <a:effectLst/>
              <a:latin typeface="Helvetica" panose="020B0604020202020204" pitchFamily="34" charset="0"/>
              <a:ea typeface="Times New Roman" panose="02020603050405020304" pitchFamily="18" charset="0"/>
            </a:endParaRPr>
          </a:p>
          <a:p>
            <a:r>
              <a:rPr lang="en-US" sz="1800" dirty="0">
                <a:solidFill>
                  <a:srgbClr val="26282A"/>
                </a:solidFill>
                <a:effectLst/>
                <a:latin typeface="Helvetica" panose="020B0604020202020204" pitchFamily="34" charset="0"/>
                <a:ea typeface="Times New Roman" panose="02020603050405020304" pitchFamily="18" charset="0"/>
              </a:rPr>
              <a:t>Texas EAPA Chapter</a:t>
            </a:r>
          </a:p>
          <a:p>
            <a:r>
              <a:rPr lang="en-US" dirty="0">
                <a:solidFill>
                  <a:srgbClr val="26282A"/>
                </a:solidFill>
                <a:latin typeface="Helvetica" panose="020B0604020202020204" pitchFamily="34" charset="0"/>
              </a:rPr>
              <a:t>October 21, 2020</a:t>
            </a:r>
            <a:endParaRPr lang="en-US" dirty="0"/>
          </a:p>
        </p:txBody>
      </p:sp>
    </p:spTree>
    <p:extLst>
      <p:ext uri="{BB962C8B-B14F-4D97-AF65-F5344CB8AC3E}">
        <p14:creationId xmlns:p14="http://schemas.microsoft.com/office/powerpoint/2010/main" val="16624534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normAutofit fontScale="90000"/>
          </a:bodyPr>
          <a:lstStyle/>
          <a:p>
            <a:r>
              <a:rPr lang="en-US" b="0" i="0" dirty="0">
                <a:solidFill>
                  <a:srgbClr val="000000"/>
                </a:solidFill>
                <a:effectLst/>
                <a:latin typeface="Raleway"/>
              </a:rPr>
              <a:t>Effect of Politics on Organization and Employees</a:t>
            </a:r>
            <a:br>
              <a:rPr lang="en-US" b="0" i="0" dirty="0">
                <a:solidFill>
                  <a:srgbClr val="000000"/>
                </a:solidFill>
                <a:effectLst/>
                <a:latin typeface="Raleway"/>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normAutofit fontScale="77500" lnSpcReduction="20000"/>
          </a:bodyPr>
          <a:lstStyle/>
          <a:p>
            <a:pPr algn="l"/>
            <a:r>
              <a:rPr lang="en-US" b="1" i="0" dirty="0">
                <a:solidFill>
                  <a:srgbClr val="000000"/>
                </a:solidFill>
                <a:effectLst/>
                <a:latin typeface="Open Sans" panose="020B0606030504020204" pitchFamily="34" charset="0"/>
              </a:rPr>
              <a:t>Decrease in overall productivity</a:t>
            </a:r>
          </a:p>
          <a:p>
            <a:r>
              <a:rPr lang="en-US" b="1" i="0" dirty="0">
                <a:solidFill>
                  <a:srgbClr val="000000"/>
                </a:solidFill>
                <a:effectLst/>
                <a:latin typeface="Open Sans" panose="020B0606030504020204" pitchFamily="34" charset="0"/>
              </a:rPr>
              <a:t>Affects Concentration</a:t>
            </a:r>
          </a:p>
          <a:p>
            <a:r>
              <a:rPr lang="en-US" b="1" i="0" dirty="0">
                <a:solidFill>
                  <a:srgbClr val="000000"/>
                </a:solidFill>
                <a:effectLst/>
                <a:latin typeface="Open Sans" panose="020B0606030504020204" pitchFamily="34" charset="0"/>
              </a:rPr>
              <a:t>Spoils the Ambience</a:t>
            </a:r>
          </a:p>
          <a:p>
            <a:pPr algn="l"/>
            <a:r>
              <a:rPr lang="en-US" b="1" i="0" dirty="0">
                <a:solidFill>
                  <a:srgbClr val="000000"/>
                </a:solidFill>
                <a:effectLst/>
                <a:latin typeface="Open Sans" panose="020B0606030504020204" pitchFamily="34" charset="0"/>
              </a:rPr>
              <a:t>Changes the Attitude of employees</a:t>
            </a:r>
          </a:p>
          <a:p>
            <a:r>
              <a:rPr lang="en-US" b="1" i="0" dirty="0">
                <a:solidFill>
                  <a:srgbClr val="000000"/>
                </a:solidFill>
                <a:effectLst/>
                <a:latin typeface="Open Sans" panose="020B0606030504020204" pitchFamily="34" charset="0"/>
              </a:rPr>
              <a:t>Demotivated employees</a:t>
            </a:r>
          </a:p>
          <a:p>
            <a:r>
              <a:rPr lang="en-US" b="1" i="0" dirty="0">
                <a:solidFill>
                  <a:srgbClr val="000000"/>
                </a:solidFill>
                <a:effectLst/>
                <a:latin typeface="Open Sans" panose="020B0606030504020204" pitchFamily="34" charset="0"/>
              </a:rPr>
              <a:t>Increases Stress</a:t>
            </a:r>
          </a:p>
          <a:p>
            <a:r>
              <a:rPr lang="en-US" b="1" i="0" dirty="0">
                <a:solidFill>
                  <a:srgbClr val="000000"/>
                </a:solidFill>
                <a:effectLst/>
                <a:latin typeface="Open Sans" panose="020B0606030504020204" pitchFamily="34" charset="0"/>
              </a:rPr>
              <a:t>Wrong Information</a:t>
            </a:r>
          </a:p>
          <a:p>
            <a:pPr marL="0" indent="0">
              <a:buNone/>
            </a:pPr>
            <a:br>
              <a:rPr lang="en-US" b="0" i="0" dirty="0">
                <a:solidFill>
                  <a:srgbClr val="000000"/>
                </a:solidFill>
                <a:effectLst/>
                <a:latin typeface="Open Sans" panose="020B0606030504020204" pitchFamily="34" charset="0"/>
              </a:rPr>
            </a:br>
            <a:br>
              <a:rPr lang="en-US" b="0" i="0" dirty="0">
                <a:solidFill>
                  <a:srgbClr val="000000"/>
                </a:solidFill>
                <a:effectLst/>
                <a:latin typeface="Open Sans" panose="020B0606030504020204" pitchFamily="34" charset="0"/>
              </a:rPr>
            </a:br>
            <a:endParaRPr lang="en-US" b="1" dirty="0"/>
          </a:p>
        </p:txBody>
      </p:sp>
    </p:spTree>
    <p:extLst>
      <p:ext uri="{BB962C8B-B14F-4D97-AF65-F5344CB8AC3E}">
        <p14:creationId xmlns:p14="http://schemas.microsoft.com/office/powerpoint/2010/main" val="1078398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lstStyle/>
          <a:p>
            <a:r>
              <a:rPr lang="en-US" b="0" i="0" dirty="0">
                <a:solidFill>
                  <a:srgbClr val="000000"/>
                </a:solidFill>
                <a:effectLst/>
                <a:latin typeface="Raleway"/>
              </a:rPr>
              <a:t>How to Win at Workplace Politics</a:t>
            </a:r>
            <a:br>
              <a:rPr lang="en-US" b="0" i="0" dirty="0">
                <a:solidFill>
                  <a:srgbClr val="000000"/>
                </a:solidFill>
                <a:effectLst/>
                <a:latin typeface="Raleway"/>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lstStyle/>
          <a:p>
            <a:r>
              <a:rPr lang="en-US" b="1" i="0" dirty="0">
                <a:solidFill>
                  <a:srgbClr val="000000"/>
                </a:solidFill>
                <a:effectLst/>
                <a:latin typeface="Open Sans" panose="020B0606030504020204" pitchFamily="34" charset="0"/>
              </a:rPr>
              <a:t>The best way to win at office politics is to stay out of it</a:t>
            </a:r>
          </a:p>
          <a:p>
            <a:r>
              <a:rPr lang="en-US" b="1" i="0" dirty="0">
                <a:solidFill>
                  <a:srgbClr val="000000"/>
                </a:solidFill>
                <a:effectLst/>
                <a:latin typeface="Open Sans" panose="020B0606030504020204" pitchFamily="34" charset="0"/>
              </a:rPr>
              <a:t>Concentrate on your own work rather than interfering in other’s business</a:t>
            </a:r>
            <a:endParaRPr lang="en-US" b="1" dirty="0">
              <a:solidFill>
                <a:srgbClr val="000000"/>
              </a:solidFill>
              <a:latin typeface="Open Sans" panose="020B0606030504020204" pitchFamily="34" charset="0"/>
            </a:endParaRPr>
          </a:p>
          <a:p>
            <a:r>
              <a:rPr lang="en-US" b="1" i="0" dirty="0">
                <a:solidFill>
                  <a:srgbClr val="000000"/>
                </a:solidFill>
                <a:effectLst/>
                <a:latin typeface="Open Sans" panose="020B0606030504020204" pitchFamily="34" charset="0"/>
              </a:rPr>
              <a:t>Don’t always find faults in others</a:t>
            </a:r>
          </a:p>
          <a:p>
            <a:r>
              <a:rPr lang="en-US" b="1" i="0" dirty="0">
                <a:solidFill>
                  <a:srgbClr val="000000"/>
                </a:solidFill>
                <a:effectLst/>
                <a:latin typeface="Open Sans" panose="020B0606030504020204" pitchFamily="34" charset="0"/>
              </a:rPr>
              <a:t>Be honest</a:t>
            </a:r>
            <a:endParaRPr lang="en-US" b="1" dirty="0">
              <a:solidFill>
                <a:srgbClr val="000000"/>
              </a:solidFill>
              <a:latin typeface="Open Sans" panose="020B0606030504020204" pitchFamily="34" charset="0"/>
            </a:endParaRPr>
          </a:p>
          <a:p>
            <a:r>
              <a:rPr lang="en-US" b="1" i="0" dirty="0">
                <a:solidFill>
                  <a:srgbClr val="000000"/>
                </a:solidFill>
                <a:effectLst/>
                <a:latin typeface="Open Sans" panose="020B0606030504020204" pitchFamily="34" charset="0"/>
              </a:rPr>
              <a:t>Don’t unnecessarily react to each and every thing at the workplace</a:t>
            </a:r>
          </a:p>
          <a:p>
            <a:r>
              <a:rPr lang="en-US" b="1" i="0" dirty="0">
                <a:solidFill>
                  <a:srgbClr val="000000"/>
                </a:solidFill>
                <a:effectLst/>
                <a:latin typeface="Open Sans" panose="020B0606030504020204" pitchFamily="34" charset="0"/>
              </a:rPr>
              <a:t>Don’t rely much on verbal communication</a:t>
            </a:r>
            <a:endParaRPr lang="en-US" b="1" dirty="0"/>
          </a:p>
        </p:txBody>
      </p:sp>
    </p:spTree>
    <p:extLst>
      <p:ext uri="{BB962C8B-B14F-4D97-AF65-F5344CB8AC3E}">
        <p14:creationId xmlns:p14="http://schemas.microsoft.com/office/powerpoint/2010/main" val="13621746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lstStyle/>
          <a:p>
            <a:r>
              <a:rPr lang="en-US" b="0" i="0" dirty="0">
                <a:solidFill>
                  <a:srgbClr val="000000"/>
                </a:solidFill>
                <a:effectLst/>
                <a:latin typeface="Raleway"/>
              </a:rPr>
              <a:t>How to Win at Workplace Politics</a:t>
            </a: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lstStyle/>
          <a:p>
            <a:r>
              <a:rPr lang="en-US" b="1" i="0" dirty="0">
                <a:solidFill>
                  <a:srgbClr val="000000"/>
                </a:solidFill>
                <a:effectLst/>
                <a:latin typeface="Open Sans" panose="020B0606030504020204" pitchFamily="34" charset="0"/>
              </a:rPr>
              <a:t>Never manipulate any data</a:t>
            </a:r>
          </a:p>
          <a:p>
            <a:r>
              <a:rPr lang="en-US" b="1" i="0" dirty="0">
                <a:solidFill>
                  <a:srgbClr val="000000"/>
                </a:solidFill>
                <a:effectLst/>
                <a:latin typeface="Open Sans" panose="020B0606030504020204" pitchFamily="34" charset="0"/>
              </a:rPr>
              <a:t>Never ever open anybody else’s confidential documents or check their mail in their absence</a:t>
            </a:r>
            <a:endParaRPr lang="en-US" b="1" dirty="0">
              <a:solidFill>
                <a:srgbClr val="000000"/>
              </a:solidFill>
              <a:latin typeface="Open Sans" panose="020B0606030504020204" pitchFamily="34" charset="0"/>
            </a:endParaRPr>
          </a:p>
          <a:p>
            <a:r>
              <a:rPr lang="en-US" b="1" i="0" dirty="0">
                <a:solidFill>
                  <a:srgbClr val="000000"/>
                </a:solidFill>
                <a:effectLst/>
                <a:latin typeface="Open Sans" panose="020B0606030504020204" pitchFamily="34" charset="0"/>
              </a:rPr>
              <a:t>Always hold back your temper at the workplace</a:t>
            </a:r>
          </a:p>
          <a:p>
            <a:r>
              <a:rPr lang="en-US" b="1" i="0" dirty="0">
                <a:solidFill>
                  <a:srgbClr val="000000"/>
                </a:solidFill>
                <a:effectLst/>
                <a:latin typeface="Open Sans" panose="020B0606030504020204" pitchFamily="34" charset="0"/>
              </a:rPr>
              <a:t>Don’t spread rumors against anyone at the workplace</a:t>
            </a:r>
            <a:endParaRPr lang="en-US" b="1" dirty="0">
              <a:solidFill>
                <a:srgbClr val="000000"/>
              </a:solidFill>
              <a:latin typeface="Open Sans" panose="020B0606030504020204" pitchFamily="34" charset="0"/>
            </a:endParaRPr>
          </a:p>
          <a:p>
            <a:r>
              <a:rPr lang="en-US" b="1" i="0" dirty="0">
                <a:solidFill>
                  <a:srgbClr val="000000"/>
                </a:solidFill>
                <a:effectLst/>
                <a:latin typeface="Open Sans" panose="020B0606030504020204" pitchFamily="34" charset="0"/>
              </a:rPr>
              <a:t>Set a goal for yourself and stay focused</a:t>
            </a:r>
            <a:endParaRPr lang="en-US" b="1" dirty="0"/>
          </a:p>
        </p:txBody>
      </p:sp>
    </p:spTree>
    <p:extLst>
      <p:ext uri="{BB962C8B-B14F-4D97-AF65-F5344CB8AC3E}">
        <p14:creationId xmlns:p14="http://schemas.microsoft.com/office/powerpoint/2010/main" val="38363024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lstStyle/>
          <a:p>
            <a:r>
              <a:rPr lang="en-US" b="0" i="0" dirty="0">
                <a:solidFill>
                  <a:srgbClr val="000000"/>
                </a:solidFill>
                <a:effectLst/>
                <a:latin typeface="Raleway"/>
              </a:rPr>
              <a:t>Ways to Reduce Politics at the Workplace</a:t>
            </a:r>
            <a:br>
              <a:rPr lang="en-US" b="0" i="0" dirty="0">
                <a:solidFill>
                  <a:srgbClr val="000000"/>
                </a:solidFill>
                <a:effectLst/>
                <a:latin typeface="Raleway"/>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lstStyle/>
          <a:p>
            <a:r>
              <a:rPr lang="en-US" b="1" i="0" dirty="0">
                <a:solidFill>
                  <a:srgbClr val="000000"/>
                </a:solidFill>
                <a:effectLst/>
                <a:latin typeface="Open Sans" panose="020B0606030504020204" pitchFamily="34" charset="0"/>
              </a:rPr>
              <a:t>Job Satisfaction</a:t>
            </a:r>
          </a:p>
          <a:p>
            <a:r>
              <a:rPr lang="en-US" b="1" i="0" dirty="0">
                <a:solidFill>
                  <a:srgbClr val="000000"/>
                </a:solidFill>
                <a:effectLst/>
                <a:latin typeface="Open Sans" panose="020B0606030504020204" pitchFamily="34" charset="0"/>
              </a:rPr>
              <a:t>Transparency</a:t>
            </a:r>
          </a:p>
          <a:p>
            <a:r>
              <a:rPr lang="en-US" b="1" i="0" dirty="0">
                <a:solidFill>
                  <a:srgbClr val="000000"/>
                </a:solidFill>
                <a:effectLst/>
                <a:latin typeface="Open Sans" panose="020B0606030504020204" pitchFamily="34" charset="0"/>
              </a:rPr>
              <a:t>Team Work</a:t>
            </a:r>
          </a:p>
          <a:p>
            <a:r>
              <a:rPr lang="en-US" b="1" i="0" dirty="0">
                <a:solidFill>
                  <a:srgbClr val="000000"/>
                </a:solidFill>
                <a:effectLst/>
                <a:latin typeface="Open Sans" panose="020B0606030504020204" pitchFamily="34" charset="0"/>
              </a:rPr>
              <a:t>Discussions</a:t>
            </a:r>
          </a:p>
          <a:p>
            <a:r>
              <a:rPr lang="en-US" b="1" i="0" dirty="0">
                <a:solidFill>
                  <a:srgbClr val="000000"/>
                </a:solidFill>
                <a:effectLst/>
                <a:latin typeface="Open Sans" panose="020B0606030504020204" pitchFamily="34" charset="0"/>
              </a:rPr>
              <a:t>Communication</a:t>
            </a:r>
          </a:p>
          <a:p>
            <a:r>
              <a:rPr lang="en-US" b="1" i="0" dirty="0">
                <a:solidFill>
                  <a:srgbClr val="000000"/>
                </a:solidFill>
                <a:effectLst/>
                <a:latin typeface="Open Sans" panose="020B0606030504020204" pitchFamily="34" charset="0"/>
              </a:rPr>
              <a:t>Maintain the decorum of the workplace</a:t>
            </a:r>
          </a:p>
          <a:p>
            <a:r>
              <a:rPr lang="en-US" b="1" i="0" dirty="0">
                <a:solidFill>
                  <a:srgbClr val="000000"/>
                </a:solidFill>
                <a:effectLst/>
                <a:latin typeface="Open Sans" panose="020B0606030504020204" pitchFamily="34" charset="0"/>
              </a:rPr>
              <a:t>Partiality and Positive frame of mind</a:t>
            </a:r>
          </a:p>
          <a:p>
            <a:endParaRPr lang="en-US" b="1" i="0" dirty="0">
              <a:solidFill>
                <a:srgbClr val="000000"/>
              </a:solidFill>
              <a:effectLst/>
              <a:latin typeface="Open Sans" panose="020B0606030504020204" pitchFamily="34" charset="0"/>
            </a:endParaRPr>
          </a:p>
          <a:p>
            <a:endParaRPr lang="en-US" b="1" dirty="0"/>
          </a:p>
        </p:txBody>
      </p:sp>
    </p:spTree>
    <p:extLst>
      <p:ext uri="{BB962C8B-B14F-4D97-AF65-F5344CB8AC3E}">
        <p14:creationId xmlns:p14="http://schemas.microsoft.com/office/powerpoint/2010/main" val="27866409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lstStyle/>
          <a:p>
            <a:r>
              <a:rPr lang="en-US" b="0" i="0" dirty="0">
                <a:solidFill>
                  <a:srgbClr val="000000"/>
                </a:solidFill>
                <a:effectLst/>
                <a:latin typeface="Raleway"/>
              </a:rPr>
              <a:t>Role of Employees in Avoiding Politics</a:t>
            </a:r>
            <a:br>
              <a:rPr lang="en-US" b="0" i="0" dirty="0">
                <a:solidFill>
                  <a:srgbClr val="000000"/>
                </a:solidFill>
                <a:effectLst/>
                <a:latin typeface="Raleway"/>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normAutofit fontScale="40000" lnSpcReduction="20000"/>
          </a:bodyPr>
          <a:lstStyle/>
          <a:p>
            <a:pPr algn="l">
              <a:buFont typeface="Arial" panose="020B0604020202020204" pitchFamily="34" charset="0"/>
              <a:buChar char="§"/>
            </a:pPr>
            <a:r>
              <a:rPr lang="en-US" b="0" i="0" dirty="0">
                <a:solidFill>
                  <a:srgbClr val="000000"/>
                </a:solidFill>
                <a:effectLst/>
                <a:latin typeface="Open Sans" panose="020B0606030504020204" pitchFamily="34" charset="0"/>
              </a:rPr>
              <a:t>Employees must enter office with a positive state of mind.</a:t>
            </a:r>
          </a:p>
          <a:p>
            <a:pPr algn="l">
              <a:buFont typeface="Arial" panose="020B0604020202020204" pitchFamily="34" charset="0"/>
              <a:buChar char="§"/>
            </a:pPr>
            <a:r>
              <a:rPr lang="en-US" b="0" i="0" dirty="0">
                <a:solidFill>
                  <a:srgbClr val="000000"/>
                </a:solidFill>
                <a:effectLst/>
                <a:latin typeface="Open Sans" panose="020B0606030504020204" pitchFamily="34" charset="0"/>
              </a:rPr>
              <a:t>Leave your ego at the doorstep.</a:t>
            </a:r>
          </a:p>
          <a:p>
            <a:pPr algn="l">
              <a:buFont typeface="Arial" panose="020B0604020202020204" pitchFamily="34" charset="0"/>
              <a:buChar char="§"/>
            </a:pPr>
            <a:r>
              <a:rPr lang="en-US" b="0" i="0" dirty="0">
                <a:solidFill>
                  <a:srgbClr val="000000"/>
                </a:solidFill>
                <a:effectLst/>
                <a:latin typeface="Open Sans" panose="020B0606030504020204" pitchFamily="34" charset="0"/>
              </a:rPr>
              <a:t>Avoid being jealous at the workplace.</a:t>
            </a:r>
          </a:p>
          <a:p>
            <a:pPr algn="l">
              <a:buFont typeface="Arial" panose="020B0604020202020204" pitchFamily="34" charset="0"/>
              <a:buChar char="§"/>
            </a:pPr>
            <a:r>
              <a:rPr lang="en-US" b="0" i="0" dirty="0">
                <a:solidFill>
                  <a:srgbClr val="000000"/>
                </a:solidFill>
                <a:effectLst/>
                <a:latin typeface="Open Sans" panose="020B0606030504020204" pitchFamily="34" charset="0"/>
              </a:rPr>
              <a:t>Don’t unnecessarily find faults or criticize fellow workers.</a:t>
            </a:r>
          </a:p>
          <a:p>
            <a:pPr algn="l">
              <a:buFont typeface="Arial" panose="020B0604020202020204" pitchFamily="34" charset="0"/>
              <a:buChar char="§"/>
            </a:pPr>
            <a:r>
              <a:rPr lang="en-US" b="0" i="0" dirty="0">
                <a:solidFill>
                  <a:srgbClr val="000000"/>
                </a:solidFill>
                <a:effectLst/>
                <a:latin typeface="Open Sans" panose="020B0606030504020204" pitchFamily="34" charset="0"/>
              </a:rPr>
              <a:t>Avoid backbiting and making fun of others.</a:t>
            </a:r>
          </a:p>
          <a:p>
            <a:pPr algn="l">
              <a:buFont typeface="Arial" panose="020B0604020202020204" pitchFamily="34" charset="0"/>
              <a:buChar char="§"/>
            </a:pPr>
            <a:r>
              <a:rPr lang="en-US" b="0" i="0" dirty="0">
                <a:solidFill>
                  <a:srgbClr val="000000"/>
                </a:solidFill>
                <a:effectLst/>
                <a:latin typeface="Open Sans" panose="020B0606030504020204" pitchFamily="34" charset="0"/>
              </a:rPr>
              <a:t>Don’t try to spoil your colleague’s image in front of superiors or management.</a:t>
            </a:r>
          </a:p>
          <a:p>
            <a:pPr algn="l">
              <a:buFont typeface="Arial" panose="020B0604020202020204" pitchFamily="34" charset="0"/>
              <a:buChar char="§"/>
            </a:pPr>
            <a:r>
              <a:rPr lang="en-US" b="0" i="0" dirty="0">
                <a:solidFill>
                  <a:srgbClr val="000000"/>
                </a:solidFill>
                <a:effectLst/>
                <a:latin typeface="Open Sans" panose="020B0606030504020204" pitchFamily="34" charset="0"/>
              </a:rPr>
              <a:t>If someone has confided in you, never ever disclose his secrets in front of others.</a:t>
            </a:r>
          </a:p>
          <a:p>
            <a:pPr algn="l">
              <a:buFont typeface="Arial" panose="020B0604020202020204" pitchFamily="34" charset="0"/>
              <a:buChar char="§"/>
            </a:pPr>
            <a:r>
              <a:rPr lang="en-US" b="0" i="0" dirty="0">
                <a:solidFill>
                  <a:srgbClr val="000000"/>
                </a:solidFill>
                <a:effectLst/>
                <a:latin typeface="Open Sans" panose="020B0606030504020204" pitchFamily="34" charset="0"/>
              </a:rPr>
              <a:t>Don’t open anyone’s documents, files and notepads.</a:t>
            </a:r>
          </a:p>
          <a:p>
            <a:pPr algn="l">
              <a:buFont typeface="Arial" panose="020B0604020202020204" pitchFamily="34" charset="0"/>
              <a:buChar char="§"/>
            </a:pPr>
            <a:r>
              <a:rPr lang="en-US" b="0" i="0" dirty="0">
                <a:solidFill>
                  <a:srgbClr val="000000"/>
                </a:solidFill>
                <a:effectLst/>
                <a:latin typeface="Open Sans" panose="020B0606030504020204" pitchFamily="34" charset="0"/>
              </a:rPr>
              <a:t>Do not check your fellow worker’s emails.</a:t>
            </a:r>
          </a:p>
          <a:p>
            <a:pPr algn="l">
              <a:buFont typeface="Arial" panose="020B0604020202020204" pitchFamily="34" charset="0"/>
              <a:buChar char="§"/>
            </a:pPr>
            <a:r>
              <a:rPr lang="en-US" b="0" i="0" dirty="0">
                <a:solidFill>
                  <a:srgbClr val="000000"/>
                </a:solidFill>
                <a:effectLst/>
                <a:latin typeface="Open Sans" panose="020B0606030504020204" pitchFamily="34" charset="0"/>
              </a:rPr>
              <a:t>One should not overhear anyone else’s conversation.</a:t>
            </a:r>
          </a:p>
          <a:p>
            <a:pPr algn="l">
              <a:buFont typeface="Arial" panose="020B0604020202020204" pitchFamily="34" charset="0"/>
              <a:buChar char="§"/>
            </a:pPr>
            <a:r>
              <a:rPr lang="en-US" b="0" i="0" dirty="0">
                <a:solidFill>
                  <a:srgbClr val="000000"/>
                </a:solidFill>
                <a:effectLst/>
                <a:latin typeface="Open Sans" panose="020B0606030504020204" pitchFamily="34" charset="0"/>
              </a:rPr>
              <a:t>It is essential to concentrate on own work, rather than interfering in other’s business.</a:t>
            </a:r>
          </a:p>
          <a:p>
            <a:pPr algn="l">
              <a:buFont typeface="Arial" panose="020B0604020202020204" pitchFamily="34" charset="0"/>
              <a:buChar char="§"/>
            </a:pPr>
            <a:r>
              <a:rPr lang="en-US" b="0" i="0" dirty="0">
                <a:solidFill>
                  <a:srgbClr val="000000"/>
                </a:solidFill>
                <a:effectLst/>
                <a:latin typeface="Open Sans" panose="020B0606030504020204" pitchFamily="34" charset="0"/>
              </a:rPr>
              <a:t>Employees do not play politics when they are engaged in productive work. The management must ensure that the employees are enjoying their work and do not get time to indulge in nasty politics.</a:t>
            </a:r>
          </a:p>
          <a:p>
            <a:pPr algn="l">
              <a:buFont typeface="Arial" panose="020B0604020202020204" pitchFamily="34" charset="0"/>
              <a:buChar char="§"/>
            </a:pPr>
            <a:r>
              <a:rPr lang="en-US" b="0" i="0" dirty="0">
                <a:solidFill>
                  <a:srgbClr val="000000"/>
                </a:solidFill>
                <a:effectLst/>
                <a:latin typeface="Open Sans" panose="020B0606030504020204" pitchFamily="34" charset="0"/>
              </a:rPr>
              <a:t>Never spread rumors about anyone at the workplace and Respect each other’s privacy</a:t>
            </a:r>
          </a:p>
          <a:p>
            <a:endParaRPr lang="en-US" b="1" dirty="0"/>
          </a:p>
        </p:txBody>
      </p:sp>
    </p:spTree>
    <p:extLst>
      <p:ext uri="{BB962C8B-B14F-4D97-AF65-F5344CB8AC3E}">
        <p14:creationId xmlns:p14="http://schemas.microsoft.com/office/powerpoint/2010/main" val="26754652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lstStyle/>
          <a:p>
            <a:r>
              <a:rPr lang="en-US" b="0" i="0" dirty="0">
                <a:solidFill>
                  <a:srgbClr val="000000"/>
                </a:solidFill>
                <a:effectLst/>
                <a:latin typeface="Raleway"/>
              </a:rPr>
              <a:t>Role of Management in Avoiding Politics</a:t>
            </a:r>
            <a:br>
              <a:rPr lang="en-US" b="0" i="0" dirty="0">
                <a:solidFill>
                  <a:srgbClr val="000000"/>
                </a:solidFill>
                <a:effectLst/>
                <a:latin typeface="Raleway"/>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lstStyle/>
          <a:p>
            <a:r>
              <a:rPr lang="en-US" b="1" i="0" dirty="0">
                <a:solidFill>
                  <a:srgbClr val="000000"/>
                </a:solidFill>
                <a:effectLst/>
                <a:latin typeface="Open Sans" panose="020B0606030504020204" pitchFamily="34" charset="0"/>
              </a:rPr>
              <a:t>Control</a:t>
            </a:r>
          </a:p>
          <a:p>
            <a:r>
              <a:rPr lang="en-US" b="1" i="0" dirty="0">
                <a:solidFill>
                  <a:srgbClr val="000000"/>
                </a:solidFill>
                <a:effectLst/>
                <a:latin typeface="Open Sans" panose="020B0606030504020204" pitchFamily="34" charset="0"/>
              </a:rPr>
              <a:t>Transparency</a:t>
            </a:r>
          </a:p>
          <a:p>
            <a:r>
              <a:rPr lang="en-US" b="1" i="0" dirty="0">
                <a:solidFill>
                  <a:srgbClr val="000000"/>
                </a:solidFill>
                <a:effectLst/>
                <a:latin typeface="Open Sans" panose="020B0606030504020204" pitchFamily="34" charset="0"/>
              </a:rPr>
              <a:t>Regular Interactions</a:t>
            </a:r>
          </a:p>
          <a:p>
            <a:r>
              <a:rPr lang="en-US" b="1" i="0" dirty="0">
                <a:solidFill>
                  <a:srgbClr val="000000"/>
                </a:solidFill>
                <a:effectLst/>
                <a:latin typeface="Open Sans" panose="020B0606030504020204" pitchFamily="34" charset="0"/>
              </a:rPr>
              <a:t>Avoid Partiality</a:t>
            </a:r>
          </a:p>
          <a:p>
            <a:r>
              <a:rPr lang="en-US" b="1" i="0" dirty="0">
                <a:solidFill>
                  <a:srgbClr val="000000"/>
                </a:solidFill>
                <a:effectLst/>
                <a:latin typeface="Open Sans" panose="020B0606030504020204" pitchFamily="34" charset="0"/>
              </a:rPr>
              <a:t>Team Building Activities</a:t>
            </a:r>
          </a:p>
          <a:p>
            <a:r>
              <a:rPr lang="en-US" b="1" i="0" dirty="0">
                <a:solidFill>
                  <a:srgbClr val="000000"/>
                </a:solidFill>
                <a:effectLst/>
                <a:latin typeface="Open Sans" panose="020B0606030504020204" pitchFamily="34" charset="0"/>
              </a:rPr>
              <a:t>Set an Example</a:t>
            </a:r>
          </a:p>
          <a:p>
            <a:endParaRPr lang="en-US" b="1" dirty="0"/>
          </a:p>
        </p:txBody>
      </p:sp>
    </p:spTree>
    <p:extLst>
      <p:ext uri="{BB962C8B-B14F-4D97-AF65-F5344CB8AC3E}">
        <p14:creationId xmlns:p14="http://schemas.microsoft.com/office/powerpoint/2010/main" val="35333671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lstStyle/>
          <a:p>
            <a:r>
              <a:rPr lang="en-US" b="0" i="0" dirty="0">
                <a:solidFill>
                  <a:srgbClr val="000000"/>
                </a:solidFill>
                <a:effectLst/>
                <a:latin typeface="Raleway"/>
              </a:rPr>
              <a:t>Improve Your Skills through Office Politics</a:t>
            </a:r>
            <a:br>
              <a:rPr lang="en-US" b="0" i="0" dirty="0">
                <a:solidFill>
                  <a:srgbClr val="000000"/>
                </a:solidFill>
                <a:effectLst/>
                <a:latin typeface="Raleway"/>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normAutofit/>
          </a:bodyPr>
          <a:lstStyle/>
          <a:p>
            <a:r>
              <a:rPr lang="en-US" b="1" i="0" dirty="0">
                <a:solidFill>
                  <a:srgbClr val="000000"/>
                </a:solidFill>
                <a:effectLst/>
                <a:latin typeface="Open Sans" panose="020B0606030504020204" pitchFamily="34" charset="0"/>
              </a:rPr>
              <a:t>An individual who has real talent would never play politics at workplace</a:t>
            </a:r>
            <a:endParaRPr lang="en-US" b="1" dirty="0">
              <a:solidFill>
                <a:srgbClr val="000000"/>
              </a:solidFill>
              <a:latin typeface="Open Sans" panose="020B0606030504020204" pitchFamily="34" charset="0"/>
            </a:endParaRPr>
          </a:p>
          <a:p>
            <a:r>
              <a:rPr lang="en-US" b="1" dirty="0">
                <a:solidFill>
                  <a:srgbClr val="000000"/>
                </a:solidFill>
                <a:latin typeface="Open Sans" panose="020B0606030504020204" pitchFamily="34" charset="0"/>
              </a:rPr>
              <a:t>G</a:t>
            </a:r>
            <a:r>
              <a:rPr lang="en-US" b="1" i="0" dirty="0">
                <a:solidFill>
                  <a:srgbClr val="000000"/>
                </a:solidFill>
                <a:effectLst/>
                <a:latin typeface="Open Sans" panose="020B0606030504020204" pitchFamily="34" charset="0"/>
              </a:rPr>
              <a:t>ood patient listener and deal with people more effectively</a:t>
            </a:r>
            <a:endParaRPr lang="en-US" b="1" dirty="0">
              <a:solidFill>
                <a:srgbClr val="000000"/>
              </a:solidFill>
              <a:latin typeface="Open Sans" panose="020B0606030504020204" pitchFamily="34" charset="0"/>
            </a:endParaRPr>
          </a:p>
          <a:p>
            <a:pPr marL="0" indent="0">
              <a:buNone/>
            </a:pPr>
            <a:r>
              <a:rPr lang="en-US" b="1" i="0" dirty="0">
                <a:solidFill>
                  <a:srgbClr val="000000"/>
                </a:solidFill>
                <a:effectLst/>
                <a:latin typeface="Open Sans" panose="020B0606030504020204" pitchFamily="34" charset="0"/>
              </a:rPr>
              <a:t>     Helps individuals to look on the brighter sides of life</a:t>
            </a:r>
            <a:r>
              <a:rPr lang="en-US" b="0" i="0" dirty="0">
                <a:solidFill>
                  <a:srgbClr val="000000"/>
                </a:solidFill>
                <a:effectLst/>
                <a:latin typeface="Open Sans" panose="020B0606030504020204" pitchFamily="34" charset="0"/>
              </a:rPr>
              <a:t>.</a:t>
            </a:r>
            <a:endParaRPr lang="en-US" b="1" i="0" dirty="0">
              <a:solidFill>
                <a:srgbClr val="000000"/>
              </a:solidFill>
              <a:effectLst/>
              <a:latin typeface="Open Sans" panose="020B0606030504020204" pitchFamily="34" charset="0"/>
            </a:endParaRPr>
          </a:p>
          <a:p>
            <a:pPr marL="0" indent="0">
              <a:buNone/>
            </a:pPr>
            <a:r>
              <a:rPr lang="en-US" b="1" dirty="0">
                <a:solidFill>
                  <a:srgbClr val="000000"/>
                </a:solidFill>
                <a:latin typeface="Open Sans" panose="020B0606030504020204" pitchFamily="34" charset="0"/>
              </a:rPr>
              <a:t>    </a:t>
            </a:r>
            <a:r>
              <a:rPr lang="en-US" b="1" i="0" dirty="0">
                <a:solidFill>
                  <a:srgbClr val="000000"/>
                </a:solidFill>
                <a:effectLst/>
                <a:latin typeface="Open Sans" panose="020B0606030504020204" pitchFamily="34" charset="0"/>
              </a:rPr>
              <a:t> Motivates individuals to work hard and give their hundred percent and      makes you more confident</a:t>
            </a:r>
            <a:endParaRPr lang="en-US" b="1" dirty="0"/>
          </a:p>
        </p:txBody>
      </p:sp>
    </p:spTree>
    <p:extLst>
      <p:ext uri="{BB962C8B-B14F-4D97-AF65-F5344CB8AC3E}">
        <p14:creationId xmlns:p14="http://schemas.microsoft.com/office/powerpoint/2010/main" val="25562037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normAutofit fontScale="90000"/>
          </a:bodyPr>
          <a:lstStyle/>
          <a:p>
            <a:r>
              <a:rPr lang="en-US" b="0" i="0" dirty="0">
                <a:solidFill>
                  <a:srgbClr val="000000"/>
                </a:solidFill>
                <a:effectLst/>
                <a:latin typeface="Raleway"/>
              </a:rPr>
              <a:t>How the Workplace of Tomorrow Would Look Like</a:t>
            </a:r>
            <a:br>
              <a:rPr lang="en-US" b="0" i="0" dirty="0">
                <a:solidFill>
                  <a:srgbClr val="000000"/>
                </a:solidFill>
                <a:effectLst/>
                <a:latin typeface="Raleway"/>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lstStyle/>
          <a:p>
            <a:r>
              <a:rPr lang="en-US" b="1" i="0" dirty="0">
                <a:solidFill>
                  <a:srgbClr val="000000"/>
                </a:solidFill>
                <a:effectLst/>
                <a:latin typeface="Open Sans" panose="020B0606030504020204" pitchFamily="34" charset="0"/>
              </a:rPr>
              <a:t>The Emergence of the Gig Economy and the Demise of Full Time Work</a:t>
            </a:r>
          </a:p>
          <a:p>
            <a:r>
              <a:rPr lang="en-US" b="1" i="0" dirty="0">
                <a:solidFill>
                  <a:srgbClr val="000000"/>
                </a:solidFill>
                <a:effectLst/>
                <a:latin typeface="Open Sans" panose="020B0606030504020204" pitchFamily="34" charset="0"/>
              </a:rPr>
              <a:t>What Future for the Workers of Tomorrow</a:t>
            </a:r>
          </a:p>
          <a:p>
            <a:r>
              <a:rPr lang="en-US" b="1" i="0" dirty="0">
                <a:solidFill>
                  <a:srgbClr val="000000"/>
                </a:solidFill>
                <a:effectLst/>
                <a:latin typeface="Open Sans" panose="020B0606030504020204" pitchFamily="34" charset="0"/>
              </a:rPr>
              <a:t>What Can be Done at Different Levels</a:t>
            </a:r>
          </a:p>
          <a:p>
            <a:endParaRPr lang="en-US" b="1" dirty="0"/>
          </a:p>
        </p:txBody>
      </p:sp>
    </p:spTree>
    <p:extLst>
      <p:ext uri="{BB962C8B-B14F-4D97-AF65-F5344CB8AC3E}">
        <p14:creationId xmlns:p14="http://schemas.microsoft.com/office/powerpoint/2010/main" val="36323103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normAutofit fontScale="90000"/>
          </a:bodyPr>
          <a:lstStyle/>
          <a:p>
            <a:r>
              <a:rPr lang="en-US" b="0" i="0" dirty="0">
                <a:solidFill>
                  <a:srgbClr val="000000"/>
                </a:solidFill>
                <a:effectLst/>
                <a:latin typeface="Raleway"/>
              </a:rPr>
              <a:t>Toxic Workplaces, the Harm they do, and how Organizations can Avoid Becoming One</a:t>
            </a:r>
            <a:br>
              <a:rPr lang="en-US" b="0" i="0" dirty="0">
                <a:solidFill>
                  <a:srgbClr val="000000"/>
                </a:solidFill>
                <a:effectLst/>
                <a:latin typeface="Raleway"/>
              </a:rPr>
            </a:br>
            <a:br>
              <a:rPr lang="en-US" b="0" i="0" dirty="0">
                <a:solidFill>
                  <a:srgbClr val="000000"/>
                </a:solidFill>
                <a:effectLst/>
                <a:latin typeface="Raleway"/>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lstStyle/>
          <a:p>
            <a:r>
              <a:rPr lang="en-US" b="1" i="0" dirty="0">
                <a:solidFill>
                  <a:srgbClr val="000000"/>
                </a:solidFill>
                <a:effectLst/>
                <a:latin typeface="Open Sans" panose="020B0606030504020204" pitchFamily="34" charset="0"/>
              </a:rPr>
              <a:t>Do Organizations become Toxic by Design or by Accident?</a:t>
            </a:r>
          </a:p>
          <a:p>
            <a:r>
              <a:rPr lang="en-US" b="1" i="0" dirty="0">
                <a:solidFill>
                  <a:srgbClr val="000000"/>
                </a:solidFill>
                <a:effectLst/>
                <a:latin typeface="Open Sans" panose="020B0606030504020204" pitchFamily="34" charset="0"/>
              </a:rPr>
              <a:t>Is Workplace Toxicity Inevitable in the Current Business Climate?</a:t>
            </a:r>
          </a:p>
          <a:p>
            <a:r>
              <a:rPr lang="en-US" b="1" i="0" dirty="0">
                <a:solidFill>
                  <a:srgbClr val="000000"/>
                </a:solidFill>
                <a:effectLst/>
                <a:latin typeface="Open Sans" panose="020B0606030504020204" pitchFamily="34" charset="0"/>
              </a:rPr>
              <a:t>HR and the Senior Leadership is On the Same Page, it is pretty easy for them to recognize and prevent symptoms of toxicity from becoming a disease.</a:t>
            </a:r>
          </a:p>
          <a:p>
            <a:r>
              <a:rPr lang="en-US" b="1" i="0" dirty="0">
                <a:solidFill>
                  <a:srgbClr val="000000"/>
                </a:solidFill>
                <a:effectLst/>
                <a:latin typeface="Open Sans" panose="020B0606030504020204" pitchFamily="34" charset="0"/>
              </a:rPr>
              <a:t>Some Real World Examples</a:t>
            </a:r>
          </a:p>
          <a:p>
            <a:endParaRPr lang="en-US" b="1" dirty="0"/>
          </a:p>
        </p:txBody>
      </p:sp>
    </p:spTree>
    <p:extLst>
      <p:ext uri="{BB962C8B-B14F-4D97-AF65-F5344CB8AC3E}">
        <p14:creationId xmlns:p14="http://schemas.microsoft.com/office/powerpoint/2010/main" val="42134263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normAutofit fontScale="90000"/>
          </a:bodyPr>
          <a:lstStyle/>
          <a:p>
            <a:r>
              <a:rPr lang="en-US" b="0" i="0" dirty="0">
                <a:solidFill>
                  <a:srgbClr val="000000"/>
                </a:solidFill>
                <a:effectLst/>
                <a:latin typeface="Raleway"/>
              </a:rPr>
              <a:t>Surviving the Corporate Jungle and Winning the Power Game</a:t>
            </a:r>
            <a:br>
              <a:rPr lang="en-US" b="0" i="0" dirty="0">
                <a:solidFill>
                  <a:srgbClr val="000000"/>
                </a:solidFill>
                <a:effectLst/>
                <a:latin typeface="Raleway"/>
              </a:rPr>
            </a:br>
            <a:br>
              <a:rPr lang="en-US" b="0" i="0" dirty="0">
                <a:solidFill>
                  <a:srgbClr val="000000"/>
                </a:solidFill>
                <a:effectLst/>
                <a:latin typeface="Raleway"/>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lstStyle/>
          <a:p>
            <a:r>
              <a:rPr lang="en-US" b="1" i="0" dirty="0">
                <a:solidFill>
                  <a:srgbClr val="000000"/>
                </a:solidFill>
                <a:effectLst/>
                <a:latin typeface="Open Sans" panose="020B0606030504020204" pitchFamily="34" charset="0"/>
              </a:rPr>
              <a:t>Interpersonal Skills, Merit, and a Bit of Political Sense Can take you Places</a:t>
            </a:r>
          </a:p>
          <a:p>
            <a:r>
              <a:rPr lang="en-US" b="1" i="0" dirty="0">
                <a:solidFill>
                  <a:srgbClr val="000000"/>
                </a:solidFill>
                <a:effectLst/>
                <a:latin typeface="Open Sans" panose="020B0606030504020204" pitchFamily="34" charset="0"/>
              </a:rPr>
              <a:t>Real World Examples from the Corporate World</a:t>
            </a:r>
          </a:p>
          <a:p>
            <a:r>
              <a:rPr lang="en-US" b="1" i="0" dirty="0">
                <a:solidFill>
                  <a:srgbClr val="000000"/>
                </a:solidFill>
                <a:effectLst/>
                <a:latin typeface="Open Sans" panose="020B0606030504020204" pitchFamily="34" charset="0"/>
              </a:rPr>
              <a:t>How Political is Your Firm and Why That Matters</a:t>
            </a:r>
          </a:p>
          <a:p>
            <a:endParaRPr lang="en-US" b="1" dirty="0"/>
          </a:p>
        </p:txBody>
      </p:sp>
    </p:spTree>
    <p:extLst>
      <p:ext uri="{BB962C8B-B14F-4D97-AF65-F5344CB8AC3E}">
        <p14:creationId xmlns:p14="http://schemas.microsoft.com/office/powerpoint/2010/main" val="2650293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27" name="Picture 11">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9" name="Straight Connector 13">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31" name="Straight Connector 15">
            <a:extLst>
              <a:ext uri="{FF2B5EF4-FFF2-40B4-BE49-F238E27FC236}">
                <a16:creationId xmlns:a16="http://schemas.microsoft.com/office/drawing/2014/main" id="{BECF35C3-8B44-4F4B-BD25-4C01823DB2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33" name="Rectangle 17">
            <a:extLst>
              <a:ext uri="{FF2B5EF4-FFF2-40B4-BE49-F238E27FC236}">
                <a16:creationId xmlns:a16="http://schemas.microsoft.com/office/drawing/2014/main" id="{2FA7AD0A-1871-4DF8-9235-F49D0513B9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19">
            <a:extLst>
              <a:ext uri="{FF2B5EF4-FFF2-40B4-BE49-F238E27FC236}">
                <a16:creationId xmlns:a16="http://schemas.microsoft.com/office/drawing/2014/main" id="{36B04CFB-FAE5-47DD-9B3E-4E9BA7A89C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a:xfrm>
            <a:off x="659301" y="1474969"/>
            <a:ext cx="2823919" cy="1868760"/>
          </a:xfrm>
        </p:spPr>
        <p:txBody>
          <a:bodyPr vert="horz" lIns="91440" tIns="45720" rIns="91440" bIns="0" rtlCol="0" anchor="b">
            <a:normAutofit/>
          </a:bodyPr>
          <a:lstStyle/>
          <a:p>
            <a:br>
              <a:rPr lang="en-US" sz="3600"/>
            </a:br>
            <a:endParaRPr lang="en-US" sz="3600"/>
          </a:p>
        </p:txBody>
      </p:sp>
      <p:cxnSp>
        <p:nvCxnSpPr>
          <p:cNvPr id="35" name="Straight Connector 21">
            <a:extLst>
              <a:ext uri="{FF2B5EF4-FFF2-40B4-BE49-F238E27FC236}">
                <a16:creationId xmlns:a16="http://schemas.microsoft.com/office/drawing/2014/main" id="{EE68D41B-9286-479F-9AB7-678C8E348D7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9301" y="3528543"/>
            <a:ext cx="2823919" cy="0"/>
          </a:xfrm>
          <a:prstGeom prst="line">
            <a:avLst/>
          </a:prstGeom>
          <a:ln w="31750"/>
        </p:spPr>
        <p:style>
          <a:lnRef idx="3">
            <a:schemeClr val="accent1"/>
          </a:lnRef>
          <a:fillRef idx="0">
            <a:schemeClr val="accent1"/>
          </a:fillRef>
          <a:effectRef idx="2">
            <a:schemeClr val="accent1"/>
          </a:effectRef>
          <a:fontRef idx="minor">
            <a:schemeClr val="tx1"/>
          </a:fontRef>
        </p:style>
      </p:cxnSp>
      <p:grpSp>
        <p:nvGrpSpPr>
          <p:cNvPr id="24" name="Group 23">
            <a:extLst>
              <a:ext uri="{FF2B5EF4-FFF2-40B4-BE49-F238E27FC236}">
                <a16:creationId xmlns:a16="http://schemas.microsoft.com/office/drawing/2014/main" id="{E8ACF89C-CFC3-4D68-B3C4-2BEFB7BBE5F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79389" y="482171"/>
            <a:ext cx="7560115" cy="5149101"/>
            <a:chOff x="3979389" y="482171"/>
            <a:chExt cx="7560115" cy="5149101"/>
          </a:xfrm>
        </p:grpSpPr>
        <p:sp>
          <p:nvSpPr>
            <p:cNvPr id="25" name="Rectangle 24">
              <a:extLst>
                <a:ext uri="{FF2B5EF4-FFF2-40B4-BE49-F238E27FC236}">
                  <a16:creationId xmlns:a16="http://schemas.microsoft.com/office/drawing/2014/main" id="{3B770B7D-3C5C-4682-8DF0-20783592F3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79389" y="482171"/>
              <a:ext cx="7560115"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6893E11-7EC1-4EB6-A2A8-0B693F8FE5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92448" y="812507"/>
              <a:ext cx="692827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8" name="Rectangle 27">
            <a:extLst>
              <a:ext uri="{FF2B5EF4-FFF2-40B4-BE49-F238E27FC236}">
                <a16:creationId xmlns:a16="http://schemas.microsoft.com/office/drawing/2014/main" id="{622F7FD7-8884-4FD5-95AB-0B5C6033AD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5487" y="977965"/>
            <a:ext cx="6615582" cy="4135339"/>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person smiling for the camera&#10;&#10;Description automatically generated">
            <a:extLst>
              <a:ext uri="{FF2B5EF4-FFF2-40B4-BE49-F238E27FC236}">
                <a16:creationId xmlns:a16="http://schemas.microsoft.com/office/drawing/2014/main" id="{B070F11E-72D4-4C7C-812D-AA88BBDDDA46}"/>
              </a:ext>
            </a:extLst>
          </p:cNvPr>
          <p:cNvPicPr>
            <a:picLocks noGrp="1" noChangeAspect="1"/>
          </p:cNvPicPr>
          <p:nvPr>
            <p:ph idx="1"/>
          </p:nvPr>
        </p:nvPicPr>
        <p:blipFill>
          <a:blip r:embed="rId3"/>
          <a:stretch>
            <a:fillRect/>
          </a:stretch>
        </p:blipFill>
        <p:spPr>
          <a:xfrm>
            <a:off x="-457139" y="481108"/>
            <a:ext cx="4430810" cy="5150161"/>
          </a:xfrm>
          <a:prstGeom prst="rect">
            <a:avLst/>
          </a:prstGeom>
        </p:spPr>
      </p:pic>
      <p:pic>
        <p:nvPicPr>
          <p:cNvPr id="30" name="Picture 29">
            <a:extLst>
              <a:ext uri="{FF2B5EF4-FFF2-40B4-BE49-F238E27FC236}">
                <a16:creationId xmlns:a16="http://schemas.microsoft.com/office/drawing/2014/main" id="{16EFE474-4FE0-4E8F-8F09-5ED2C9E76A8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2" name="Straight Connector 31">
            <a:extLst>
              <a:ext uri="{FF2B5EF4-FFF2-40B4-BE49-F238E27FC236}">
                <a16:creationId xmlns:a16="http://schemas.microsoft.com/office/drawing/2014/main" id="{CF8B8C81-54DC-4AF5-B682-3A2C70A6B5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EA252BC2-06B2-4AC1-9AEC-C9D249AC023C}"/>
              </a:ext>
            </a:extLst>
          </p:cNvPr>
          <p:cNvSpPr txBox="1"/>
          <p:nvPr/>
        </p:nvSpPr>
        <p:spPr>
          <a:xfrm>
            <a:off x="4305829" y="812507"/>
            <a:ext cx="4629013" cy="4336059"/>
          </a:xfrm>
          <a:prstGeom prst="rect">
            <a:avLst/>
          </a:prstGeom>
          <a:noFill/>
        </p:spPr>
        <p:txBody>
          <a:bodyPr wrap="square">
            <a:spAutoFit/>
          </a:bodyPr>
          <a:lstStyle/>
          <a:p>
            <a:pPr marL="0" marR="0">
              <a:spcBef>
                <a:spcPts val="0"/>
              </a:spcBef>
              <a:spcAft>
                <a:spcPts val="0"/>
              </a:spcAft>
              <a:tabLst>
                <a:tab pos="2743200" algn="ctr"/>
                <a:tab pos="5486400" algn="r"/>
              </a:tabLst>
            </a:pPr>
            <a:endParaRPr lang="en-US" sz="1800" b="1" dirty="0">
              <a:effectLst/>
              <a:latin typeface="Times New Roman" panose="02020603050405020304" pitchFamily="18" charset="0"/>
              <a:ea typeface="Times New Roman" panose="02020603050405020304" pitchFamily="18" charset="0"/>
            </a:endParaRPr>
          </a:p>
          <a:p>
            <a:pPr marL="0" marR="0">
              <a:spcBef>
                <a:spcPts val="0"/>
              </a:spcBef>
              <a:spcAft>
                <a:spcPts val="0"/>
              </a:spcAft>
              <a:tabLst>
                <a:tab pos="2743200" algn="ctr"/>
                <a:tab pos="5486400" algn="r"/>
              </a:tabLst>
            </a:pP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Tarsyia</a:t>
            </a:r>
            <a:r>
              <a:rPr lang="en-US" sz="1800" b="1" dirty="0">
                <a:effectLst/>
                <a:latin typeface="Times New Roman" panose="02020603050405020304" pitchFamily="18" charset="0"/>
                <a:ea typeface="Times New Roman" panose="02020603050405020304" pitchFamily="18" charset="0"/>
              </a:rPr>
              <a:t> Waddell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tabLst>
                <a:tab pos="2743200" algn="ctr"/>
                <a:tab pos="5486400" algn="r"/>
              </a:tabLst>
            </a:pPr>
            <a:r>
              <a:rPr lang="en-US" sz="1800" b="1" dirty="0">
                <a:effectLst/>
                <a:latin typeface="Times New Roman" panose="02020603050405020304" pitchFamily="18" charset="0"/>
                <a:ea typeface="Times New Roman" panose="02020603050405020304" pitchFamily="18" charset="0"/>
              </a:rPr>
              <a:t> Raytheon Technology Corporation:     ComPsych Senior EAP Consultant.</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tabLst>
                <a:tab pos="2743200" algn="ctr"/>
                <a:tab pos="5486400" algn="r"/>
              </a:tabLst>
            </a:pPr>
            <a:r>
              <a:rPr lang="en-US" sz="1800" b="1" dirty="0">
                <a:effectLst/>
                <a:latin typeface="Times New Roman" panose="02020603050405020304" pitchFamily="18"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0" marR="0">
              <a:lnSpc>
                <a:spcPct val="150000"/>
              </a:lnSpc>
            </a:pPr>
            <a:r>
              <a:rPr lang="en-US" sz="1800" dirty="0" err="1">
                <a:solidFill>
                  <a:srgbClr val="000000"/>
                </a:solidFill>
                <a:effectLst/>
                <a:latin typeface="Times New Roman" panose="02020603050405020304" pitchFamily="18" charset="0"/>
                <a:ea typeface="Times New Roman" panose="02020603050405020304" pitchFamily="18" charset="0"/>
              </a:rPr>
              <a:t>Tarsyia</a:t>
            </a:r>
            <a:r>
              <a:rPr lang="en-US" sz="1800" dirty="0">
                <a:solidFill>
                  <a:srgbClr val="000000"/>
                </a:solidFill>
                <a:effectLst/>
                <a:latin typeface="Times New Roman" panose="02020603050405020304" pitchFamily="18" charset="0"/>
                <a:ea typeface="Times New Roman" panose="02020603050405020304" pitchFamily="18" charset="0"/>
              </a:rPr>
              <a:t> Waddell:  License Clinical Professional Counselor, License Professional Counselor Supervisor, Board Certified Psychotherapist, License Chemical Dependency Counselor, Certified Employee Assistance Professional-SAP and Certified Telehealth for Mental Health Providers</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174240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normAutofit fontScale="90000"/>
          </a:bodyPr>
          <a:lstStyle/>
          <a:p>
            <a:r>
              <a:rPr lang="en-US" sz="2700" b="1" dirty="0">
                <a:solidFill>
                  <a:srgbClr val="404040"/>
                </a:solidFill>
                <a:effectLst/>
                <a:latin typeface="Arial" panose="020B0604020202020204" pitchFamily="34" charset="0"/>
                <a:ea typeface="Times New Roman" panose="02020603050405020304" pitchFamily="18" charset="0"/>
                <a:cs typeface="Times New Roman" panose="02020603050405020304" pitchFamily="18" charset="0"/>
              </a:rPr>
              <a:t>Here are our findings: Glassdoor Survey</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b="0" i="0" dirty="0">
                <a:solidFill>
                  <a:srgbClr val="000000"/>
                </a:solidFill>
                <a:effectLst/>
                <a:latin typeface="Raleway"/>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normAutofit fontScale="25000" lnSpcReduction="20000"/>
          </a:bodyPr>
          <a:lstStyle/>
          <a:p>
            <a:pPr marL="342900" marR="0" lvl="0" indent="-342900" fontAlgn="base">
              <a:lnSpc>
                <a:spcPts val="2400"/>
              </a:lnSpc>
              <a:spcBef>
                <a:spcPts val="900"/>
              </a:spcBef>
              <a:spcAft>
                <a:spcPts val="900"/>
              </a:spcAft>
              <a:buSzPts val="1000"/>
              <a:buFont typeface="Symbol" panose="05050102010706020507" pitchFamily="18" charset="2"/>
              <a:buChar char=""/>
              <a:tabLst>
                <a:tab pos="457200" algn="l"/>
              </a:tabLst>
            </a:pPr>
            <a:r>
              <a:rPr lang="en-US" sz="5600" b="1" dirty="0">
                <a:solidFill>
                  <a:srgbClr val="404040"/>
                </a:solidFill>
                <a:effectLst/>
                <a:latin typeface="inherit"/>
                <a:ea typeface="Times New Roman" panose="02020603050405020304" pitchFamily="18" charset="0"/>
                <a:cs typeface="Arial" panose="020B0604020202020204" pitchFamily="34" charset="0"/>
              </a:rPr>
              <a:t>3 in 5 employees (60%) believe discussing politics at work is unacceptable.</a:t>
            </a:r>
            <a:endParaRPr lang="en-US" sz="5600" b="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lnSpc>
                <a:spcPts val="2400"/>
              </a:lnSpc>
              <a:spcBef>
                <a:spcPts val="900"/>
              </a:spcBef>
              <a:spcAft>
                <a:spcPts val="900"/>
              </a:spcAft>
              <a:buSzPts val="1000"/>
              <a:buFont typeface="Symbol" panose="05050102010706020507" pitchFamily="18" charset="2"/>
              <a:buChar char=""/>
              <a:tabLst>
                <a:tab pos="457200" algn="l"/>
              </a:tabLst>
            </a:pPr>
            <a:r>
              <a:rPr lang="en-US" sz="5600" b="1" dirty="0">
                <a:solidFill>
                  <a:srgbClr val="404040"/>
                </a:solidFill>
                <a:effectLst/>
                <a:latin typeface="inherit"/>
                <a:ea typeface="Times New Roman" panose="02020603050405020304" pitchFamily="18" charset="0"/>
                <a:cs typeface="Arial" panose="020B0604020202020204" pitchFamily="34" charset="0"/>
              </a:rPr>
              <a:t>More than 1 in 4 U.S. employees say colleagues want them to flip parties</a:t>
            </a:r>
            <a:endParaRPr lang="en-US" sz="5600" b="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lnSpc>
                <a:spcPts val="2400"/>
              </a:lnSpc>
              <a:spcBef>
                <a:spcPts val="900"/>
              </a:spcBef>
              <a:spcAft>
                <a:spcPts val="900"/>
              </a:spcAft>
              <a:buSzPts val="1000"/>
              <a:buFont typeface="Symbol" panose="05050102010706020507" pitchFamily="18" charset="2"/>
              <a:buChar char=""/>
              <a:tabLst>
                <a:tab pos="457200" algn="l"/>
              </a:tabLst>
            </a:pPr>
            <a:r>
              <a:rPr lang="en-US" sz="5600" b="1" dirty="0">
                <a:solidFill>
                  <a:srgbClr val="404040"/>
                </a:solidFill>
                <a:effectLst/>
                <a:latin typeface="inherit"/>
                <a:ea typeface="Times New Roman" panose="02020603050405020304" pitchFamily="18" charset="0"/>
                <a:cs typeface="Arial" panose="020B0604020202020204" pitchFamily="34" charset="0"/>
              </a:rPr>
              <a:t>24% of Republican employees and 23% of Democrat employees would not want to work with a co-worker who plans to vote for a presidential candidate they don’t like in the next election.</a:t>
            </a:r>
            <a:endParaRPr lang="en-US" sz="5600" b="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lnSpc>
                <a:spcPts val="2400"/>
              </a:lnSpc>
              <a:spcBef>
                <a:spcPts val="900"/>
              </a:spcBef>
              <a:spcAft>
                <a:spcPts val="900"/>
              </a:spcAft>
              <a:buSzPts val="1000"/>
              <a:buFont typeface="Symbol" panose="05050102010706020507" pitchFamily="18" charset="2"/>
              <a:buChar char=""/>
              <a:tabLst>
                <a:tab pos="457200" algn="l"/>
              </a:tabLst>
            </a:pPr>
            <a:r>
              <a:rPr lang="en-US" sz="5600" b="1" dirty="0">
                <a:solidFill>
                  <a:srgbClr val="404040"/>
                </a:solidFill>
                <a:effectLst/>
                <a:latin typeface="inherit"/>
                <a:ea typeface="Times New Roman" panose="02020603050405020304" pitchFamily="18" charset="0"/>
                <a:cs typeface="Arial" panose="020B0604020202020204" pitchFamily="34" charset="0"/>
              </a:rPr>
              <a:t>60% of employees believe discussing politics at work could negatively impact their career opportunities.</a:t>
            </a:r>
            <a:endParaRPr lang="en-US" sz="5600" b="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lnSpc>
                <a:spcPts val="2400"/>
              </a:lnSpc>
              <a:spcBef>
                <a:spcPts val="900"/>
              </a:spcBef>
              <a:spcAft>
                <a:spcPts val="900"/>
              </a:spcAft>
              <a:buSzPts val="1000"/>
              <a:buFont typeface="Symbol" panose="05050102010706020507" pitchFamily="18" charset="2"/>
              <a:buChar char=""/>
              <a:tabLst>
                <a:tab pos="457200" algn="l"/>
              </a:tabLst>
            </a:pPr>
            <a:r>
              <a:rPr lang="en-US" sz="5600" b="1" dirty="0">
                <a:solidFill>
                  <a:srgbClr val="404040"/>
                </a:solidFill>
                <a:effectLst/>
                <a:latin typeface="inherit"/>
                <a:ea typeface="Times New Roman" panose="02020603050405020304" pitchFamily="18" charset="0"/>
                <a:cs typeface="Arial" panose="020B0604020202020204" pitchFamily="34" charset="0"/>
              </a:rPr>
              <a:t>54% of employees believe companies should encourage their employees to vote or be politically active outside of work.</a:t>
            </a:r>
            <a:endParaRPr lang="en-US" sz="5600" b="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lnSpc>
                <a:spcPts val="2400"/>
              </a:lnSpc>
              <a:spcBef>
                <a:spcPts val="900"/>
              </a:spcBef>
              <a:spcAft>
                <a:spcPts val="900"/>
              </a:spcAft>
              <a:buSzPts val="1000"/>
              <a:buFont typeface="Symbol" panose="05050102010706020507" pitchFamily="18" charset="2"/>
              <a:buChar char=""/>
              <a:tabLst>
                <a:tab pos="457200" algn="l"/>
              </a:tabLst>
            </a:pPr>
            <a:r>
              <a:rPr lang="en-US" sz="5600" b="1" dirty="0">
                <a:solidFill>
                  <a:srgbClr val="404040"/>
                </a:solidFill>
                <a:effectLst/>
                <a:latin typeface="inherit"/>
                <a:ea typeface="Times New Roman" panose="02020603050405020304" pitchFamily="18" charset="0"/>
                <a:cs typeface="Arial" panose="020B0604020202020204" pitchFamily="34" charset="0"/>
              </a:rPr>
              <a:t>67% of employees would apply to work at a company that actively supports a political party different from their own.</a:t>
            </a:r>
            <a:endParaRPr lang="en-US" sz="5600" b="1" dirty="0">
              <a:effectLst/>
              <a:latin typeface="Calibri" panose="020F0502020204030204" pitchFamily="34" charset="0"/>
              <a:ea typeface="Calibri" panose="020F0502020204030204" pitchFamily="34" charset="0"/>
              <a:cs typeface="Times New Roman" panose="02020603050405020304" pitchFamily="18" charset="0"/>
            </a:endParaRPr>
          </a:p>
          <a:p>
            <a:endParaRPr lang="en-US" b="1" dirty="0"/>
          </a:p>
        </p:txBody>
      </p:sp>
    </p:spTree>
    <p:extLst>
      <p:ext uri="{BB962C8B-B14F-4D97-AF65-F5344CB8AC3E}">
        <p14:creationId xmlns:p14="http://schemas.microsoft.com/office/powerpoint/2010/main" val="21052851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normAutofit fontScale="90000"/>
          </a:bodyPr>
          <a:lstStyle/>
          <a:p>
            <a:r>
              <a:rPr lang="en-US" sz="2800" b="1" dirty="0">
                <a:solidFill>
                  <a:srgbClr val="404040"/>
                </a:solidFill>
                <a:effectLst/>
                <a:latin typeface="Arial" panose="020B0604020202020204" pitchFamily="34" charset="0"/>
                <a:ea typeface="Times New Roman" panose="02020603050405020304" pitchFamily="18" charset="0"/>
              </a:rPr>
              <a:t>So how do you navigate the political landmines at work? DO’S and don’t (GDS)</a:t>
            </a:r>
            <a:br>
              <a:rPr lang="en-US" b="0" i="0" dirty="0">
                <a:solidFill>
                  <a:srgbClr val="000000"/>
                </a:solidFill>
                <a:effectLst/>
                <a:latin typeface="Raleway"/>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noAutofit/>
          </a:bodyPr>
          <a:lstStyle/>
          <a:p>
            <a:r>
              <a:rPr lang="en-US" sz="1600" b="1" spc="10" dirty="0">
                <a:solidFill>
                  <a:srgbClr val="404040"/>
                </a:solidFill>
                <a:effectLst/>
                <a:latin typeface="inherit"/>
                <a:ea typeface="Times New Roman" panose="02020603050405020304" pitchFamily="18" charset="0"/>
                <a:cs typeface="Arial" panose="020B0604020202020204" pitchFamily="34" charset="0"/>
              </a:rPr>
              <a:t>Do Know Your Audience.</a:t>
            </a:r>
          </a:p>
          <a:p>
            <a:r>
              <a:rPr lang="en-US" sz="1600" b="1" spc="10" dirty="0">
                <a:solidFill>
                  <a:srgbClr val="404040"/>
                </a:solidFill>
                <a:latin typeface="inherit"/>
                <a:ea typeface="Times New Roman" panose="02020603050405020304" pitchFamily="18" charset="0"/>
                <a:cs typeface="Arial" panose="020B0604020202020204" pitchFamily="34" charset="0"/>
              </a:rPr>
              <a:t>Do </a:t>
            </a:r>
            <a:r>
              <a:rPr lang="en-US" sz="1600" b="1" spc="10" dirty="0">
                <a:solidFill>
                  <a:srgbClr val="404040"/>
                </a:solidFill>
                <a:effectLst/>
                <a:latin typeface="inherit"/>
                <a:ea typeface="Times New Roman" panose="02020603050405020304" pitchFamily="18" charset="0"/>
                <a:cs typeface="Arial" panose="020B0604020202020204" pitchFamily="34" charset="0"/>
              </a:rPr>
              <a:t>Engage in Curious Dialogue</a:t>
            </a:r>
            <a:endParaRPr lang="en-US" sz="1600" b="1" spc="10" dirty="0">
              <a:solidFill>
                <a:srgbClr val="404040"/>
              </a:solidFill>
              <a:latin typeface="inherit"/>
              <a:ea typeface="Times New Roman" panose="02020603050405020304" pitchFamily="18" charset="0"/>
              <a:cs typeface="Arial" panose="020B0604020202020204" pitchFamily="34" charset="0"/>
            </a:endParaRPr>
          </a:p>
          <a:p>
            <a:r>
              <a:rPr lang="en-US" sz="1600" b="1" spc="10" dirty="0">
                <a:solidFill>
                  <a:srgbClr val="404040"/>
                </a:solidFill>
                <a:effectLst/>
                <a:latin typeface="inherit"/>
                <a:ea typeface="Times New Roman" panose="02020603050405020304" pitchFamily="18" charset="0"/>
                <a:cs typeface="Arial" panose="020B0604020202020204" pitchFamily="34" charset="0"/>
              </a:rPr>
              <a:t>Do Politely Leave Tense Conversations</a:t>
            </a:r>
          </a:p>
          <a:p>
            <a:r>
              <a:rPr lang="en-US" sz="1600" b="1" spc="10" dirty="0">
                <a:solidFill>
                  <a:srgbClr val="404040"/>
                </a:solidFill>
                <a:effectLst/>
                <a:latin typeface="inherit"/>
                <a:ea typeface="Times New Roman" panose="02020603050405020304" pitchFamily="18" charset="0"/>
                <a:cs typeface="Arial" panose="020B0604020202020204" pitchFamily="34" charset="0"/>
              </a:rPr>
              <a:t>Do Focus On Common Ground</a:t>
            </a:r>
          </a:p>
          <a:p>
            <a:r>
              <a:rPr lang="en-US" sz="1600" b="1" spc="10" dirty="0">
                <a:solidFill>
                  <a:srgbClr val="404040"/>
                </a:solidFill>
                <a:latin typeface="inherit"/>
                <a:cs typeface="Arial" panose="020B0604020202020204" pitchFamily="34" charset="0"/>
              </a:rPr>
              <a:t>Don’t </a:t>
            </a:r>
            <a:r>
              <a:rPr lang="en-US" sz="1600" b="1" spc="10" dirty="0">
                <a:solidFill>
                  <a:srgbClr val="404040"/>
                </a:solidFill>
                <a:effectLst/>
                <a:latin typeface="inherit"/>
                <a:ea typeface="Times New Roman" panose="02020603050405020304" pitchFamily="18" charset="0"/>
                <a:cs typeface="Arial" panose="020B0604020202020204" pitchFamily="34" charset="0"/>
              </a:rPr>
              <a:t>Allow Derogatory or Disrespectful Comments</a:t>
            </a:r>
            <a:endParaRPr lang="en-US" sz="1600" b="1" spc="10" dirty="0">
              <a:solidFill>
                <a:srgbClr val="404040"/>
              </a:solidFill>
              <a:latin typeface="inherit"/>
              <a:ea typeface="Times New Roman" panose="02020603050405020304" pitchFamily="18" charset="0"/>
              <a:cs typeface="Arial" panose="020B0604020202020204" pitchFamily="34" charset="0"/>
            </a:endParaRPr>
          </a:p>
          <a:p>
            <a:r>
              <a:rPr lang="en-US" sz="1600" b="1" spc="10" dirty="0">
                <a:solidFill>
                  <a:srgbClr val="404040"/>
                </a:solidFill>
                <a:latin typeface="inherit"/>
                <a:cs typeface="Arial" panose="020B0604020202020204" pitchFamily="34" charset="0"/>
              </a:rPr>
              <a:t>Don’t </a:t>
            </a:r>
            <a:r>
              <a:rPr lang="en-US" sz="1600" b="1" spc="10" dirty="0">
                <a:solidFill>
                  <a:srgbClr val="404040"/>
                </a:solidFill>
                <a:effectLst/>
                <a:latin typeface="inherit"/>
                <a:ea typeface="Times New Roman" panose="02020603050405020304" pitchFamily="18" charset="0"/>
                <a:cs typeface="Arial" panose="020B0604020202020204" pitchFamily="34" charset="0"/>
              </a:rPr>
              <a:t>Use Work Communication Tools to Promote Your Political Beliefs</a:t>
            </a:r>
          </a:p>
          <a:p>
            <a:r>
              <a:rPr lang="en-US" sz="1600" b="1" spc="10" dirty="0">
                <a:solidFill>
                  <a:srgbClr val="404040"/>
                </a:solidFill>
                <a:effectLst/>
                <a:latin typeface="inherit"/>
                <a:ea typeface="Times New Roman" panose="02020603050405020304" pitchFamily="18" charset="0"/>
                <a:cs typeface="Arial" panose="020B0604020202020204" pitchFamily="34" charset="0"/>
              </a:rPr>
              <a:t>Don’t Demonize the Opposing Views</a:t>
            </a:r>
          </a:p>
          <a:p>
            <a:pPr marL="0" indent="0">
              <a:buNone/>
            </a:pPr>
            <a:r>
              <a:rPr lang="en-US" sz="1600" dirty="0">
                <a:solidFill>
                  <a:srgbClr val="404040"/>
                </a:solidFill>
                <a:effectLst/>
                <a:latin typeface="Arial" panose="020B0604020202020204" pitchFamily="34" charset="0"/>
                <a:ea typeface="Times New Roman" panose="02020603050405020304" pitchFamily="18" charset="0"/>
                <a:cs typeface="Times New Roman" panose="02020603050405020304" pitchFamily="18" charset="0"/>
              </a:rPr>
              <a:t>*   Remember to be respectful and use politics as an opportunity to learn about your colleagues.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br>
              <a:rPr lang="en-US" sz="1600" dirty="0">
                <a:solidFill>
                  <a:srgbClr val="404040"/>
                </a:solidFill>
                <a:effectLst/>
                <a:latin typeface="Arial" panose="020B0604020202020204" pitchFamily="34" charset="0"/>
                <a:ea typeface="Times New Roman" panose="02020603050405020304" pitchFamily="18" charset="0"/>
              </a:rPr>
            </a:br>
            <a:br>
              <a:rPr lang="en-US" sz="1600" dirty="0">
                <a:solidFill>
                  <a:srgbClr val="404040"/>
                </a:solidFill>
                <a:effectLst/>
                <a:latin typeface="Arial" panose="020B0604020202020204" pitchFamily="34" charset="0"/>
                <a:ea typeface="Times New Roman" panose="02020603050405020304" pitchFamily="18" charset="0"/>
              </a:rPr>
            </a:br>
            <a:endParaRPr lang="en-US" sz="1600" b="1" dirty="0"/>
          </a:p>
        </p:txBody>
      </p:sp>
    </p:spTree>
    <p:extLst>
      <p:ext uri="{BB962C8B-B14F-4D97-AF65-F5344CB8AC3E}">
        <p14:creationId xmlns:p14="http://schemas.microsoft.com/office/powerpoint/2010/main" val="33099692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lstStyle/>
          <a:p>
            <a:r>
              <a:rPr lang="en-US" b="1" i="0" dirty="0">
                <a:solidFill>
                  <a:srgbClr val="000000"/>
                </a:solidFill>
                <a:effectLst/>
                <a:latin typeface="Montserrat-Medium"/>
              </a:rPr>
              <a:t>Employees Have a Constitutional Right to Talk "Politics" at Work</a:t>
            </a:r>
          </a:p>
          <a:p>
            <a:r>
              <a:rPr lang="en-US" b="1" i="0" dirty="0">
                <a:solidFill>
                  <a:srgbClr val="000000"/>
                </a:solidFill>
                <a:effectLst/>
                <a:latin typeface="Montserrat-Medium"/>
              </a:rPr>
              <a:t>Two General Exceptions</a:t>
            </a:r>
          </a:p>
          <a:p>
            <a:r>
              <a:rPr lang="en-US" b="1" i="0" dirty="0">
                <a:solidFill>
                  <a:srgbClr val="000000"/>
                </a:solidFill>
                <a:effectLst/>
                <a:latin typeface="Montserrat-Medium"/>
              </a:rPr>
              <a:t>Employees Must Always be Allowed to Display and Distribute Political Materials and "Campaign" in the Workplace</a:t>
            </a:r>
          </a:p>
          <a:p>
            <a:r>
              <a:rPr lang="en-US" b="1" i="0" dirty="0">
                <a:solidFill>
                  <a:srgbClr val="000000"/>
                </a:solidFill>
                <a:effectLst/>
                <a:latin typeface="Montserrat-Medium"/>
              </a:rPr>
              <a:t>What Should an Employer Do?</a:t>
            </a:r>
          </a:p>
          <a:p>
            <a:r>
              <a:rPr lang="en-US" b="1" i="0" dirty="0">
                <a:solidFill>
                  <a:srgbClr val="000000"/>
                </a:solidFill>
                <a:effectLst/>
                <a:latin typeface="Montserrat-Medium"/>
              </a:rPr>
              <a:t>“HOLLAND </a:t>
            </a:r>
            <a:r>
              <a:rPr lang="en-US" b="1" dirty="0">
                <a:solidFill>
                  <a:srgbClr val="000000"/>
                </a:solidFill>
                <a:latin typeface="Montserrat-Medium"/>
              </a:rPr>
              <a:t>and KNIGHT”</a:t>
            </a:r>
            <a:endParaRPr lang="en-US" b="1" i="0" dirty="0">
              <a:solidFill>
                <a:srgbClr val="000000"/>
              </a:solidFill>
              <a:effectLst/>
              <a:latin typeface="Montserrat-Medium"/>
            </a:endParaRPr>
          </a:p>
          <a:p>
            <a:endParaRPr lang="en-US" b="1" dirty="0"/>
          </a:p>
        </p:txBody>
      </p:sp>
      <p:sp>
        <p:nvSpPr>
          <p:cNvPr id="5" name="Title 4">
            <a:extLst>
              <a:ext uri="{FF2B5EF4-FFF2-40B4-BE49-F238E27FC236}">
                <a16:creationId xmlns:a16="http://schemas.microsoft.com/office/drawing/2014/main" id="{417FA90F-D8B4-4879-B5AE-B19E2C93B8E4}"/>
              </a:ext>
            </a:extLst>
          </p:cNvPr>
          <p:cNvSpPr>
            <a:spLocks noGrp="1"/>
          </p:cNvSpPr>
          <p:nvPr>
            <p:ph type="title"/>
          </p:nvPr>
        </p:nvSpPr>
        <p:spPr/>
        <p:txBody>
          <a:bodyPr>
            <a:normAutofit/>
          </a:bodyPr>
          <a:lstStyle/>
          <a:p>
            <a:r>
              <a:rPr lang="en-US" b="1" i="0" dirty="0">
                <a:solidFill>
                  <a:srgbClr val="000000"/>
                </a:solidFill>
                <a:effectLst/>
                <a:latin typeface="Montserrat-Medium"/>
              </a:rPr>
              <a:t>Misconceptions</a:t>
            </a:r>
            <a:br>
              <a:rPr lang="en-US" b="1" i="0" dirty="0">
                <a:solidFill>
                  <a:srgbClr val="000000"/>
                </a:solidFill>
                <a:effectLst/>
                <a:latin typeface="Montserrat-Medium"/>
              </a:rPr>
            </a:br>
            <a:endParaRPr lang="en-US" dirty="0"/>
          </a:p>
        </p:txBody>
      </p:sp>
    </p:spTree>
    <p:extLst>
      <p:ext uri="{BB962C8B-B14F-4D97-AF65-F5344CB8AC3E}">
        <p14:creationId xmlns:p14="http://schemas.microsoft.com/office/powerpoint/2010/main" val="906454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normAutofit fontScale="90000"/>
          </a:bodyPr>
          <a:lstStyle/>
          <a:p>
            <a:r>
              <a:rPr lang="en-US" b="1" i="0" dirty="0">
                <a:solidFill>
                  <a:srgbClr val="000000"/>
                </a:solidFill>
                <a:effectLst/>
                <a:latin typeface="Montserrat-Medium"/>
              </a:rPr>
              <a:t>Sample of State Laws Addressing Workplace "Political Activity (H&amp;K)</a:t>
            </a:r>
            <a:br>
              <a:rPr lang="en-US" b="1" i="0" dirty="0">
                <a:solidFill>
                  <a:srgbClr val="000000"/>
                </a:solidFill>
                <a:effectLst/>
                <a:latin typeface="Montserrat-Medium"/>
              </a:rPr>
            </a:br>
            <a:br>
              <a:rPr lang="en-US" b="0" i="0" dirty="0">
                <a:solidFill>
                  <a:srgbClr val="000000"/>
                </a:solidFill>
                <a:effectLst/>
                <a:latin typeface="Raleway"/>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normAutofit/>
          </a:bodyPr>
          <a:lstStyle/>
          <a:p>
            <a:r>
              <a:rPr lang="en-US" b="1" i="0" dirty="0">
                <a:solidFill>
                  <a:srgbClr val="000000"/>
                </a:solidFill>
                <a:effectLst/>
                <a:latin typeface="Montserrat-Medium"/>
              </a:rPr>
              <a:t>Colorado                             Maryland</a:t>
            </a:r>
          </a:p>
          <a:p>
            <a:r>
              <a:rPr lang="en-US" b="1" i="0" dirty="0">
                <a:solidFill>
                  <a:srgbClr val="000000"/>
                </a:solidFill>
                <a:effectLst/>
                <a:latin typeface="Montserrat-Medium"/>
              </a:rPr>
              <a:t>Connecticut                       New Jersey</a:t>
            </a:r>
          </a:p>
          <a:p>
            <a:r>
              <a:rPr lang="en-US" b="1" i="0" dirty="0">
                <a:solidFill>
                  <a:srgbClr val="000000"/>
                </a:solidFill>
                <a:effectLst/>
                <a:latin typeface="Montserrat-Medium"/>
              </a:rPr>
              <a:t>District of Columbia         New York</a:t>
            </a:r>
          </a:p>
          <a:p>
            <a:r>
              <a:rPr lang="en-US" b="1" i="0" dirty="0">
                <a:solidFill>
                  <a:srgbClr val="000000"/>
                </a:solidFill>
                <a:effectLst/>
                <a:latin typeface="Montserrat-Medium"/>
              </a:rPr>
              <a:t>Florida                                 Oregon</a:t>
            </a:r>
          </a:p>
          <a:p>
            <a:r>
              <a:rPr lang="en-US" b="1" i="0" dirty="0">
                <a:solidFill>
                  <a:srgbClr val="000000"/>
                </a:solidFill>
                <a:effectLst/>
                <a:latin typeface="Montserrat-Medium"/>
              </a:rPr>
              <a:t>Georgia                                Texas</a:t>
            </a:r>
          </a:p>
          <a:p>
            <a:r>
              <a:rPr lang="en-US" b="1" i="0" dirty="0">
                <a:solidFill>
                  <a:srgbClr val="000000"/>
                </a:solidFill>
                <a:effectLst/>
                <a:latin typeface="Montserrat-Medium"/>
              </a:rPr>
              <a:t>Illinois                                   Virginia</a:t>
            </a:r>
          </a:p>
          <a:p>
            <a:r>
              <a:rPr lang="en-US" b="1" i="0" dirty="0">
                <a:solidFill>
                  <a:srgbClr val="000000"/>
                </a:solidFill>
                <a:effectLst/>
                <a:latin typeface="Montserrat-Medium"/>
              </a:rPr>
              <a:t>Maryland                              Washington</a:t>
            </a:r>
          </a:p>
          <a:p>
            <a:endParaRPr lang="en-US" b="1" dirty="0"/>
          </a:p>
        </p:txBody>
      </p:sp>
    </p:spTree>
    <p:extLst>
      <p:ext uri="{BB962C8B-B14F-4D97-AF65-F5344CB8AC3E}">
        <p14:creationId xmlns:p14="http://schemas.microsoft.com/office/powerpoint/2010/main" val="14273467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normAutofit fontScale="90000"/>
          </a:bodyPr>
          <a:lstStyle/>
          <a:p>
            <a:r>
              <a:rPr lang="en-US" dirty="0"/>
              <a:t>Power, Politics, and Leadership in the Workplace Thomas D. Cairns </a:t>
            </a:r>
            <a:br>
              <a:rPr lang="en-US" b="0" i="0" dirty="0">
                <a:solidFill>
                  <a:srgbClr val="000000"/>
                </a:solidFill>
                <a:effectLst/>
                <a:latin typeface="Raleway"/>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lstStyle/>
          <a:p>
            <a:r>
              <a:rPr lang="en-US" dirty="0"/>
              <a:t>Thomas D. Cairns, DBA, is the principal and chief career coach of Cairns </a:t>
            </a:r>
            <a:r>
              <a:rPr lang="en-US" dirty="0" err="1"/>
              <a:t>Blaner</a:t>
            </a:r>
            <a:r>
              <a:rPr lang="en-US" dirty="0"/>
              <a:t> Group, a consulting company focused on delivering career-management strategies and services.</a:t>
            </a:r>
          </a:p>
          <a:p>
            <a:r>
              <a:rPr lang="en-US" dirty="0"/>
              <a:t>He is a Fulbright scholar and an associate professor in the School of Business and Management at Azusa Pacific University. Previously, he served as Chief Human Capital Officer, US Department Homeland Security, and Senior Vice President, Human Resources, NBC Universal, a division of GE. He may be contacted via e-mail at tom@cairnsblaner.com . </a:t>
            </a:r>
          </a:p>
          <a:p>
            <a:r>
              <a:rPr lang="en-US" dirty="0"/>
              <a:t>Political-Skill Inventory test:</a:t>
            </a:r>
            <a:endParaRPr lang="en-US" b="1" dirty="0"/>
          </a:p>
        </p:txBody>
      </p:sp>
    </p:spTree>
    <p:extLst>
      <p:ext uri="{BB962C8B-B14F-4D97-AF65-F5344CB8AC3E}">
        <p14:creationId xmlns:p14="http://schemas.microsoft.com/office/powerpoint/2010/main" val="23141502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normAutofit fontScale="90000"/>
          </a:bodyPr>
          <a:lstStyle/>
          <a:p>
            <a:r>
              <a:rPr lang="en-US" b="1" i="0" dirty="0">
                <a:solidFill>
                  <a:srgbClr val="222222"/>
                </a:solidFill>
                <a:effectLst/>
                <a:latin typeface="PT Sans"/>
              </a:rPr>
              <a:t>9 Psychological Profiles: Office Politics Players (POWERMOVES.COM)</a:t>
            </a:r>
            <a:br>
              <a:rPr lang="en-US" b="1" i="0" dirty="0">
                <a:solidFill>
                  <a:srgbClr val="222222"/>
                </a:solidFill>
                <a:effectLst/>
                <a:latin typeface="PT Sans"/>
              </a:rPr>
            </a:br>
            <a:br>
              <a:rPr lang="en-US" b="0" i="0" dirty="0">
                <a:solidFill>
                  <a:srgbClr val="000000"/>
                </a:solidFill>
                <a:effectLst/>
                <a:latin typeface="Raleway"/>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lstStyle/>
          <a:p>
            <a:r>
              <a:rPr lang="en-US" b="1" dirty="0"/>
              <a:t>The Tasker: “</a:t>
            </a:r>
            <a:r>
              <a:rPr lang="en-US" b="0" i="1" dirty="0">
                <a:solidFill>
                  <a:srgbClr val="0000FF"/>
                </a:solidFill>
                <a:effectLst/>
                <a:latin typeface="PT Sans"/>
              </a:rPr>
              <a:t>Can you please do that for me? Thanks!”</a:t>
            </a:r>
          </a:p>
          <a:p>
            <a:r>
              <a:rPr lang="en-US" sz="1800" b="1" i="0" dirty="0">
                <a:solidFill>
                  <a:srgbClr val="1E1E1E"/>
                </a:solidFill>
                <a:effectLst/>
                <a:latin typeface="Merriweather"/>
              </a:rPr>
              <a:t> The Grumpy Players: </a:t>
            </a:r>
            <a:r>
              <a:rPr lang="en-US" b="0" i="1" dirty="0">
                <a:solidFill>
                  <a:srgbClr val="0000FF"/>
                </a:solidFill>
                <a:effectLst/>
                <a:latin typeface="PT Sans"/>
              </a:rPr>
              <a:t>“Bark </a:t>
            </a:r>
            <a:r>
              <a:rPr lang="en-US" b="0" i="1" dirty="0" err="1">
                <a:solidFill>
                  <a:srgbClr val="0000FF"/>
                </a:solidFill>
                <a:effectLst/>
                <a:latin typeface="PT Sans"/>
              </a:rPr>
              <a:t>bark</a:t>
            </a:r>
            <a:r>
              <a:rPr lang="en-US" b="0" i="1" dirty="0">
                <a:solidFill>
                  <a:srgbClr val="0000FF"/>
                </a:solidFill>
                <a:effectLst/>
                <a:latin typeface="PT Sans"/>
              </a:rPr>
              <a:t>”</a:t>
            </a:r>
          </a:p>
          <a:p>
            <a:r>
              <a:rPr lang="en-US" sz="1800" b="1" i="0" dirty="0">
                <a:solidFill>
                  <a:srgbClr val="1E1E1E"/>
                </a:solidFill>
                <a:effectLst/>
                <a:latin typeface="Merriweather"/>
              </a:rPr>
              <a:t>The Sticklers For The Rule: </a:t>
            </a:r>
            <a:r>
              <a:rPr lang="en-US" b="0" i="0" dirty="0">
                <a:solidFill>
                  <a:srgbClr val="0000FF"/>
                </a:solidFill>
                <a:effectLst/>
                <a:latin typeface="PT Sans"/>
              </a:rPr>
              <a:t>“</a:t>
            </a:r>
            <a:r>
              <a:rPr lang="en-US" b="0" i="1" dirty="0">
                <a:solidFill>
                  <a:srgbClr val="0000FF"/>
                </a:solidFill>
                <a:effectLst/>
                <a:latin typeface="PT Sans"/>
              </a:rPr>
              <a:t>Please stick to the guidelines</a:t>
            </a:r>
            <a:r>
              <a:rPr lang="en-US" b="0" i="0" dirty="0">
                <a:solidFill>
                  <a:srgbClr val="0000FF"/>
                </a:solidFill>
                <a:effectLst/>
                <a:latin typeface="PT Sans"/>
              </a:rPr>
              <a:t>“</a:t>
            </a:r>
          </a:p>
          <a:p>
            <a:r>
              <a:rPr lang="en-US" sz="1800" b="1" i="0" dirty="0">
                <a:solidFill>
                  <a:srgbClr val="1E1E1E"/>
                </a:solidFill>
                <a:effectLst/>
                <a:latin typeface="Merriweather"/>
              </a:rPr>
              <a:t>The Overachievers: </a:t>
            </a:r>
            <a:r>
              <a:rPr lang="en-US" b="0" i="0" dirty="0">
                <a:solidFill>
                  <a:srgbClr val="000000"/>
                </a:solidFill>
                <a:effectLst/>
                <a:latin typeface="PT Sans"/>
              </a:rPr>
              <a:t>“</a:t>
            </a:r>
            <a:r>
              <a:rPr lang="en-US" b="0" i="1" dirty="0">
                <a:solidFill>
                  <a:srgbClr val="0000FF"/>
                </a:solidFill>
                <a:effectLst/>
                <a:latin typeface="PT Sans"/>
              </a:rPr>
              <a:t>The world, </a:t>
            </a:r>
            <a:r>
              <a:rPr lang="en-US" b="0" i="1" dirty="0" err="1">
                <a:solidFill>
                  <a:srgbClr val="0000FF"/>
                </a:solidFill>
                <a:effectLst/>
                <a:latin typeface="PT Sans"/>
              </a:rPr>
              <a:t>chico</a:t>
            </a:r>
            <a:r>
              <a:rPr lang="en-US" b="0" i="1" dirty="0">
                <a:solidFill>
                  <a:srgbClr val="0000FF"/>
                </a:solidFill>
                <a:effectLst/>
                <a:latin typeface="PT Sans"/>
              </a:rPr>
              <a:t>. And everything in it</a:t>
            </a:r>
            <a:r>
              <a:rPr lang="en-US" b="0" i="0" dirty="0">
                <a:solidFill>
                  <a:srgbClr val="000000"/>
                </a:solidFill>
                <a:effectLst/>
                <a:latin typeface="PT Sans"/>
              </a:rPr>
              <a:t>“</a:t>
            </a:r>
          </a:p>
          <a:p>
            <a:r>
              <a:rPr lang="en-US" sz="1800" b="1" i="0" dirty="0">
                <a:solidFill>
                  <a:srgbClr val="1E1E1E"/>
                </a:solidFill>
                <a:effectLst/>
                <a:latin typeface="Merriweather"/>
              </a:rPr>
              <a:t>Suck-Up Players:  </a:t>
            </a:r>
            <a:r>
              <a:rPr lang="en-US" b="0" i="0" dirty="0">
                <a:solidFill>
                  <a:srgbClr val="000000"/>
                </a:solidFill>
                <a:effectLst/>
                <a:latin typeface="PT Sans"/>
              </a:rPr>
              <a:t>“</a:t>
            </a:r>
            <a:r>
              <a:rPr lang="en-US" b="0" i="1" dirty="0">
                <a:solidFill>
                  <a:srgbClr val="0000FF"/>
                </a:solidFill>
                <a:effectLst/>
                <a:latin typeface="PT Sans"/>
              </a:rPr>
              <a:t>Just like you said, boss</a:t>
            </a:r>
            <a:r>
              <a:rPr lang="en-US" b="0" i="0" dirty="0">
                <a:solidFill>
                  <a:srgbClr val="000000"/>
                </a:solidFill>
                <a:effectLst/>
                <a:latin typeface="PT Sans"/>
              </a:rPr>
              <a:t>“</a:t>
            </a:r>
          </a:p>
          <a:p>
            <a:r>
              <a:rPr lang="en-US" sz="1800" b="1" i="0" dirty="0">
                <a:solidFill>
                  <a:srgbClr val="1E1E1E"/>
                </a:solidFill>
                <a:effectLst/>
                <a:latin typeface="Merriweather"/>
              </a:rPr>
              <a:t>Power Aligners: T</a:t>
            </a:r>
            <a:r>
              <a:rPr lang="en-US" b="0" i="1" dirty="0">
                <a:solidFill>
                  <a:srgbClr val="0000FF"/>
                </a:solidFill>
                <a:effectLst/>
                <a:latin typeface="PT Sans"/>
              </a:rPr>
              <a:t>hat’s not what we stand for. This company believes in…</a:t>
            </a:r>
          </a:p>
          <a:p>
            <a:r>
              <a:rPr lang="en-US" sz="1800" b="1" i="0" dirty="0">
                <a:solidFill>
                  <a:srgbClr val="1E1E1E"/>
                </a:solidFill>
                <a:effectLst/>
                <a:latin typeface="Merriweather"/>
              </a:rPr>
              <a:t>The Shunners:  The Vanity Player: The Sociopath Player:      ** (DSM V AXIS II) “Archetypes”</a:t>
            </a:r>
            <a:endParaRPr lang="en-US" b="1" i="0" dirty="0">
              <a:solidFill>
                <a:srgbClr val="1E1E1E"/>
              </a:solidFill>
              <a:effectLst/>
              <a:latin typeface="Merriweather"/>
            </a:endParaRPr>
          </a:p>
          <a:p>
            <a:endParaRPr lang="en-US" b="1" i="0" dirty="0">
              <a:solidFill>
                <a:srgbClr val="1E1E1E"/>
              </a:solidFill>
              <a:effectLst/>
              <a:latin typeface="Merriweather"/>
            </a:endParaRPr>
          </a:p>
          <a:p>
            <a:endParaRPr lang="en-US" b="1" i="0" dirty="0">
              <a:solidFill>
                <a:srgbClr val="1E1E1E"/>
              </a:solidFill>
              <a:effectLst/>
              <a:latin typeface="Merriweather"/>
            </a:endParaRPr>
          </a:p>
          <a:p>
            <a:endParaRPr lang="en-US" b="1" i="0" dirty="0">
              <a:solidFill>
                <a:srgbClr val="1E1E1E"/>
              </a:solidFill>
              <a:effectLst/>
              <a:latin typeface="Merriweather"/>
            </a:endParaRPr>
          </a:p>
          <a:p>
            <a:endParaRPr lang="en-US" b="1" i="0" dirty="0">
              <a:solidFill>
                <a:srgbClr val="1E1E1E"/>
              </a:solidFill>
              <a:effectLst/>
              <a:latin typeface="Merriweather"/>
            </a:endParaRPr>
          </a:p>
          <a:p>
            <a:endParaRPr lang="en-US" b="1" i="0" dirty="0">
              <a:solidFill>
                <a:srgbClr val="1E1E1E"/>
              </a:solidFill>
              <a:effectLst/>
              <a:latin typeface="Merriweather"/>
            </a:endParaRPr>
          </a:p>
          <a:p>
            <a:endParaRPr lang="en-US" b="1" i="0" dirty="0">
              <a:solidFill>
                <a:srgbClr val="1E1E1E"/>
              </a:solidFill>
              <a:effectLst/>
              <a:latin typeface="Merriweather"/>
            </a:endParaRPr>
          </a:p>
          <a:p>
            <a:endParaRPr lang="en-US" b="1" i="0" dirty="0">
              <a:solidFill>
                <a:srgbClr val="1E1E1E"/>
              </a:solidFill>
              <a:effectLst/>
              <a:latin typeface="Merriweather"/>
            </a:endParaRPr>
          </a:p>
          <a:p>
            <a:endParaRPr lang="en-US" b="0" i="1" dirty="0">
              <a:solidFill>
                <a:srgbClr val="0000FF"/>
              </a:solidFill>
              <a:effectLst/>
              <a:latin typeface="PT Sans"/>
            </a:endParaRPr>
          </a:p>
          <a:p>
            <a:endParaRPr lang="en-US" b="1" dirty="0"/>
          </a:p>
        </p:txBody>
      </p:sp>
    </p:spTree>
    <p:extLst>
      <p:ext uri="{BB962C8B-B14F-4D97-AF65-F5344CB8AC3E}">
        <p14:creationId xmlns:p14="http://schemas.microsoft.com/office/powerpoint/2010/main" val="15370321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normAutofit/>
          </a:bodyPr>
          <a:lstStyle/>
          <a:p>
            <a:r>
              <a:rPr lang="en-US" dirty="0"/>
              <a:t>Stress/Behavioral Health/Risk Management</a:t>
            </a:r>
            <a:br>
              <a:rPr lang="en-US" b="0" i="0" dirty="0">
                <a:solidFill>
                  <a:srgbClr val="000000"/>
                </a:solidFill>
                <a:effectLst/>
                <a:latin typeface="Raleway"/>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a:xfrm>
            <a:off x="1451579" y="1853754"/>
            <a:ext cx="9603275" cy="3612591"/>
          </a:xfrm>
        </p:spPr>
        <p:txBody>
          <a:bodyPr>
            <a:normAutofit fontScale="25000" lnSpcReduction="20000"/>
          </a:bodyPr>
          <a:lstStyle/>
          <a:p>
            <a:pPr marL="0" indent="0">
              <a:buNone/>
            </a:pPr>
            <a:r>
              <a:rPr lang="en-US" sz="6400" b="1" u="sng" dirty="0"/>
              <a:t>The EAP Role</a:t>
            </a:r>
            <a:r>
              <a:rPr lang="en-US" sz="5600" b="1" u="sng" dirty="0"/>
              <a:t>:  </a:t>
            </a:r>
            <a:r>
              <a:rPr lang="en-US" sz="5600" b="1" dirty="0"/>
              <a:t>A key reason for better managing behavioral health risks is simply because they are so common in most workplaces</a:t>
            </a:r>
            <a:r>
              <a:rPr lang="en-US" sz="5600" dirty="0"/>
              <a:t>. </a:t>
            </a:r>
            <a:r>
              <a:rPr lang="en-US" sz="5600" b="1" dirty="0"/>
              <a:t>A second reason to better manage behavioral health risks is the large costs they can have on employers Identifying Risks through Screenings and Referrals to the EAP</a:t>
            </a:r>
            <a:br>
              <a:rPr lang="en-US" sz="5600" dirty="0"/>
            </a:br>
            <a:r>
              <a:rPr lang="en-US" sz="5600" dirty="0"/>
              <a:t>The best approach to control costs is to identify and treat those individuals most at risk before problems become more severe and more costly. Simple tactics to start with involve creating operational processes to make cross-referrals to at-risk employees between the EAP and other related employee benefit and wellness programs. </a:t>
            </a:r>
            <a:r>
              <a:rPr lang="en-US" sz="5600" b="1" dirty="0"/>
              <a:t>Reducing Risks through EAP Counseling</a:t>
            </a:r>
            <a:br>
              <a:rPr lang="en-US" sz="5600" dirty="0"/>
            </a:br>
            <a:r>
              <a:rPr lang="en-US" sz="5600" dirty="0"/>
              <a:t>Once employees at risk are identified and referred to the EAP, how effective is brief counseling in reducing clinical symptoms and work performance deficits? Reviews of over 75 research and evaluation studies of EAPs from Canada, the U.S., and the UK documented the general effectiveness of workplace mental health counseling.</a:t>
            </a:r>
            <a:br>
              <a:rPr lang="en-US" sz="5600" dirty="0"/>
            </a:br>
            <a:r>
              <a:rPr lang="en-US" sz="5600" dirty="0"/>
              <a:t>This National Behavioral Consortium Data reported: 45 EAP vendors revealed an industry average outcome of 86% of clients reporting an improvement in their problem after use of counseling from the EAP.</a:t>
            </a:r>
            <a:br>
              <a:rPr lang="en-US" sz="5600" dirty="0"/>
            </a:br>
            <a:r>
              <a:rPr lang="en-US" sz="5600" dirty="0"/>
              <a:t>Research also shows that these improvements in clinical problems correlates with improvements in productivity and absence after EAP use.  </a:t>
            </a:r>
            <a:r>
              <a:rPr lang="en-US" sz="5600" b="1" dirty="0"/>
              <a:t>Reducing the Cost Burden Through EAP Counseling </a:t>
            </a:r>
            <a:r>
              <a:rPr lang="en-US" sz="5600" dirty="0"/>
              <a:t>A different sample size from the same global research examined over 220,000 employee users of EAP counseling, They found an average of 27 hours of lost productivity were restored after use of the EAP (from 66 hours lost per month before to 39 hours lost per month after). Most of this improvement in work performance was in the area of presentisms (20.7 fewer hours) with less from absenteeism (6.6 fewer hours). (GBS)</a:t>
            </a:r>
            <a:br>
              <a:rPr lang="en-US" sz="5600" dirty="0"/>
            </a:br>
            <a:endParaRPr lang="en-US" sz="5600" dirty="0"/>
          </a:p>
          <a:p>
            <a:pPr marL="0" indent="0">
              <a:buNone/>
            </a:pPr>
            <a:br>
              <a:rPr lang="en-US" sz="5600" dirty="0"/>
            </a:br>
            <a:endParaRPr lang="en-US" sz="5600" dirty="0"/>
          </a:p>
          <a:p>
            <a:endParaRPr lang="en-US" b="1" dirty="0"/>
          </a:p>
        </p:txBody>
      </p:sp>
    </p:spTree>
    <p:extLst>
      <p:ext uri="{BB962C8B-B14F-4D97-AF65-F5344CB8AC3E}">
        <p14:creationId xmlns:p14="http://schemas.microsoft.com/office/powerpoint/2010/main" val="31499959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normAutofit/>
          </a:bodyPr>
          <a:lstStyle/>
          <a:p>
            <a:r>
              <a:rPr lang="en-US" sz="3200" b="1" dirty="0"/>
              <a:t>Summary</a:t>
            </a:r>
            <a:br>
              <a:rPr lang="en-US" b="0" i="0" dirty="0">
                <a:solidFill>
                  <a:srgbClr val="000000"/>
                </a:solidFill>
                <a:effectLst/>
                <a:latin typeface="Raleway"/>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normAutofit fontScale="85000" lnSpcReduction="10000"/>
          </a:bodyPr>
          <a:lstStyle/>
          <a:p>
            <a:pPr marL="0" indent="0">
              <a:buNone/>
            </a:pPr>
            <a:r>
              <a:rPr lang="en-US" sz="2000" dirty="0"/>
              <a:t>Focusing on behavioral health risk management offers many opportunities for EAP Programs. It uses the language of benefits directors and corporate health programs rather than the more clinically orientated language typical of EAP and mental health providers. The general prevalence and high costs associated with these risks needs to be better communicated with EAP client organizations to drive demand for action on these issues.</a:t>
            </a:r>
            <a:br>
              <a:rPr lang="en-US" sz="2000" dirty="0"/>
            </a:br>
            <a:r>
              <a:rPr lang="en-US" sz="2000" dirty="0"/>
              <a:t>EAPs can also become more involved in sharing screening tools with partner programs within the organization to identify, and then refer, at-risk employees to the EAP for clinical treatment and assistance. </a:t>
            </a:r>
            <a:br>
              <a:rPr lang="en-US" sz="2000" dirty="0"/>
            </a:br>
            <a:r>
              <a:rPr lang="en-US" sz="2000" dirty="0"/>
              <a:t>Finally, the effective clinical treatment provided by EAPs has been documented as reducing the levels of behavioral risks and decreasing the workplace costs typically incurred by behavioral health conditions. Each of these recommendations have already been attained by leading EAPs. This positions EAP as a risk management tool for organizations.  (GBS)</a:t>
            </a:r>
            <a:endParaRPr lang="en-US" b="1" dirty="0"/>
          </a:p>
        </p:txBody>
      </p:sp>
    </p:spTree>
    <p:extLst>
      <p:ext uri="{BB962C8B-B14F-4D97-AF65-F5344CB8AC3E}">
        <p14:creationId xmlns:p14="http://schemas.microsoft.com/office/powerpoint/2010/main" val="22247007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normAutofit/>
          </a:bodyPr>
          <a:lstStyle/>
          <a:p>
            <a:br>
              <a:rPr lang="en-US" b="0" i="0" dirty="0">
                <a:solidFill>
                  <a:srgbClr val="000000"/>
                </a:solidFill>
                <a:effectLst/>
                <a:latin typeface="Raleway"/>
              </a:rPr>
            </a:br>
            <a:r>
              <a:rPr lang="en-US" b="0" i="0" dirty="0">
                <a:solidFill>
                  <a:srgbClr val="000000"/>
                </a:solidFill>
                <a:effectLst/>
                <a:latin typeface="Raleway"/>
              </a:rPr>
              <a:t>NOTES</a:t>
            </a: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normAutofit fontScale="55000" lnSpcReduction="20000"/>
          </a:bodyPr>
          <a:lstStyle/>
          <a:p>
            <a:r>
              <a:rPr lang="en-US" dirty="0"/>
              <a:t>1. McClelland, D. C., &amp; Burnham, D. H. (1995). Power is the great motivator. Harvard Business Review, 73 (1), 126–139. 2. McClelland, D. C. (1982, March). The need for power, sympathetic activation, and illness. Motivation and Emotion, 6 (1), 31–41. 3 . </a:t>
            </a:r>
            <a:r>
              <a:rPr lang="en-US" dirty="0" err="1"/>
              <a:t>Muoio</a:t>
            </a:r>
            <a:r>
              <a:rPr lang="en-US" dirty="0"/>
              <a:t>, D. (2014, April 25). Power in the right and wrong hands: Personality traits of true leaders vs. the </a:t>
            </a:r>
            <a:r>
              <a:rPr lang="en-US" dirty="0" err="1"/>
              <a:t>powerhungry</a:t>
            </a:r>
            <a:r>
              <a:rPr lang="en-US" dirty="0"/>
              <a:t> arch profile. Retrieved from http://blog.archprofile. com/</a:t>
            </a:r>
            <a:r>
              <a:rPr lang="en-US" dirty="0" err="1"/>
              <a:t>archinsights</a:t>
            </a:r>
            <a:r>
              <a:rPr lang="en-US" dirty="0"/>
              <a:t>/</a:t>
            </a:r>
            <a:r>
              <a:rPr lang="en-US" dirty="0" err="1"/>
              <a:t>abuse_power</a:t>
            </a:r>
            <a:r>
              <a:rPr lang="en-US" dirty="0"/>
              <a:t> 4. Bennis, W. G. (2000). Managing the dream: Reflections on leadership and change (p. 13). New York, NY: Perseus Publishing. 5. McClelland, D. C. (1970). The two faces of power. Journal of International Affairs, 24 (1), 29–47. Retrieved from http://0-www.jstor.org.patris.apu.edu/ stable/24356663 6 . Davis, R. C. (1962). Review of The Achieving Society. Technology and Culture, 3 (3), 351–353. Retrieved from http://doi.org/10.2307/3100843 7. Miller, J. (2013). Can office politics be a good thing? Association for Talent Development. Retrieved from https://www.td.org/Publications/Blogs/ManagementBlog/2013/04/Can-Office-Politics-Be-a-Good-Thing 8. See http://www.merriam-webster.com/dictionary/politics 9. Ferris, G. R., Davidson, S. L., &amp; </a:t>
            </a:r>
            <a:r>
              <a:rPr lang="en-US" dirty="0" err="1"/>
              <a:t>Perrewé</a:t>
            </a:r>
            <a:r>
              <a:rPr lang="en-US" dirty="0"/>
              <a:t>, P. L. (2005). Political skill at work. Mountain View, CA: Davies-Black. 10. </a:t>
            </a:r>
            <a:r>
              <a:rPr lang="en-US" dirty="0" err="1"/>
              <a:t>Giang</a:t>
            </a:r>
            <a:r>
              <a:rPr lang="en-US" dirty="0"/>
              <a:t>, V., &amp; Griswold, A. (2013, December 18). 9 CEO ’ s share their favorite interview questions. Business Insider. Retrieved from http://www.businessinsider.com/ ceo-interview-questions-2013-12?op=1 11 . Levine, R. (2003). The power of persuasion: How we ’ re bought and sold. Hoboken, NJ: Wiley. 12. Beatty, K. C. (2010, October 27) The three strengths of a true strategic leader. Forbes. Retrieved from http://www. forbes.com/2010/10/27/three-strengths-strategy-leadershipmanaging-ccl.html 13. Colvin, G. (2016, March 24). The world ’ s 50 greatest leaders. Fortune. Retrieved from http://fortune. com/2016/03/24/worlds-greatest-leaders-2016-intro/ 14. Austen, B. (2012, July 23). The story of Steve Jobs: An inspiration or a cautionary tale? Wired . Retrieved from http://www.wired.com/2012/07/ff_stevejobs/ 15. </a:t>
            </a:r>
            <a:r>
              <a:rPr lang="en-US" dirty="0" err="1"/>
              <a:t>Lashinsky</a:t>
            </a:r>
            <a:r>
              <a:rPr lang="en-US" dirty="0"/>
              <a:t>, A. (2015, March 26). Apple ’ s Tim Cook leads different. Fortune . Retrieved from http://fortune. com/2015/03/26/</a:t>
            </a:r>
            <a:r>
              <a:rPr lang="en-US" dirty="0" err="1"/>
              <a:t>tim</a:t>
            </a:r>
            <a:r>
              <a:rPr lang="en-US" dirty="0"/>
              <a:t>-cook/ 16 . Dennis, V. S. (2009). The phrase finder re: I ’ m the king of the castle. Retrieved from http://www.phrases.org.uk/ </a:t>
            </a:r>
            <a:r>
              <a:rPr lang="en-US" dirty="0" err="1"/>
              <a:t>bulletin_board</a:t>
            </a:r>
            <a:r>
              <a:rPr lang="en-US" dirty="0"/>
              <a:t>/59/messages/952.html 17. O ’ Farrell, C. (2007). Key concepts. Michel-foucault.com. Retrieved from http://www.michel-foucault.com/concepts/ index.html (Cairns)</a:t>
            </a:r>
            <a:endParaRPr lang="en-US" b="1" dirty="0"/>
          </a:p>
          <a:p>
            <a:endParaRPr lang="en-US" b="1" dirty="0"/>
          </a:p>
        </p:txBody>
      </p:sp>
    </p:spTree>
    <p:extLst>
      <p:ext uri="{BB962C8B-B14F-4D97-AF65-F5344CB8AC3E}">
        <p14:creationId xmlns:p14="http://schemas.microsoft.com/office/powerpoint/2010/main" val="3790121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BD97254-BAF1-4D4D-9267-493A3D409D07}"/>
              </a:ext>
            </a:extLst>
          </p:cNvPr>
          <p:cNvSpPr>
            <a:spLocks noGrp="1"/>
          </p:cNvSpPr>
          <p:nvPr>
            <p:ph idx="1"/>
          </p:nvPr>
        </p:nvSpPr>
        <p:spPr/>
        <p:txBody>
          <a:bodyPr>
            <a:normAutofit fontScale="85000" lnSpcReduction="10000"/>
          </a:bodyPr>
          <a:lstStyle/>
          <a:p>
            <a:pPr marL="0" marR="0">
              <a:spcBef>
                <a:spcPts val="0"/>
              </a:spcBef>
              <a:spcAft>
                <a:spcPts val="0"/>
              </a:spcAft>
              <a:tabLst>
                <a:tab pos="2743200" algn="ctr"/>
                <a:tab pos="5486400" algn="r"/>
              </a:tabLst>
            </a:pPr>
            <a:r>
              <a:rPr lang="en-US" sz="1800" dirty="0" err="1">
                <a:solidFill>
                  <a:srgbClr val="000000"/>
                </a:solidFill>
                <a:effectLst/>
                <a:latin typeface="Times New Roman" panose="02020603050405020304" pitchFamily="18" charset="0"/>
                <a:ea typeface="Times New Roman" panose="02020603050405020304" pitchFamily="18" charset="0"/>
              </a:rPr>
              <a:t>Tarsyia</a:t>
            </a:r>
            <a:r>
              <a:rPr lang="en-US" sz="1800" dirty="0">
                <a:solidFill>
                  <a:srgbClr val="000000"/>
                </a:solidFill>
                <a:effectLst/>
                <a:latin typeface="Times New Roman" panose="02020603050405020304" pitchFamily="18" charset="0"/>
                <a:ea typeface="Times New Roman" panose="02020603050405020304" pitchFamily="18" charset="0"/>
              </a:rPr>
              <a:t> Waddell has been an EAP contractor for Raytheon for the past 12 years. Director/owner of EAP Services at the Cadet Counseling Center and currently a Wellness Coach for Anthem EAP. She holds a Doctor of </a:t>
            </a:r>
            <a:r>
              <a:rPr lang="en-US" sz="1800" dirty="0">
                <a:solidFill>
                  <a:srgbClr val="000000"/>
                </a:solidFill>
                <a:latin typeface="Times New Roman" panose="02020603050405020304" pitchFamily="18" charset="0"/>
                <a:ea typeface="Times New Roman" panose="02020603050405020304" pitchFamily="18" charset="0"/>
              </a:rPr>
              <a:t>Divinity, MS. in Clinical Psychology and a BS. in Research Psychology. </a:t>
            </a:r>
            <a:r>
              <a:rPr lang="en-US" sz="1800" dirty="0">
                <a:solidFill>
                  <a:srgbClr val="000000"/>
                </a:solidFill>
                <a:effectLst/>
                <a:latin typeface="Times New Roman" panose="02020603050405020304" pitchFamily="18" charset="0"/>
                <a:ea typeface="Times New Roman" panose="02020603050405020304" pitchFamily="18" charset="0"/>
              </a:rPr>
              <a:t>She conducts regular workshops and training for professional clinical practitioners, law enforcement agencies, Universities and Corporations on such topics as drug free workplace, workplace violence, and critical incident stress debriefing mental health issues, and reactions to trauma. </a:t>
            </a:r>
            <a:r>
              <a:rPr lang="en-US" sz="1800" dirty="0" err="1">
                <a:solidFill>
                  <a:srgbClr val="000000"/>
                </a:solidFill>
                <a:effectLst/>
                <a:latin typeface="Times New Roman" panose="02020603050405020304" pitchFamily="18" charset="0"/>
                <a:ea typeface="Times New Roman" panose="02020603050405020304" pitchFamily="18" charset="0"/>
              </a:rPr>
              <a:t>Tarsyia</a:t>
            </a:r>
            <a:r>
              <a:rPr lang="en-US" sz="1800" dirty="0">
                <a:solidFill>
                  <a:srgbClr val="000000"/>
                </a:solidFill>
                <a:effectLst/>
                <a:latin typeface="Times New Roman" panose="02020603050405020304" pitchFamily="18" charset="0"/>
                <a:ea typeface="Times New Roman" panose="02020603050405020304" pitchFamily="18" charset="0"/>
              </a:rPr>
              <a:t> Waddell is also a certified state trainer and a state counselor supervisor for interns seeking their licensure. </a:t>
            </a:r>
            <a:r>
              <a:rPr lang="en-US" sz="1800" dirty="0" err="1">
                <a:solidFill>
                  <a:srgbClr val="000000"/>
                </a:solidFill>
                <a:effectLst/>
                <a:latin typeface="Times New Roman" panose="02020603050405020304" pitchFamily="18" charset="0"/>
                <a:ea typeface="Times New Roman" panose="02020603050405020304" pitchFamily="18" charset="0"/>
              </a:rPr>
              <a:t>Tarsyia</a:t>
            </a:r>
            <a:r>
              <a:rPr lang="en-US" sz="1800" dirty="0">
                <a:solidFill>
                  <a:srgbClr val="000000"/>
                </a:solidFill>
                <a:effectLst/>
                <a:latin typeface="Times New Roman" panose="02020603050405020304" pitchFamily="18" charset="0"/>
                <a:ea typeface="Times New Roman" panose="02020603050405020304" pitchFamily="18" charset="0"/>
              </a:rPr>
              <a:t> Waddell is a member of the National Association of Healthcare professionals and active with the local Dallas\ Fort Worth, Houston EAPA chapter. (Board Member/ Membership Coordinator. Previous VP of the Fort Worth Texas Chapter). Since 1996 she has served as a volunteer with the national and local Chapter of the American Red Cross as the disaster CISD mental health provider for the Medical Reserve team of Collin/Dallas County.</a:t>
            </a:r>
          </a:p>
          <a:p>
            <a:pPr marL="0" marR="0">
              <a:spcBef>
                <a:spcPts val="0"/>
              </a:spcBef>
              <a:spcAft>
                <a:spcPts val="0"/>
              </a:spcAft>
              <a:tabLst>
                <a:tab pos="2743200" algn="ctr"/>
                <a:tab pos="5486400" algn="r"/>
              </a:tabLst>
            </a:pPr>
            <a:r>
              <a:rPr lang="en-US" sz="1800" dirty="0" err="1">
                <a:solidFill>
                  <a:srgbClr val="000000"/>
                </a:solidFill>
                <a:effectLst/>
                <a:latin typeface="Times New Roman" panose="02020603050405020304" pitchFamily="18" charset="0"/>
                <a:ea typeface="Times New Roman" panose="02020603050405020304" pitchFamily="18" charset="0"/>
              </a:rPr>
              <a:t>Tarsyia</a:t>
            </a:r>
            <a:r>
              <a:rPr lang="en-US" sz="1800" dirty="0">
                <a:solidFill>
                  <a:srgbClr val="000000"/>
                </a:solidFill>
                <a:effectLst/>
                <a:latin typeface="Times New Roman" panose="02020603050405020304" pitchFamily="18" charset="0"/>
                <a:ea typeface="Times New Roman" panose="02020603050405020304" pitchFamily="18" charset="0"/>
              </a:rPr>
              <a:t> Waddell has been a mentor, volunteer and a presenter 2014/2017 at the EAPA National World Conference. </a:t>
            </a:r>
            <a:r>
              <a:rPr lang="en-US" sz="1800" dirty="0" err="1">
                <a:solidFill>
                  <a:srgbClr val="000000"/>
                </a:solidFill>
                <a:effectLst/>
                <a:latin typeface="Times New Roman" panose="02020603050405020304" pitchFamily="18" charset="0"/>
                <a:ea typeface="Times New Roman" panose="02020603050405020304" pitchFamily="18" charset="0"/>
              </a:rPr>
              <a:t>Tarsyia</a:t>
            </a:r>
            <a:r>
              <a:rPr lang="en-US" sz="1800" dirty="0">
                <a:solidFill>
                  <a:srgbClr val="000000"/>
                </a:solidFill>
                <a:effectLst/>
                <a:latin typeface="Times New Roman" panose="02020603050405020304" pitchFamily="18" charset="0"/>
                <a:ea typeface="Times New Roman" panose="02020603050405020304" pitchFamily="18" charset="0"/>
              </a:rPr>
              <a:t> Waddell has over 25 years of experience working with employers, employees, families, and the community.  </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7" name="Title 6">
            <a:extLst>
              <a:ext uri="{FF2B5EF4-FFF2-40B4-BE49-F238E27FC236}">
                <a16:creationId xmlns:a16="http://schemas.microsoft.com/office/drawing/2014/main" id="{7C8F0DA1-4A58-4289-BE50-6D19D09F8C46}"/>
              </a:ext>
            </a:extLst>
          </p:cNvPr>
          <p:cNvSpPr>
            <a:spLocks noGrp="1"/>
          </p:cNvSpPr>
          <p:nvPr>
            <p:ph type="title"/>
          </p:nvPr>
        </p:nvSpPr>
        <p:spPr/>
        <p:txBody>
          <a:bodyPr/>
          <a:lstStyle/>
          <a:p>
            <a:r>
              <a:rPr lang="en-US" dirty="0" err="1"/>
              <a:t>Tarsyia</a:t>
            </a:r>
            <a:r>
              <a:rPr lang="en-US" dirty="0"/>
              <a:t> Waddell PRESENTER:</a:t>
            </a:r>
          </a:p>
        </p:txBody>
      </p:sp>
    </p:spTree>
    <p:extLst>
      <p:ext uri="{BB962C8B-B14F-4D97-AF65-F5344CB8AC3E}">
        <p14:creationId xmlns:p14="http://schemas.microsoft.com/office/powerpoint/2010/main" val="287653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985DA-C215-4573-A5BE-789D3BC872F9}"/>
              </a:ext>
            </a:extLst>
          </p:cNvPr>
          <p:cNvSpPr>
            <a:spLocks noGrp="1"/>
          </p:cNvSpPr>
          <p:nvPr>
            <p:ph type="title"/>
          </p:nvPr>
        </p:nvSpPr>
        <p:spPr/>
        <p:txBody>
          <a:bodyPr/>
          <a:lstStyle/>
          <a:p>
            <a:r>
              <a:rPr lang="en-US" dirty="0"/>
              <a:t>                         Overview</a:t>
            </a:r>
          </a:p>
        </p:txBody>
      </p:sp>
      <p:sp>
        <p:nvSpPr>
          <p:cNvPr id="3" name="Content Placeholder 2">
            <a:extLst>
              <a:ext uri="{FF2B5EF4-FFF2-40B4-BE49-F238E27FC236}">
                <a16:creationId xmlns:a16="http://schemas.microsoft.com/office/drawing/2014/main" id="{40B4F4BF-5BA6-4F8C-AEBA-E108B20FDF47}"/>
              </a:ext>
            </a:extLst>
          </p:cNvPr>
          <p:cNvSpPr>
            <a:spLocks noGrp="1"/>
          </p:cNvSpPr>
          <p:nvPr>
            <p:ph idx="1"/>
          </p:nvPr>
        </p:nvSpPr>
        <p:spPr/>
        <p:txBody>
          <a:bodyPr>
            <a:normAutofit fontScale="92500" lnSpcReduction="20000"/>
          </a:bodyPr>
          <a:lstStyle/>
          <a:p>
            <a:r>
              <a:rPr lang="en-US" dirty="0"/>
              <a:t>WHAT IS WORKPLACE POLITICS ?</a:t>
            </a:r>
          </a:p>
          <a:p>
            <a:r>
              <a:rPr lang="en-US" dirty="0"/>
              <a:t>HOW THE WORKPLACE OF TOMORROW WOULD LOOK LIKE</a:t>
            </a:r>
          </a:p>
          <a:p>
            <a:r>
              <a:rPr lang="en-US" dirty="0"/>
              <a:t>MISCONCEPTIONS</a:t>
            </a:r>
          </a:p>
          <a:p>
            <a:r>
              <a:rPr lang="en-US" dirty="0"/>
              <a:t>CONSTITUTIONAL RIGHT </a:t>
            </a:r>
          </a:p>
          <a:p>
            <a:r>
              <a:rPr lang="en-US" dirty="0"/>
              <a:t>POLITICAL-SKILL INVENTORY TEST:</a:t>
            </a:r>
          </a:p>
          <a:p>
            <a:r>
              <a:rPr lang="en-US" dirty="0"/>
              <a:t>PSYCHOLOGICAL PROFILES</a:t>
            </a:r>
          </a:p>
          <a:p>
            <a:r>
              <a:rPr lang="en-US" dirty="0"/>
              <a:t>THE EAP ROLE IN THE NEW ROONATION(IT IS TIME TO BUILD FOR THE FUTURE)</a:t>
            </a:r>
          </a:p>
          <a:p>
            <a:r>
              <a:rPr lang="en-US" dirty="0"/>
              <a:t>SUMMARY</a:t>
            </a:r>
          </a:p>
        </p:txBody>
      </p:sp>
    </p:spTree>
    <p:extLst>
      <p:ext uri="{BB962C8B-B14F-4D97-AF65-F5344CB8AC3E}">
        <p14:creationId xmlns:p14="http://schemas.microsoft.com/office/powerpoint/2010/main" val="388407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lstStyle/>
          <a:p>
            <a:r>
              <a:rPr lang="en-US" b="1" i="0" dirty="0">
                <a:solidFill>
                  <a:srgbClr val="000000"/>
                </a:solidFill>
                <a:effectLst/>
                <a:latin typeface="Open Sans" panose="020B0606030504020204" pitchFamily="34" charset="0"/>
              </a:rPr>
              <a:t>What is workplace Politics ?</a:t>
            </a:r>
            <a:br>
              <a:rPr lang="en-US" b="1" i="0" dirty="0">
                <a:solidFill>
                  <a:srgbClr val="000000"/>
                </a:solidFill>
                <a:effectLst/>
                <a:latin typeface="Open Sans" panose="020B0606030504020204" pitchFamily="34" charset="0"/>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lstStyle/>
          <a:p>
            <a:r>
              <a:rPr lang="en-US" b="1" i="0" dirty="0">
                <a:solidFill>
                  <a:srgbClr val="000000"/>
                </a:solidFill>
                <a:effectLst/>
                <a:latin typeface="Open Sans" panose="020B0606030504020204" pitchFamily="34" charset="0"/>
              </a:rPr>
              <a:t>Office politics arises when employees tend to misuse their power to gain undue attention and popularity at the workplace</a:t>
            </a:r>
            <a:r>
              <a:rPr lang="en-US" b="0" i="0" dirty="0">
                <a:solidFill>
                  <a:srgbClr val="000000"/>
                </a:solidFill>
                <a:effectLst/>
                <a:latin typeface="Open Sans" panose="020B0606030504020204" pitchFamily="34" charset="0"/>
              </a:rPr>
              <a:t>.</a:t>
            </a:r>
          </a:p>
          <a:p>
            <a:r>
              <a:rPr lang="en-US" b="1" i="0" dirty="0">
                <a:solidFill>
                  <a:srgbClr val="000000"/>
                </a:solidFill>
                <a:effectLst/>
                <a:latin typeface="Open Sans" panose="020B0606030504020204" pitchFamily="34" charset="0"/>
              </a:rPr>
              <a:t>Employees indulge in work politics simply to tarnish their colleague’s reputation to obtain advantages and come in the good books of their superiors. If you really have the potential, there is nothing stopping you.</a:t>
            </a:r>
          </a:p>
          <a:p>
            <a:r>
              <a:rPr lang="en-US" b="1" i="0" dirty="0">
                <a:solidFill>
                  <a:srgbClr val="000000"/>
                </a:solidFill>
                <a:effectLst/>
                <a:latin typeface="Open Sans" panose="020B0606030504020204" pitchFamily="34" charset="0"/>
              </a:rPr>
              <a:t>Politics reduces the productivity of individuals and eventually the organization is at a loss. People tend to spend their maximum time in pulling each other’s legs and playing nasty politics at work. (MSG)</a:t>
            </a:r>
            <a:endParaRPr lang="en-US" b="1" dirty="0"/>
          </a:p>
        </p:txBody>
      </p:sp>
    </p:spTree>
    <p:extLst>
      <p:ext uri="{BB962C8B-B14F-4D97-AF65-F5344CB8AC3E}">
        <p14:creationId xmlns:p14="http://schemas.microsoft.com/office/powerpoint/2010/main" val="3799468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lstStyle/>
          <a:p>
            <a:r>
              <a:rPr lang="en-US" b="1" i="0" dirty="0">
                <a:solidFill>
                  <a:srgbClr val="000000"/>
                </a:solidFill>
                <a:effectLst/>
                <a:latin typeface="Open Sans" panose="020B0606030504020204" pitchFamily="34" charset="0"/>
              </a:rPr>
              <a:t>What is workplace Politics ?</a:t>
            </a:r>
            <a:br>
              <a:rPr lang="en-US" b="1" i="0" dirty="0">
                <a:solidFill>
                  <a:srgbClr val="000000"/>
                </a:solidFill>
                <a:effectLst/>
                <a:latin typeface="Open Sans" panose="020B0606030504020204" pitchFamily="34" charset="0"/>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lstStyle/>
          <a:p>
            <a:r>
              <a:rPr lang="en-US" b="1" i="0" dirty="0">
                <a:solidFill>
                  <a:srgbClr val="000000"/>
                </a:solidFill>
                <a:effectLst/>
                <a:latin typeface="Open Sans" panose="020B0606030504020204" pitchFamily="34" charset="0"/>
              </a:rPr>
              <a:t>Individuals find it difficult to concentrate on work due to unnecessary politics at the workplace. Remember the organization pays you for your hard work, and not for playing politics at workplace.</a:t>
            </a:r>
          </a:p>
          <a:p>
            <a:r>
              <a:rPr lang="en-US" b="1" i="0" dirty="0">
                <a:solidFill>
                  <a:srgbClr val="000000"/>
                </a:solidFill>
                <a:effectLst/>
                <a:latin typeface="Open Sans" panose="020B0606030504020204" pitchFamily="34" charset="0"/>
              </a:rPr>
              <a:t>It majorly affects the relationship amongst the individuals. Friends turn foes due to politics. People stop helping and most importantly trusting each other</a:t>
            </a:r>
            <a:r>
              <a:rPr lang="en-US" b="0" i="0" dirty="0">
                <a:solidFill>
                  <a:srgbClr val="000000"/>
                </a:solidFill>
                <a:effectLst/>
                <a:latin typeface="Open Sans" panose="020B0606030504020204" pitchFamily="34" charset="0"/>
              </a:rPr>
              <a:t>.</a:t>
            </a:r>
          </a:p>
          <a:p>
            <a:r>
              <a:rPr lang="en-US" b="1" i="0" dirty="0">
                <a:solidFill>
                  <a:srgbClr val="000000"/>
                </a:solidFill>
                <a:effectLst/>
                <a:latin typeface="Open Sans" panose="020B0606030504020204" pitchFamily="34" charset="0"/>
              </a:rPr>
              <a:t>Office politics also increases conflicts and tensions at the workplace. Employees do not enjoy at the workplace and treat work as a burden.</a:t>
            </a:r>
            <a:endParaRPr lang="en-US" b="1" dirty="0"/>
          </a:p>
        </p:txBody>
      </p:sp>
    </p:spTree>
    <p:extLst>
      <p:ext uri="{BB962C8B-B14F-4D97-AF65-F5344CB8AC3E}">
        <p14:creationId xmlns:p14="http://schemas.microsoft.com/office/powerpoint/2010/main" val="277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lstStyle/>
          <a:p>
            <a:r>
              <a:rPr lang="en-US" b="1" i="0" dirty="0">
                <a:solidFill>
                  <a:srgbClr val="000000"/>
                </a:solidFill>
                <a:effectLst/>
                <a:latin typeface="Open Sans" panose="020B0606030504020204" pitchFamily="34" charset="0"/>
              </a:rPr>
              <a:t>What is workplace Politics ?</a:t>
            </a:r>
            <a:br>
              <a:rPr lang="en-US" b="1" i="0" dirty="0">
                <a:solidFill>
                  <a:srgbClr val="000000"/>
                </a:solidFill>
                <a:effectLst/>
                <a:latin typeface="Open Sans" panose="020B0606030504020204" pitchFamily="34" charset="0"/>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lstStyle/>
          <a:p>
            <a:r>
              <a:rPr lang="en-US" b="1" i="0" dirty="0">
                <a:solidFill>
                  <a:srgbClr val="000000"/>
                </a:solidFill>
                <a:effectLst/>
                <a:latin typeface="Open Sans" panose="020B0606030504020204" pitchFamily="34" charset="0"/>
              </a:rPr>
              <a:t>Politics never helps in the long run. Ultimately it is an individual’s hard work and intelligence which benefits him.</a:t>
            </a:r>
          </a:p>
          <a:p>
            <a:r>
              <a:rPr lang="en-US" b="1" i="0" dirty="0">
                <a:solidFill>
                  <a:srgbClr val="000000"/>
                </a:solidFill>
                <a:effectLst/>
                <a:latin typeface="Open Sans" panose="020B0606030504020204" pitchFamily="34" charset="0"/>
              </a:rPr>
              <a:t>Employees must enjoy a healthy relationship with their colleagues to give their best. Discussions are important to reach to the best option. Due to politics people avoid interacting with their fellow workers and thus fail to reach to innovative conclusions. The concept of team work and working in groups get nullified in cases of work politics.</a:t>
            </a:r>
            <a:endParaRPr lang="en-US" b="1" dirty="0">
              <a:solidFill>
                <a:srgbClr val="000000"/>
              </a:solidFill>
              <a:latin typeface="Open Sans" panose="020B0606030504020204" pitchFamily="34" charset="0"/>
            </a:endParaRPr>
          </a:p>
          <a:p>
            <a:r>
              <a:rPr lang="en-US" b="1" i="0" dirty="0">
                <a:solidFill>
                  <a:srgbClr val="000000"/>
                </a:solidFill>
                <a:effectLst/>
                <a:latin typeface="Open Sans" panose="020B0606030504020204" pitchFamily="34" charset="0"/>
              </a:rPr>
              <a:t>Office politics promotes negativity at the work place.</a:t>
            </a:r>
            <a:endParaRPr lang="en-US" b="1" dirty="0"/>
          </a:p>
        </p:txBody>
      </p:sp>
    </p:spTree>
    <p:extLst>
      <p:ext uri="{BB962C8B-B14F-4D97-AF65-F5344CB8AC3E}">
        <p14:creationId xmlns:p14="http://schemas.microsoft.com/office/powerpoint/2010/main" val="1072747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lstStyle/>
          <a:p>
            <a:r>
              <a:rPr lang="en-US" b="1" i="0" dirty="0">
                <a:solidFill>
                  <a:srgbClr val="000000"/>
                </a:solidFill>
                <a:effectLst/>
                <a:latin typeface="Open Sans" panose="020B0606030504020204" pitchFamily="34" charset="0"/>
              </a:rPr>
              <a:t>Reasons for Office Politics</a:t>
            </a:r>
            <a:br>
              <a:rPr lang="en-US" b="1" i="0" dirty="0">
                <a:solidFill>
                  <a:srgbClr val="000000"/>
                </a:solidFill>
                <a:effectLst/>
                <a:latin typeface="Open Sans" panose="020B0606030504020204" pitchFamily="34" charset="0"/>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lstStyle/>
          <a:p>
            <a:r>
              <a:rPr lang="en-US" b="1" i="0" dirty="0">
                <a:solidFill>
                  <a:srgbClr val="000000"/>
                </a:solidFill>
                <a:effectLst/>
                <a:latin typeface="Open Sans" panose="020B0606030504020204" pitchFamily="34" charset="0"/>
              </a:rPr>
              <a:t>People willing to come in the limelight without much effort depend on politics</a:t>
            </a:r>
          </a:p>
          <a:p>
            <a:r>
              <a:rPr lang="en-US" b="1" i="0" dirty="0">
                <a:solidFill>
                  <a:srgbClr val="000000"/>
                </a:solidFill>
                <a:effectLst/>
                <a:latin typeface="Open Sans" panose="020B0606030504020204" pitchFamily="34" charset="0"/>
              </a:rPr>
              <a:t>Personal Relationships</a:t>
            </a:r>
          </a:p>
          <a:p>
            <a:r>
              <a:rPr lang="en-US" b="1" i="0" dirty="0">
                <a:solidFill>
                  <a:srgbClr val="000000"/>
                </a:solidFill>
                <a:effectLst/>
                <a:latin typeface="Open Sans" panose="020B0606030504020204" pitchFamily="34" charset="0"/>
              </a:rPr>
              <a:t>Blame Games</a:t>
            </a:r>
          </a:p>
          <a:p>
            <a:r>
              <a:rPr lang="en-US" b="1" i="0" dirty="0">
                <a:solidFill>
                  <a:srgbClr val="000000"/>
                </a:solidFill>
                <a:effectLst/>
                <a:latin typeface="Open Sans" panose="020B0606030504020204" pitchFamily="34" charset="0"/>
              </a:rPr>
              <a:t>Lack of Trust</a:t>
            </a:r>
          </a:p>
          <a:p>
            <a:r>
              <a:rPr lang="en-US" b="1" i="0" dirty="0">
                <a:solidFill>
                  <a:srgbClr val="000000"/>
                </a:solidFill>
                <a:effectLst/>
                <a:latin typeface="Open Sans" panose="020B0606030504020204" pitchFamily="34" charset="0"/>
              </a:rPr>
              <a:t>Manipulations</a:t>
            </a:r>
          </a:p>
          <a:p>
            <a:r>
              <a:rPr lang="en-US" b="1" i="0" dirty="0">
                <a:solidFill>
                  <a:srgbClr val="000000"/>
                </a:solidFill>
                <a:effectLst/>
                <a:latin typeface="Open Sans" panose="020B0606030504020204" pitchFamily="34" charset="0"/>
              </a:rPr>
              <a:t>Gossips</a:t>
            </a:r>
          </a:p>
          <a:p>
            <a:endParaRPr lang="en-US" b="1" dirty="0"/>
          </a:p>
        </p:txBody>
      </p:sp>
    </p:spTree>
    <p:extLst>
      <p:ext uri="{BB962C8B-B14F-4D97-AF65-F5344CB8AC3E}">
        <p14:creationId xmlns:p14="http://schemas.microsoft.com/office/powerpoint/2010/main" val="1143619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43837-BE09-4026-8431-8509F81D67CD}"/>
              </a:ext>
            </a:extLst>
          </p:cNvPr>
          <p:cNvSpPr>
            <a:spLocks noGrp="1"/>
          </p:cNvSpPr>
          <p:nvPr>
            <p:ph type="title"/>
          </p:nvPr>
        </p:nvSpPr>
        <p:spPr/>
        <p:txBody>
          <a:bodyPr/>
          <a:lstStyle/>
          <a:p>
            <a:r>
              <a:rPr lang="en-US" b="0" i="0" dirty="0">
                <a:solidFill>
                  <a:srgbClr val="000000"/>
                </a:solidFill>
                <a:effectLst/>
                <a:latin typeface="Raleway"/>
              </a:rPr>
              <a:t>Office Politics and Organizational Dynamics</a:t>
            </a:r>
            <a:br>
              <a:rPr lang="en-US" b="0" i="0" dirty="0">
                <a:solidFill>
                  <a:srgbClr val="000000"/>
                </a:solidFill>
                <a:effectLst/>
                <a:latin typeface="Raleway"/>
              </a:rPr>
            </a:br>
            <a:endParaRPr lang="en-US" dirty="0"/>
          </a:p>
        </p:txBody>
      </p:sp>
      <p:sp>
        <p:nvSpPr>
          <p:cNvPr id="3" name="Content Placeholder 2">
            <a:extLst>
              <a:ext uri="{FF2B5EF4-FFF2-40B4-BE49-F238E27FC236}">
                <a16:creationId xmlns:a16="http://schemas.microsoft.com/office/drawing/2014/main" id="{8F18FDBC-0531-461C-A632-06B6D1A8A1EE}"/>
              </a:ext>
            </a:extLst>
          </p:cNvPr>
          <p:cNvSpPr>
            <a:spLocks noGrp="1"/>
          </p:cNvSpPr>
          <p:nvPr>
            <p:ph idx="1"/>
          </p:nvPr>
        </p:nvSpPr>
        <p:spPr/>
        <p:txBody>
          <a:bodyPr/>
          <a:lstStyle/>
          <a:p>
            <a:r>
              <a:rPr lang="en-US" b="1" i="0" dirty="0">
                <a:solidFill>
                  <a:srgbClr val="000000"/>
                </a:solidFill>
                <a:effectLst/>
                <a:latin typeface="Open Sans" panose="020B0606030504020204" pitchFamily="34" charset="0"/>
              </a:rPr>
              <a:t>The key to organizational success is how well the leaders manage the competing and conflicting agendas and how well they “take all factions along” in their decision making</a:t>
            </a:r>
            <a:r>
              <a:rPr lang="en-US" b="0" i="0" dirty="0">
                <a:solidFill>
                  <a:srgbClr val="000000"/>
                </a:solidFill>
                <a:effectLst/>
                <a:latin typeface="Open Sans" panose="020B0606030504020204" pitchFamily="34" charset="0"/>
              </a:rPr>
              <a:t>. </a:t>
            </a:r>
          </a:p>
          <a:p>
            <a:r>
              <a:rPr lang="en-US" b="1" i="0" dirty="0">
                <a:solidFill>
                  <a:srgbClr val="000000"/>
                </a:solidFill>
                <a:effectLst/>
                <a:latin typeface="Open Sans" panose="020B0606030504020204" pitchFamily="34" charset="0"/>
              </a:rPr>
              <a:t>there are many corporates where organizational politics has resulted in attrition of employees</a:t>
            </a:r>
            <a:r>
              <a:rPr lang="en-US" b="0" i="0" dirty="0">
                <a:solidFill>
                  <a:srgbClr val="000000"/>
                </a:solidFill>
                <a:effectLst/>
                <a:latin typeface="Open Sans" panose="020B0606030504020204" pitchFamily="34" charset="0"/>
              </a:rPr>
              <a:t> </a:t>
            </a:r>
          </a:p>
          <a:p>
            <a:r>
              <a:rPr lang="en-US" b="0" i="0" dirty="0">
                <a:solidFill>
                  <a:srgbClr val="000000"/>
                </a:solidFill>
                <a:effectLst/>
                <a:latin typeface="Open Sans" panose="020B0606030504020204" pitchFamily="34" charset="0"/>
              </a:rPr>
              <a:t> </a:t>
            </a:r>
            <a:r>
              <a:rPr lang="en-US" b="1" i="0" dirty="0">
                <a:solidFill>
                  <a:srgbClr val="000000"/>
                </a:solidFill>
                <a:effectLst/>
                <a:latin typeface="Open Sans" panose="020B0606030504020204" pitchFamily="34" charset="0"/>
              </a:rPr>
              <a:t>it is human to indulge in politics and hence, some form of political jockeying is inevitable in organizations</a:t>
            </a:r>
            <a:r>
              <a:rPr lang="en-US" b="0" i="0" dirty="0">
                <a:solidFill>
                  <a:srgbClr val="000000"/>
                </a:solidFill>
                <a:effectLst/>
                <a:latin typeface="Open Sans" panose="020B0606030504020204" pitchFamily="34" charset="0"/>
              </a:rPr>
              <a:t>.</a:t>
            </a:r>
            <a:endParaRPr lang="en-US" b="1" dirty="0"/>
          </a:p>
        </p:txBody>
      </p:sp>
    </p:spTree>
    <p:extLst>
      <p:ext uri="{BB962C8B-B14F-4D97-AF65-F5344CB8AC3E}">
        <p14:creationId xmlns:p14="http://schemas.microsoft.com/office/powerpoint/2010/main" val="2058994456"/>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otalTime>46</TotalTime>
  <Words>2940</Words>
  <Application>Microsoft Macintosh PowerPoint</Application>
  <PresentationFormat>Widescreen</PresentationFormat>
  <Paragraphs>173</Paragraphs>
  <Slides>28</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28</vt:i4>
      </vt:variant>
    </vt:vector>
  </HeadingPairs>
  <TitlesOfParts>
    <vt:vector size="41" baseType="lpstr">
      <vt:lpstr>Arial</vt:lpstr>
      <vt:lpstr>Calibri</vt:lpstr>
      <vt:lpstr>Gill Sans MT</vt:lpstr>
      <vt:lpstr>Helvetica</vt:lpstr>
      <vt:lpstr>inherit</vt:lpstr>
      <vt:lpstr>Merriweather</vt:lpstr>
      <vt:lpstr>Montserrat-Medium</vt:lpstr>
      <vt:lpstr>Open Sans</vt:lpstr>
      <vt:lpstr>PT Sans</vt:lpstr>
      <vt:lpstr>Raleway</vt:lpstr>
      <vt:lpstr>Symbol</vt:lpstr>
      <vt:lpstr>Times New Roman</vt:lpstr>
      <vt:lpstr>Gallery</vt:lpstr>
      <vt:lpstr>Workplace  politics</vt:lpstr>
      <vt:lpstr> </vt:lpstr>
      <vt:lpstr>Tarsyia Waddell PRESENTER:</vt:lpstr>
      <vt:lpstr>                         Overview</vt:lpstr>
      <vt:lpstr>What is workplace Politics ? </vt:lpstr>
      <vt:lpstr>What is workplace Politics ? </vt:lpstr>
      <vt:lpstr>What is workplace Politics ? </vt:lpstr>
      <vt:lpstr>Reasons for Office Politics </vt:lpstr>
      <vt:lpstr>Office Politics and Organizational Dynamics </vt:lpstr>
      <vt:lpstr>Effect of Politics on Organization and Employees </vt:lpstr>
      <vt:lpstr>How to Win at Workplace Politics </vt:lpstr>
      <vt:lpstr>How to Win at Workplace Politics</vt:lpstr>
      <vt:lpstr>Ways to Reduce Politics at the Workplace </vt:lpstr>
      <vt:lpstr>Role of Employees in Avoiding Politics </vt:lpstr>
      <vt:lpstr>Role of Management in Avoiding Politics </vt:lpstr>
      <vt:lpstr>Improve Your Skills through Office Politics </vt:lpstr>
      <vt:lpstr>How the Workplace of Tomorrow Would Look Like </vt:lpstr>
      <vt:lpstr>Toxic Workplaces, the Harm they do, and how Organizations can Avoid Becoming One  </vt:lpstr>
      <vt:lpstr>Surviving the Corporate Jungle and Winning the Power Game  </vt:lpstr>
      <vt:lpstr>Here are our findings: Glassdoor Survey  </vt:lpstr>
      <vt:lpstr>So how do you navigate the political landmines at work? DO’S and don’t (GDS) </vt:lpstr>
      <vt:lpstr>Misconceptions </vt:lpstr>
      <vt:lpstr>Sample of State Laws Addressing Workplace "Political Activity (H&amp;K)  </vt:lpstr>
      <vt:lpstr>Power, Politics, and Leadership in the Workplace Thomas D. Cairns  </vt:lpstr>
      <vt:lpstr>9 Psychological Profiles: Office Politics Players (POWERMOVES.COM)  </vt:lpstr>
      <vt:lpstr>Stress/Behavioral Health/Risk Management </vt:lpstr>
      <vt:lpstr>Summary </vt:lpstr>
      <vt:lpstr> NOTES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Rontaya Bailey</dc:creator>
  <cp:lastModifiedBy>Microsoft Office User</cp:lastModifiedBy>
  <cp:revision>8</cp:revision>
  <cp:lastPrinted>2020-11-02T04:12:56Z</cp:lastPrinted>
  <dcterms:created xsi:type="dcterms:W3CDTF">2020-09-06T03:09:53Z</dcterms:created>
  <dcterms:modified xsi:type="dcterms:W3CDTF">2020-11-02T04:13:02Z</dcterms:modified>
</cp:coreProperties>
</file>