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513" r:id="rId1"/>
  </p:sldMasterIdLst>
  <p:notesMasterIdLst>
    <p:notesMasterId r:id="rId44"/>
  </p:notesMasterIdLst>
  <p:handoutMasterIdLst>
    <p:handoutMasterId r:id="rId45"/>
  </p:handoutMasterIdLst>
  <p:sldIdLst>
    <p:sldId id="256" r:id="rId2"/>
    <p:sldId id="796" r:id="rId3"/>
    <p:sldId id="836" r:id="rId4"/>
    <p:sldId id="837" r:id="rId5"/>
    <p:sldId id="834" r:id="rId6"/>
    <p:sldId id="804" r:id="rId7"/>
    <p:sldId id="818" r:id="rId8"/>
    <p:sldId id="831" r:id="rId9"/>
    <p:sldId id="652" r:id="rId10"/>
    <p:sldId id="819" r:id="rId11"/>
    <p:sldId id="828" r:id="rId12"/>
    <p:sldId id="829" r:id="rId13"/>
    <p:sldId id="820" r:id="rId14"/>
    <p:sldId id="821" r:id="rId15"/>
    <p:sldId id="822" r:id="rId16"/>
    <p:sldId id="761" r:id="rId17"/>
    <p:sldId id="844" r:id="rId18"/>
    <p:sldId id="789" r:id="rId19"/>
    <p:sldId id="775" r:id="rId20"/>
    <p:sldId id="776" r:id="rId21"/>
    <p:sldId id="777" r:id="rId22"/>
    <p:sldId id="833" r:id="rId23"/>
    <p:sldId id="825" r:id="rId24"/>
    <p:sldId id="826" r:id="rId25"/>
    <p:sldId id="787" r:id="rId26"/>
    <p:sldId id="842" r:id="rId27"/>
    <p:sldId id="790" r:id="rId28"/>
    <p:sldId id="791" r:id="rId29"/>
    <p:sldId id="778" r:id="rId30"/>
    <p:sldId id="779" r:id="rId31"/>
    <p:sldId id="780" r:id="rId32"/>
    <p:sldId id="781" r:id="rId33"/>
    <p:sldId id="845" r:id="rId34"/>
    <p:sldId id="782" r:id="rId35"/>
    <p:sldId id="839" r:id="rId36"/>
    <p:sldId id="840" r:id="rId37"/>
    <p:sldId id="847" r:id="rId38"/>
    <p:sldId id="785" r:id="rId39"/>
    <p:sldId id="736" r:id="rId40"/>
    <p:sldId id="792" r:id="rId41"/>
    <p:sldId id="832" r:id="rId42"/>
    <p:sldId id="815" r:id="rId4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85BC"/>
    <a:srgbClr val="81B0BE"/>
    <a:srgbClr val="9DD7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26"/>
    <p:restoredTop sz="94377"/>
  </p:normalViewPr>
  <p:slideViewPr>
    <p:cSldViewPr>
      <p:cViewPr varScale="1">
        <p:scale>
          <a:sx n="107" d="100"/>
          <a:sy n="107" d="100"/>
        </p:scale>
        <p:origin x="108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4FB3BF-AA5D-874D-938E-26CA30B8DA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3D95E-0E0B-CD40-9DAD-8180614D653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BFC3510B-68EB-3B42-B24D-8EC535AE4812}" type="datetimeFigureOut">
              <a:rPr lang="en-US"/>
              <a:pPr>
                <a:defRPr/>
              </a:pPr>
              <a:t>10/18/22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02AAD3-DFBD-B048-9DAC-A2D0F3A579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D40CBA-298B-E841-9905-A53B43447A6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8D1366E-F6BB-DB4C-A718-2278C6CE14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364EFB-D64B-004B-8D41-7162BAF56DF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3E2984-97C7-624B-9204-7DFD0EF15ADA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C53B9E07-A3D7-C046-96FC-A0F08E4690B7}" type="datetime1">
              <a:rPr lang="en-US" altLang="x-none"/>
              <a:pPr>
                <a:defRPr/>
              </a:pPr>
              <a:t>10/18/22</a:t>
            </a:fld>
            <a:endParaRPr lang="en-US" altLang="x-none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3E8CE7AC-BEE0-A944-B22A-9370383DD9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4312FFD-FB4D-2545-9A3D-0A0B87E559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A52EA0-C159-B44F-8FB1-5C3F4072FC9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504DEE-28DF-0A44-A40C-773D85D2B2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6927E5F-38A5-4C45-8E21-A73CE5090F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Window of opportunity, open and willing doesn’t necessarily stay that way; chance for rebirth and reinvention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1937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Tenuous sense of agency</a:t>
            </a:r>
          </a:p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Emotions in early sobriety are like VUCA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21756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25469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>
            <a:extLst>
              <a:ext uri="{FF2B5EF4-FFF2-40B4-BE49-F238E27FC236}">
                <a16:creationId xmlns:a16="http://schemas.microsoft.com/office/drawing/2014/main" id="{D3BF0D7D-4F87-20C0-D332-2E172BED3B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FCEE6F9D-0950-8C4E-86D4-8CDBC60FF480}" type="slidenum">
              <a:rPr lang="en-US" altLang="en-US" sz="1200"/>
              <a:pPr/>
              <a:t>9</a:t>
            </a:fld>
            <a:endParaRPr lang="en-US" altLang="en-US" sz="1200"/>
          </a:p>
        </p:txBody>
      </p:sp>
      <p:sp>
        <p:nvSpPr>
          <p:cNvPr id="20482" name="Rectangle 2">
            <a:extLst>
              <a:ext uri="{FF2B5EF4-FFF2-40B4-BE49-F238E27FC236}">
                <a16:creationId xmlns:a16="http://schemas.microsoft.com/office/drawing/2014/main" id="{E0BE927E-E469-7A61-34EB-E9210067707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B356924D-66DF-D881-005C-466A724928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Poor interpersonal relationships – </a:t>
            </a:r>
          </a:p>
          <a:p>
            <a:pPr lvl="1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Single biggest and most common factor</a:t>
            </a:r>
          </a:p>
          <a:p>
            <a:pPr lvl="2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Being too harshly critical, insensitive or demanding</a:t>
            </a:r>
          </a:p>
          <a:p>
            <a:pPr lvl="4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Alienating co-workers and direct reports</a:t>
            </a:r>
          </a:p>
          <a:p>
            <a:pPr lvl="4" eaLnBrk="1" hangingPunct="1"/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Rigidity—</a:t>
            </a:r>
          </a:p>
          <a:p>
            <a:pPr lvl="1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Unable to accept feedback they need to change or improve</a:t>
            </a:r>
          </a:p>
          <a:p>
            <a:pPr lvl="1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Unable to listen</a:t>
            </a:r>
          </a:p>
          <a:p>
            <a:pPr lvl="1"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Unable to learn and change</a:t>
            </a:r>
          </a:p>
          <a:p>
            <a:pPr eaLnBrk="1" hangingPunct="1"/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Inability to work with a team—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being disrespectful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Uncooperative</a:t>
            </a:r>
          </a:p>
          <a:p>
            <a:pPr eaLnBrk="1" hangingPunct="1">
              <a:buFontTx/>
              <a:buChar char="•"/>
            </a:pPr>
            <a:r>
              <a:rPr lang="en-US" altLang="en-US">
                <a:latin typeface="Arial" panose="020B0604020202020204" pitchFamily="34" charset="0"/>
                <a:ea typeface="ＭＳ Ｐゴシック" panose="020B0600070205080204" pitchFamily="34" charset="-128"/>
              </a:rPr>
              <a:t>Not sharing information, plans or credit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Growth mindset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5533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>
            <a:extLst>
              <a:ext uri="{FF2B5EF4-FFF2-40B4-BE49-F238E27FC236}">
                <a16:creationId xmlns:a16="http://schemas.microsoft.com/office/drawing/2014/main" id="{249D0BE6-2E68-3045-B620-9868A24B792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>
            <a:extLst>
              <a:ext uri="{FF2B5EF4-FFF2-40B4-BE49-F238E27FC236}">
                <a16:creationId xmlns:a16="http://schemas.microsoft.com/office/drawing/2014/main" id="{1B459340-8A75-C586-FBE3-08667BEF3E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6867" name="Slide Number Placeholder 3">
            <a:extLst>
              <a:ext uri="{FF2B5EF4-FFF2-40B4-BE49-F238E27FC236}">
                <a16:creationId xmlns:a16="http://schemas.microsoft.com/office/drawing/2014/main" id="{061D8FB4-33B8-FFC7-184C-47F64AE5A4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6C07967D-70AA-3147-9201-88CB1BEAA1AB}" type="slidenum">
              <a:rPr lang="en-US" altLang="en-US" sz="1200"/>
              <a:pPr/>
              <a:t>16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Usually – expecting positive events in future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8747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sz="1200" dirty="0">
                <a:ea typeface="ＭＳ Ｐゴシック" panose="020B0600070205080204" pitchFamily="34" charset="-128"/>
              </a:rPr>
              <a:t>Effective communication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6927E5F-38A5-4C45-8E21-A73CE5090FBE}" type="slidenum">
              <a:rPr lang="en-US" altLang="en-US" smtClean="0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833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31" y="1449146"/>
            <a:ext cx="7526338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8831" y="5280847"/>
            <a:ext cx="5515769" cy="434974"/>
          </a:xfrm>
          <a:effectLst/>
        </p:spPr>
        <p:txBody>
          <a:bodyPr anchor="t"/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260E44D3-B5F6-9548-ACF3-AB5158A1C6E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10200"/>
            <a:ext cx="25146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21676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800600"/>
            <a:ext cx="7526337" cy="566738"/>
          </a:xfrm>
          <a:effectLst/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9144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5367338"/>
            <a:ext cx="7526337" cy="493712"/>
          </a:xfrm>
          <a:effectLst/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x-none"/>
              <a:t>Put Your Mindset to Work, Reed &amp; Stoltz</a:t>
            </a:r>
          </a:p>
          <a:p>
            <a:pPr>
              <a:defRPr/>
            </a:pPr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Springboard      </a:t>
            </a:r>
            <a:fld id="{31DE1FDC-A19C-A14B-AF48-62BF9C1037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8074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485107" y="1338479"/>
            <a:ext cx="4749312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573" y="1495525"/>
            <a:ext cx="442038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1226" y="4700702"/>
            <a:ext cx="4418727" cy="713241"/>
          </a:xfrm>
          <a:effectLst/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5398884" y="1338479"/>
            <a:ext cx="3302316" cy="4075464"/>
          </a:xfrm>
          <a:effectLst/>
        </p:spPr>
        <p:txBody>
          <a:bodyPr anchor="t"/>
          <a:lstStyle>
            <a:lvl1pPr marL="0" indent="0">
              <a:buFontTx/>
              <a:buNone/>
              <a:defRPr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x-none"/>
              <a:t>Put Your Mindset to Work, Reed &amp; Stoltz</a:t>
            </a:r>
          </a:p>
          <a:p>
            <a:pPr>
              <a:defRPr/>
            </a:pPr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Springboard      </a:t>
            </a:r>
            <a:fld id="{31DE1FDC-A19C-A14B-AF48-62BF9C1037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298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855663" y="2286585"/>
            <a:ext cx="3671336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017816" y="2435956"/>
            <a:ext cx="328689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4616450" y="2286000"/>
            <a:ext cx="3671888" cy="2300288"/>
          </a:xfrm>
          <a:effectLst/>
        </p:spPr>
        <p:txBody>
          <a:bodyPr anchor="t"/>
          <a:lstStyle>
            <a:lvl1pPr marL="0" indent="0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x-none"/>
              <a:t>Put Your Mindset to Work, Reed &amp; Stoltz</a:t>
            </a:r>
          </a:p>
          <a:p>
            <a:pPr>
              <a:defRPr/>
            </a:pPr>
            <a:endParaRPr lang="en-US" alt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r>
              <a:rPr lang="en-US" altLang="en-US"/>
              <a:t>Springboard      </a:t>
            </a:r>
            <a:fld id="{31DE1FDC-A19C-A14B-AF48-62BF9C1037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1849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 anchor="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762731BB-E8F1-F44C-9833-5F4E551071F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45465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5752238" y="446089"/>
            <a:ext cx="3391762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AutoShape 4"/>
          <p:cNvSpPr>
            <a:spLocks noChangeAspect="1" noChangeArrowheads="1" noTextEdit="1"/>
          </p:cNvSpPr>
          <p:nvPr/>
        </p:nvSpPr>
        <p:spPr bwMode="auto">
          <a:xfrm>
            <a:off x="5233988" y="0"/>
            <a:ext cx="3910012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37655" y="586171"/>
            <a:ext cx="1701800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4862" y="446089"/>
            <a:ext cx="4947376" cy="5414962"/>
          </a:xfrm>
          <a:effectLst/>
        </p:spPr>
        <p:txBody>
          <a:bodyPr vert="eaVert" anchor="t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C1ABD7FD-6FEC-F14C-94BB-2B2B2433888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0632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997" y="2222287"/>
            <a:ext cx="7524003" cy="3636510"/>
          </a:xfrm>
          <a:effectLst/>
        </p:spPr>
        <p:txBody>
          <a:bodyPr/>
          <a:lstStyle>
            <a:lvl1pPr>
              <a:defRPr lang="en-US" dirty="0">
                <a:solidFill>
                  <a:schemeClr val="bg1"/>
                </a:solidFill>
                <a:effectLst/>
              </a:defRPr>
            </a:lvl1pPr>
            <a:lvl2pPr>
              <a:defRPr lang="en-US" dirty="0">
                <a:solidFill>
                  <a:schemeClr val="bg1"/>
                </a:solidFill>
                <a:effectLst/>
              </a:defRPr>
            </a:lvl2pPr>
            <a:lvl3pPr>
              <a:defRPr lang="en-US" dirty="0">
                <a:solidFill>
                  <a:schemeClr val="bg1"/>
                </a:solidFill>
                <a:effectLst/>
              </a:defRPr>
            </a:lvl3pPr>
            <a:lvl4pPr>
              <a:defRPr lang="en-US" dirty="0">
                <a:solidFill>
                  <a:schemeClr val="bg1"/>
                </a:solidFill>
                <a:effectLst/>
              </a:defRPr>
            </a:lvl4pPr>
            <a:lvl5pPr>
              <a:defRPr lang="en-US" dirty="0"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4281603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10" name="Picture 1">
            <a:extLst>
              <a:ext uri="{FF2B5EF4-FFF2-40B4-BE49-F238E27FC236}">
                <a16:creationId xmlns:a16="http://schemas.microsoft.com/office/drawing/2014/main" id="{B3382B3C-2DE0-4544-96EC-172F85B6CA1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91213"/>
            <a:ext cx="18288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D4278CE4-0961-A94E-9D43-D301D4208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47825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0"/>
            <a:ext cx="9144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2951396"/>
            <a:ext cx="7526337" cy="1468800"/>
          </a:xfrm>
        </p:spPr>
        <p:txBody>
          <a:bodyPr anchor="b"/>
          <a:lstStyle>
            <a:lvl1pPr algn="r">
              <a:defRPr sz="4800" b="1" cap="none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4863" y="5281200"/>
            <a:ext cx="7526337" cy="433955"/>
          </a:xfrm>
          <a:effectLst/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A9A138E8-6F01-8349-82B6-D713024BFA2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596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09996" y="2222287"/>
            <a:ext cx="3670723" cy="3638763"/>
          </a:xfrm>
          <a:effectLst/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0" y="2222287"/>
            <a:ext cx="3670720" cy="3638763"/>
          </a:xfrm>
          <a:effectLst/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FBD2C016-7B5E-774E-A17E-FBAEEA493302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62634C59-3F70-92C3-1A2A-46F50091E7B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891213"/>
            <a:ext cx="18288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1992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6" y="2174875"/>
            <a:ext cx="3670723" cy="576262"/>
          </a:xfrm>
          <a:effectLst/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9996" y="2751137"/>
            <a:ext cx="3687391" cy="3109913"/>
          </a:xfrm>
          <a:effectLst/>
        </p:spPr>
        <p:txBody>
          <a:bodyPr anchor="t"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2174875"/>
            <a:ext cx="3670720" cy="576262"/>
          </a:xfrm>
          <a:effectLst/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bg1"/>
                </a:solidFill>
                <a:effectLst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751137"/>
            <a:ext cx="3670720" cy="3109913"/>
          </a:xfrm>
          <a:effectLst/>
        </p:spPr>
        <p:txBody>
          <a:bodyPr anchor="t">
            <a:normAutofit/>
          </a:bodyPr>
          <a:lstStyle>
            <a:lvl1pPr>
              <a:defRPr>
                <a:solidFill>
                  <a:schemeClr val="bg1"/>
                </a:solidFill>
                <a:effectLst/>
              </a:defRPr>
            </a:lvl1pPr>
            <a:lvl2pPr>
              <a:defRPr>
                <a:solidFill>
                  <a:schemeClr val="bg1"/>
                </a:solidFill>
                <a:effectLst/>
              </a:defRPr>
            </a:lvl2pPr>
            <a:lvl3pPr>
              <a:defRPr>
                <a:solidFill>
                  <a:schemeClr val="bg1"/>
                </a:solidFill>
                <a:effectLst/>
              </a:defRPr>
            </a:lvl3pPr>
            <a:lvl4pPr>
              <a:defRPr>
                <a:solidFill>
                  <a:schemeClr val="bg1"/>
                </a:solidFill>
                <a:effectLst/>
              </a:defRPr>
            </a:lvl4pPr>
            <a:lvl5pPr>
              <a:defRPr>
                <a:solidFill>
                  <a:schemeClr val="bg1"/>
                </a:solidFill>
                <a:effectLst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DF132110-072E-704D-963A-C67453AB3BB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8649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9144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64CC0E5F-D1C8-0449-964E-407338102F0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0707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598E46C6-CC90-5545-BF7F-B8C0091F998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3974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804863" y="446086"/>
            <a:ext cx="2660650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863" y="446088"/>
            <a:ext cx="2660650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1724" y="446087"/>
            <a:ext cx="4689475" cy="5414963"/>
          </a:xfrm>
          <a:effectLst/>
        </p:spPr>
        <p:txBody>
          <a:bodyPr>
            <a:norm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4863" y="2260737"/>
            <a:ext cx="2660650" cy="3600311"/>
          </a:xfrm>
          <a:effectLst/>
        </p:spPr>
        <p:txBody>
          <a:bodyPr/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1422" y="6041361"/>
            <a:ext cx="99316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628953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904584" y="5915887"/>
            <a:ext cx="796616" cy="490599"/>
          </a:xfrm>
          <a:prstGeom prst="rect">
            <a:avLst/>
          </a:prstGeom>
        </p:spPr>
        <p:txBody>
          <a:bodyPr/>
          <a:lstStyle/>
          <a:p>
            <a:fld id="{BE6CC4B1-7F81-294B-B27D-222C02B576D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1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996" y="727521"/>
            <a:ext cx="3501548" cy="1617163"/>
          </a:xfrm>
          <a:effectLst/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4573588" y="0"/>
            <a:ext cx="4570412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9996" y="2344684"/>
            <a:ext cx="3501548" cy="3516365"/>
          </a:xfrm>
          <a:effectLst/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914357" y="6041361"/>
            <a:ext cx="73265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42797" y="6041361"/>
            <a:ext cx="247156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647017" y="5915887"/>
            <a:ext cx="796616" cy="490599"/>
          </a:xfrm>
          <a:prstGeom prst="rect">
            <a:avLst/>
          </a:prstGeo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00829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9997" y="2184400"/>
            <a:ext cx="7524003" cy="367439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8479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514" r:id="rId1"/>
    <p:sldLayoutId id="2147484515" r:id="rId2"/>
    <p:sldLayoutId id="2147484516" r:id="rId3"/>
    <p:sldLayoutId id="2147484517" r:id="rId4"/>
    <p:sldLayoutId id="2147484518" r:id="rId5"/>
    <p:sldLayoutId id="2147484519" r:id="rId6"/>
    <p:sldLayoutId id="2147484520" r:id="rId7"/>
    <p:sldLayoutId id="2147484521" r:id="rId8"/>
    <p:sldLayoutId id="2147484522" r:id="rId9"/>
    <p:sldLayoutId id="2147484523" r:id="rId10"/>
    <p:sldLayoutId id="2147484524" r:id="rId11"/>
    <p:sldLayoutId id="2147484525" r:id="rId12"/>
    <p:sldLayoutId id="2147484526" r:id="rId13"/>
    <p:sldLayoutId id="2147484527" r:id="rId14"/>
  </p:sldLayoutIdLst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effectLst/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bg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mailto:Lawrence@SpringboardUnlimited.co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9B2A8-F14C-B144-919C-B734396579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1000" y="708847"/>
            <a:ext cx="7954169" cy="3863153"/>
          </a:xfrm>
        </p:spPr>
        <p:txBody>
          <a:bodyPr anchor="ctr"/>
          <a:lstStyle/>
          <a:p>
            <a:r>
              <a:rPr lang="en-US" sz="4400" dirty="0"/>
              <a:t>How to Boost Psychological Capital to Support Early Sobriety</a:t>
            </a:r>
            <a:br>
              <a:rPr lang="en-US" dirty="0"/>
            </a:br>
            <a:r>
              <a:rPr lang="en-US" sz="4400" b="0" dirty="0"/>
              <a:t> </a:t>
            </a:r>
            <a:br>
              <a:rPr lang="en-US" sz="4400" b="0" dirty="0"/>
            </a:br>
            <a:r>
              <a:rPr lang="en-US" sz="4000" b="0" dirty="0"/>
              <a:t>Lawrence Hedblom </a:t>
            </a:r>
            <a:br>
              <a:rPr lang="en-US" sz="4000" b="0" dirty="0"/>
            </a:br>
            <a:r>
              <a:rPr lang="en-US" sz="4000" b="0" dirty="0"/>
              <a:t>							  October 8, 2022</a:t>
            </a:r>
            <a:endParaRPr lang="en-US" sz="4000" b="0" dirty="0">
              <a:latin typeface="Adobe Garamond Pro" panose="02020502060506020403" pitchFamily="18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778290-DBAA-1F46-8CE2-AE28F12F4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1000" y="5257800"/>
            <a:ext cx="5515769" cy="891353"/>
          </a:xfrm>
        </p:spPr>
        <p:txBody>
          <a:bodyPr>
            <a:noAutofit/>
          </a:bodyPr>
          <a:lstStyle/>
          <a:p>
            <a:r>
              <a:rPr lang="en-US" sz="3400" dirty="0">
                <a:solidFill>
                  <a:schemeClr val="bg1"/>
                </a:solidFill>
              </a:rPr>
              <a:t>EAPA Conference 2022</a:t>
            </a:r>
          </a:p>
        </p:txBody>
      </p:sp>
    </p:spTree>
    <p:extLst>
      <p:ext uri="{BB962C8B-B14F-4D97-AF65-F5344CB8AC3E}">
        <p14:creationId xmlns:p14="http://schemas.microsoft.com/office/powerpoint/2010/main" val="2498765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D41C12-B83C-5552-53EA-2109740DC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Recovery capital includes breadth and depth of internal and external resources that can be drawn upon to initiate and sustain recovery from severe AOD problems. (Granfield &amp; Cloud 2004)</a:t>
            </a:r>
          </a:p>
          <a:p>
            <a:r>
              <a:rPr lang="en-US" dirty="0"/>
              <a:t>Conceptually linked to solution-focused therapy, strength-based management, resilience, and ideas of hardiness and wellness (White &amp; Cloud 2008)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86E504-C80B-B943-09E2-6D7E74E6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Capital</a:t>
            </a:r>
          </a:p>
        </p:txBody>
      </p:sp>
    </p:spTree>
    <p:extLst>
      <p:ext uri="{BB962C8B-B14F-4D97-AF65-F5344CB8AC3E}">
        <p14:creationId xmlns:p14="http://schemas.microsoft.com/office/powerpoint/2010/main" val="941579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D41C12-B83C-5552-53EA-2109740DC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Three types of recovery capital </a:t>
            </a:r>
          </a:p>
          <a:p>
            <a:pPr lvl="1"/>
            <a:r>
              <a:rPr lang="en-US" sz="1800" b="1" dirty="0"/>
              <a:t>Personal</a:t>
            </a:r>
            <a:r>
              <a:rPr lang="en-US" sz="1800" dirty="0"/>
              <a:t> recovery capital</a:t>
            </a:r>
          </a:p>
          <a:p>
            <a:pPr lvl="2"/>
            <a:r>
              <a:rPr lang="en-US" sz="1800" dirty="0"/>
              <a:t>Physical (physical health, financial assets, insurance, basic necessities)</a:t>
            </a:r>
          </a:p>
          <a:p>
            <a:pPr lvl="2"/>
            <a:r>
              <a:rPr lang="en-US" sz="1800" b="1" dirty="0">
                <a:solidFill>
                  <a:srgbClr val="0070C0"/>
                </a:solidFill>
              </a:rPr>
              <a:t>Human capital (values, self-esteem, self-confidence, self-efficacy, hopefulness, optimism, purpose in life)</a:t>
            </a:r>
          </a:p>
          <a:p>
            <a:pPr lvl="1"/>
            <a:r>
              <a:rPr lang="en-US" sz="2000" b="1" dirty="0"/>
              <a:t>Family/social </a:t>
            </a:r>
            <a:r>
              <a:rPr lang="en-US" sz="2000" dirty="0"/>
              <a:t>(intimate relationships supportive of recovery)</a:t>
            </a:r>
          </a:p>
          <a:p>
            <a:pPr lvl="1"/>
            <a:r>
              <a:rPr lang="en-US" sz="2000" b="1" dirty="0"/>
              <a:t>Community</a:t>
            </a:r>
            <a:r>
              <a:rPr lang="en-US" sz="2000" dirty="0"/>
              <a:t> (resources, policies promoting recovery - local support institutions, e.g.)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386E504-C80B-B943-09E2-6D7E74E6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Recovery Capital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A10B2F-B22E-E299-A83D-363ED13CC522}"/>
              </a:ext>
            </a:extLst>
          </p:cNvPr>
          <p:cNvSpPr txBox="1"/>
          <p:nvPr/>
        </p:nvSpPr>
        <p:spPr>
          <a:xfrm>
            <a:off x="3072809" y="6251944"/>
            <a:ext cx="355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White &amp; Cloud 2008</a:t>
            </a:r>
          </a:p>
        </p:txBody>
      </p:sp>
    </p:spTree>
    <p:extLst>
      <p:ext uri="{BB962C8B-B14F-4D97-AF65-F5344CB8AC3E}">
        <p14:creationId xmlns:p14="http://schemas.microsoft.com/office/powerpoint/2010/main" val="2648048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289402-1981-0FE5-3ADE-52FE468D6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Significant overlap with recovery capital’s human capital</a:t>
            </a:r>
          </a:p>
          <a:p>
            <a:r>
              <a:rPr lang="en-US" dirty="0"/>
              <a:t>Emerged from Positive Psychology</a:t>
            </a:r>
          </a:p>
          <a:p>
            <a:r>
              <a:rPr lang="en-US" dirty="0"/>
              <a:t>Both experimental and longitudinal research indicates the state-like nature of PsyCap -- meaning that it can be developed</a:t>
            </a:r>
          </a:p>
          <a:p>
            <a:r>
              <a:rPr lang="en-US" dirty="0"/>
              <a:t>Meta-analysis (51 independent samples) found PsyCap significantly related to desirable attitudes, behaviors and performance outcomes (Avey, Reichard, Luthans &amp; Mhatre, 2011)</a:t>
            </a:r>
          </a:p>
          <a:p>
            <a:r>
              <a:rPr lang="en-US" dirty="0"/>
              <a:t>While research background focused on work performance, PsyCap can be extended beyond work into other life domains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A259E-E646-D162-2911-33F4D87B8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Psychological Capital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AD2158-57B6-B951-D022-C531F98CE82E}"/>
              </a:ext>
            </a:extLst>
          </p:cNvPr>
          <p:cNvSpPr txBox="1"/>
          <p:nvPr/>
        </p:nvSpPr>
        <p:spPr>
          <a:xfrm>
            <a:off x="3124200" y="6019800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Luthans, Youssef et al 2007</a:t>
            </a:r>
          </a:p>
        </p:txBody>
      </p:sp>
    </p:spTree>
    <p:extLst>
      <p:ext uri="{BB962C8B-B14F-4D97-AF65-F5344CB8AC3E}">
        <p14:creationId xmlns:p14="http://schemas.microsoft.com/office/powerpoint/2010/main" val="3973228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289402-1981-0FE5-3ADE-52FE468D6A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071" y="2552567"/>
            <a:ext cx="7524003" cy="3636510"/>
          </a:xfrm>
        </p:spPr>
        <p:txBody>
          <a:bodyPr>
            <a:normAutofit fontScale="92500"/>
          </a:bodyPr>
          <a:lstStyle/>
          <a:p>
            <a:r>
              <a:rPr lang="en-US" sz="2400" dirty="0"/>
              <a:t>Defined as an individual’s positive psychological state of development characterized by these subscales:</a:t>
            </a:r>
          </a:p>
          <a:p>
            <a:pPr lvl="1"/>
            <a:r>
              <a:rPr lang="en-US" sz="2000" dirty="0"/>
              <a:t>Hope, Efficacy, Resilience, Optimism (HERO within)</a:t>
            </a:r>
          </a:p>
          <a:p>
            <a:r>
              <a:rPr lang="en-US" sz="2400" dirty="0"/>
              <a:t>Each of these alone has positive influence on mental health</a:t>
            </a:r>
          </a:p>
          <a:p>
            <a:r>
              <a:rPr lang="en-US" sz="2400" dirty="0"/>
              <a:t>Together, synergy of support and reinforcement</a:t>
            </a:r>
          </a:p>
          <a:p>
            <a:r>
              <a:rPr lang="en-US" sz="2400" dirty="0"/>
              <a:t>Impacts what we believe can do, actually do (psychological self)</a:t>
            </a:r>
          </a:p>
          <a:p>
            <a:r>
              <a:rPr lang="en-US" sz="2400" dirty="0"/>
              <a:t>Plus, who we can become (potential self)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A259E-E646-D162-2911-33F4D87B8F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Psychological Capital </a:t>
            </a:r>
            <a:r>
              <a:rPr lang="en-US" sz="3600" dirty="0"/>
              <a:t>(cont.)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AD2158-57B6-B951-D022-C531F98CE82E}"/>
              </a:ext>
            </a:extLst>
          </p:cNvPr>
          <p:cNvSpPr txBox="1"/>
          <p:nvPr/>
        </p:nvSpPr>
        <p:spPr>
          <a:xfrm>
            <a:off x="3124200" y="6019800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Luthans, Youssef et al 2007</a:t>
            </a:r>
          </a:p>
        </p:txBody>
      </p:sp>
    </p:spTree>
    <p:extLst>
      <p:ext uri="{BB962C8B-B14F-4D97-AF65-F5344CB8AC3E}">
        <p14:creationId xmlns:p14="http://schemas.microsoft.com/office/powerpoint/2010/main" val="1818813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56D9DA-2793-020F-F698-2E02A3293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Hope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424165-A1B2-4DCA-7961-E705EC81B9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400" y="2222287"/>
            <a:ext cx="3947319" cy="3638763"/>
          </a:xfrm>
        </p:spPr>
        <p:txBody>
          <a:bodyPr>
            <a:normAutofit/>
          </a:bodyPr>
          <a:lstStyle/>
          <a:p>
            <a:r>
              <a:rPr lang="en-US" sz="2000" dirty="0"/>
              <a:t>Degree of hope determined by ability to set achievable goals and then make a plan to reach those goals with expectation of success and persevere</a:t>
            </a:r>
          </a:p>
          <a:p>
            <a:r>
              <a:rPr lang="en-US" sz="2000" dirty="0"/>
              <a:t>Plus, buoyancy and flexibility to create and act on contingency plans if faced with resistance</a:t>
            </a:r>
          </a:p>
          <a:p>
            <a:r>
              <a:rPr lang="en-US" sz="2000" dirty="0"/>
              <a:t>Please see page 1 of handout.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71CF4F05-4694-F346-97C7-0B2592517A0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00600" y="2631968"/>
            <a:ext cx="4171917" cy="3006832"/>
          </a:xfrm>
        </p:spPr>
      </p:pic>
    </p:spTree>
    <p:extLst>
      <p:ext uri="{BB962C8B-B14F-4D97-AF65-F5344CB8AC3E}">
        <p14:creationId xmlns:p14="http://schemas.microsoft.com/office/powerpoint/2010/main" val="31163365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5237CE-F183-ACB1-8346-1CCD8E7E0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Self Efficacy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DFB205-CC50-2AAF-8E3C-42B56540B6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222287"/>
            <a:ext cx="4023519" cy="3638763"/>
          </a:xfrm>
        </p:spPr>
        <p:txBody>
          <a:bodyPr>
            <a:normAutofit/>
          </a:bodyPr>
          <a:lstStyle/>
          <a:p>
            <a:r>
              <a:rPr lang="en-US" sz="2400" dirty="0"/>
              <a:t>Confidence to take on challenging task, put in necessary effort to succeed</a:t>
            </a:r>
          </a:p>
          <a:p>
            <a:r>
              <a:rPr lang="en-US" sz="2400" dirty="0"/>
              <a:t>Strong correlation with work-related performance</a:t>
            </a:r>
          </a:p>
          <a:p>
            <a:r>
              <a:rPr lang="en-US" sz="2400" dirty="0"/>
              <a:t>Page 2 of handout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41D6501-691C-3C67-8679-B2E1DEE34D6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343400" y="2368442"/>
            <a:ext cx="4644807" cy="3492607"/>
          </a:xfrm>
        </p:spPr>
      </p:pic>
    </p:spTree>
    <p:extLst>
      <p:ext uri="{BB962C8B-B14F-4D97-AF65-F5344CB8AC3E}">
        <p14:creationId xmlns:p14="http://schemas.microsoft.com/office/powerpoint/2010/main" val="26655742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>
            <a:extLst>
              <a:ext uri="{FF2B5EF4-FFF2-40B4-BE49-F238E27FC236}">
                <a16:creationId xmlns:a16="http://schemas.microsoft.com/office/drawing/2014/main" id="{878F028D-B8E2-FDA8-827C-5DFB1F9DA64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Resilience</a:t>
            </a:r>
          </a:p>
        </p:txBody>
      </p:sp>
      <p:sp>
        <p:nvSpPr>
          <p:cNvPr id="21506" name="Rectangle 2">
            <a:extLst>
              <a:ext uri="{FF2B5EF4-FFF2-40B4-BE49-F238E27FC236}">
                <a16:creationId xmlns:a16="http://schemas.microsoft.com/office/drawing/2014/main" id="{5F65C5DF-579E-3B48-B020-25FC4D738EB8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381000" y="1752600"/>
            <a:ext cx="4724400" cy="441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/>
              <a:t>Ability to bounce back from adversity to attain success</a:t>
            </a:r>
          </a:p>
          <a:p>
            <a:pPr>
              <a:defRPr/>
            </a:pPr>
            <a:r>
              <a:rPr lang="en-US" sz="2400" dirty="0"/>
              <a:t>Capacity to respond in healthy and productive way to adversity or trauma</a:t>
            </a:r>
          </a:p>
          <a:p>
            <a:pPr>
              <a:defRPr/>
            </a:pPr>
            <a:r>
              <a:rPr lang="en-US" sz="2400" dirty="0"/>
              <a:t>Plus, stretching and adapting to new, challenging circumstances which can be positive experience</a:t>
            </a:r>
          </a:p>
          <a:p>
            <a:pPr>
              <a:defRPr/>
            </a:pPr>
            <a:r>
              <a:rPr lang="en-US" sz="2400" dirty="0"/>
              <a:t>Page 3 of handout</a:t>
            </a:r>
          </a:p>
        </p:txBody>
      </p:sp>
      <p:pic>
        <p:nvPicPr>
          <p:cNvPr id="35843" name="Content Placeholder 4" descr="images-2.jpeg">
            <a:extLst>
              <a:ext uri="{FF2B5EF4-FFF2-40B4-BE49-F238E27FC236}">
                <a16:creationId xmlns:a16="http://schemas.microsoft.com/office/drawing/2014/main" id="{BA6BD4DE-BD03-0A3C-EB06-E03542FE290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861" b="-16861"/>
          <a:stretch>
            <a:fillRect/>
          </a:stretch>
        </p:blipFill>
        <p:spPr>
          <a:xfrm>
            <a:off x="5486400" y="2438400"/>
            <a:ext cx="3097212" cy="3522200"/>
          </a:xfrm>
        </p:spPr>
      </p:pic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FCA5FE-30EB-9FDD-6A19-86823B4E6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Through PsyCap lens: “Optimism is an explanatory style that attributes positive events to personal, permanent and pervasive causes and interprets negative events in terms of external, temporary and situation-specific factors.” ~ Martin Seligman</a:t>
            </a:r>
          </a:p>
          <a:p>
            <a:r>
              <a:rPr lang="en-US" sz="2000" dirty="0"/>
              <a:t>Pessimistic explanatory style sees positive events occurring from external factors and negative events from personal factors</a:t>
            </a:r>
          </a:p>
          <a:p>
            <a:r>
              <a:rPr lang="en-US" sz="2000" dirty="0"/>
              <a:t>Optimistic: good things happen, I had a hand in it; bad things blamed on circumstances out of my control</a:t>
            </a:r>
          </a:p>
          <a:p>
            <a:r>
              <a:rPr lang="en-US" sz="2000" dirty="0"/>
              <a:t>Page 4 of handout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78BCC4-E648-14F3-29D2-2969FCACE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Optimism</a:t>
            </a:r>
          </a:p>
        </p:txBody>
      </p:sp>
    </p:spTree>
    <p:extLst>
      <p:ext uri="{BB962C8B-B14F-4D97-AF65-F5344CB8AC3E}">
        <p14:creationId xmlns:p14="http://schemas.microsoft.com/office/powerpoint/2010/main" val="324820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>
            <a:extLst>
              <a:ext uri="{FF2B5EF4-FFF2-40B4-BE49-F238E27FC236}">
                <a16:creationId xmlns:a16="http://schemas.microsoft.com/office/drawing/2014/main" id="{0559D6A4-724C-74C3-32DC-9EF88C828A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Meet Fred</a:t>
            </a:r>
          </a:p>
        </p:txBody>
      </p:sp>
      <p:sp>
        <p:nvSpPr>
          <p:cNvPr id="53250" name="Content Placeholder 2">
            <a:extLst>
              <a:ext uri="{FF2B5EF4-FFF2-40B4-BE49-F238E27FC236}">
                <a16:creationId xmlns:a16="http://schemas.microsoft.com/office/drawing/2014/main" id="{0A84082C-9DBE-2E02-B0C8-E7B2DDBD886D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Age 39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Married 14 years,             2 kids – 8 and 11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Social, very likable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Over achiever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Was rising star in middle management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53251" name="Content Placeholder 4">
            <a:extLst>
              <a:ext uri="{FF2B5EF4-FFF2-40B4-BE49-F238E27FC236}">
                <a16:creationId xmlns:a16="http://schemas.microsoft.com/office/drawing/2014/main" id="{6EB2FB7C-6B96-4317-3B81-1371E24DD47F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2377968"/>
            <a:ext cx="3327400" cy="3327400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3">
            <a:extLst>
              <a:ext uri="{FF2B5EF4-FFF2-40B4-BE49-F238E27FC236}">
                <a16:creationId xmlns:a16="http://schemas.microsoft.com/office/drawing/2014/main" id="{E196CC63-2C12-350D-E7B3-0AF11416FF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br>
              <a:rPr lang="en-US" altLang="en-US" dirty="0">
                <a:ea typeface="ＭＳ Ｐゴシック" panose="020B0600070205080204" pitchFamily="34" charset="-128"/>
              </a:rPr>
            </a:br>
            <a:br>
              <a:rPr lang="en-US" altLang="en-US" dirty="0">
                <a:ea typeface="ＭＳ Ｐゴシック" panose="020B0600070205080204" pitchFamily="34" charset="-128"/>
              </a:rPr>
            </a:b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dirty="0">
                <a:ea typeface="ＭＳ Ｐゴシック" panose="020B0600070205080204" pitchFamily="34" charset="-128"/>
              </a:rPr>
              <a:t>Fred Crashed and Burned  🔥</a:t>
            </a:r>
          </a:p>
        </p:txBody>
      </p:sp>
      <p:sp>
        <p:nvSpPr>
          <p:cNvPr id="54275" name="Content Placeholder 7">
            <a:extLst>
              <a:ext uri="{FF2B5EF4-FFF2-40B4-BE49-F238E27FC236}">
                <a16:creationId xmlns:a16="http://schemas.microsoft.com/office/drawing/2014/main" id="{BD9CFED7-A69A-F15B-6A36-20190108B1F3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Arguing with his boss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Abusing direct reports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Missing deadlines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Missing work altogether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On a Performance Improvement Plan (PIP)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90 days to turn “it” around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54277" name="Content Placeholder 9">
            <a:extLst>
              <a:ext uri="{FF2B5EF4-FFF2-40B4-BE49-F238E27FC236}">
                <a16:creationId xmlns:a16="http://schemas.microsoft.com/office/drawing/2014/main" id="{393A2338-B6D3-4AED-4A10-3844A764EC06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63280" y="2057400"/>
            <a:ext cx="3670720" cy="3638763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Fighting with his spouse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Not communicating with his kids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Behind on his mortgage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Just got his 2nd DUI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Has a court date</a:t>
            </a:r>
          </a:p>
        </p:txBody>
      </p:sp>
      <p:sp>
        <p:nvSpPr>
          <p:cNvPr id="54274" name="Text Placeholder 6">
            <a:extLst>
              <a:ext uri="{FF2B5EF4-FFF2-40B4-BE49-F238E27FC236}">
                <a16:creationId xmlns:a16="http://schemas.microsoft.com/office/drawing/2014/main" id="{EE396A18-8B42-5189-46A4-37D2AE31C02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0" y="2174875"/>
            <a:ext cx="3671888" cy="5762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                         </a:t>
            </a:r>
            <a:r>
              <a:rPr lang="en-US" altLang="en-US" sz="2400" b="1" dirty="0">
                <a:ea typeface="ＭＳ Ｐゴシック" panose="020B0600070205080204" pitchFamily="34" charset="-128"/>
              </a:rPr>
              <a:t>Work</a:t>
            </a:r>
            <a:endParaRPr lang="en-US" altLang="en-US" b="1" dirty="0">
              <a:ea typeface="ＭＳ Ｐゴシック" panose="020B0600070205080204" pitchFamily="34" charset="-128"/>
            </a:endParaRPr>
          </a:p>
        </p:txBody>
      </p:sp>
      <p:sp>
        <p:nvSpPr>
          <p:cNvPr id="54276" name="Text Placeholder 8">
            <a:extLst>
              <a:ext uri="{FF2B5EF4-FFF2-40B4-BE49-F238E27FC236}">
                <a16:creationId xmlns:a16="http://schemas.microsoft.com/office/drawing/2014/main" id="{3E13E2D0-D9C2-E78B-5ADA-571F245992B7}"/>
              </a:ext>
            </a:extLst>
          </p:cNvPr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5410200" y="2222287"/>
            <a:ext cx="3671887" cy="576263"/>
          </a:xfrm>
        </p:spPr>
        <p:txBody>
          <a:bodyPr/>
          <a:lstStyle/>
          <a:p>
            <a:pPr marL="0" indent="0">
              <a:buNone/>
            </a:pPr>
            <a:r>
              <a:rPr lang="en-US" altLang="en-US" b="1" dirty="0">
                <a:ea typeface="ＭＳ Ｐゴシック" panose="020B0600070205080204" pitchFamily="34" charset="-128"/>
              </a:rPr>
              <a:t> </a:t>
            </a:r>
            <a:r>
              <a:rPr lang="en-US" altLang="en-US" sz="2400" b="1" dirty="0">
                <a:ea typeface="ＭＳ Ｐゴシック" panose="020B0600070205080204" pitchFamily="34" charset="-128"/>
              </a:rPr>
              <a:t>Home</a:t>
            </a:r>
            <a:endParaRPr lang="en-US" altLang="en-US" b="1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DBD0733A-1473-AC7A-6E19-F985AEBA9B0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Lockdown</a:t>
            </a:r>
          </a:p>
        </p:txBody>
      </p:sp>
      <p:pic>
        <p:nvPicPr>
          <p:cNvPr id="59394" name="Content Placeholder 4">
            <a:extLst>
              <a:ext uri="{FF2B5EF4-FFF2-40B4-BE49-F238E27FC236}">
                <a16:creationId xmlns:a16="http://schemas.microsoft.com/office/drawing/2014/main" id="{F7488DC3-21D4-52E3-1FB9-7BF6245ECA2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28800" y="2362200"/>
            <a:ext cx="5299710" cy="396240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140011AF-ADC1-C2EF-49E1-454CF26C7DA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Treatment</a:t>
            </a:r>
          </a:p>
        </p:txBody>
      </p:sp>
      <p:sp>
        <p:nvSpPr>
          <p:cNvPr id="55298" name="Content Placeholder 2">
            <a:extLst>
              <a:ext uri="{FF2B5EF4-FFF2-40B4-BE49-F238E27FC236}">
                <a16:creationId xmlns:a16="http://schemas.microsoft.com/office/drawing/2014/main" id="{A4385D70-E05B-D62E-1D03-EA947779A725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Fred goes to rehab for 28 days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Engaged in treatment; likes new sobriety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Feeling better about himself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Getting ready to leave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His confidence is a little shaky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He’s embarrassed; feeling shame, too</a:t>
            </a:r>
          </a:p>
          <a:p>
            <a:pPr lvl="1"/>
            <a:r>
              <a:rPr lang="en-US" altLang="en-US" sz="2000" dirty="0">
                <a:ea typeface="ＭＳ Ｐゴシック" panose="020B0600070205080204" pitchFamily="34" charset="-128"/>
              </a:rPr>
              <a:t>Wants to set things right – maybe a little too eager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>
            <a:extLst>
              <a:ext uri="{FF2B5EF4-FFF2-40B4-BE49-F238E27FC236}">
                <a16:creationId xmlns:a16="http://schemas.microsoft.com/office/drawing/2014/main" id="{5FF95DA7-D11D-D4D6-F5B5-A3E5473D2E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Home (Not Alone!)</a:t>
            </a:r>
          </a:p>
        </p:txBody>
      </p:sp>
      <p:sp>
        <p:nvSpPr>
          <p:cNvPr id="56322" name="Content Placeholder 2">
            <a:extLst>
              <a:ext uri="{FF2B5EF4-FFF2-40B4-BE49-F238E27FC236}">
                <a16:creationId xmlns:a16="http://schemas.microsoft.com/office/drawing/2014/main" id="{A65AB4E4-5217-3F77-745B-C34FD55F6EFF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Rehab gave him good tools on how to re-enter his family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Rebuild these key relationships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He’s listening more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He’s more patient . . . sometimes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Going to some meetings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Has interim sponsor . . . who he needs to call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2E81E2-88F3-BF1C-ED0B-CDC4DCC338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Especially vulnerable in first 90 days</a:t>
            </a:r>
          </a:p>
          <a:p>
            <a:r>
              <a:rPr lang="en-US" sz="2400" dirty="0"/>
              <a:t>People, places and things</a:t>
            </a:r>
          </a:p>
          <a:p>
            <a:r>
              <a:rPr lang="en-US" sz="2400" dirty="0"/>
              <a:t>Isolation</a:t>
            </a:r>
          </a:p>
          <a:p>
            <a:r>
              <a:rPr lang="en-US" sz="2400" dirty="0"/>
              <a:t>Boredom</a:t>
            </a:r>
          </a:p>
          <a:p>
            <a:r>
              <a:rPr lang="en-US" sz="2400" dirty="0"/>
              <a:t>Stress</a:t>
            </a:r>
          </a:p>
          <a:p>
            <a:r>
              <a:rPr lang="en-US" sz="2400" dirty="0"/>
              <a:t>Overcompensating at work, neglecting recovery program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D6ED38-3E0C-3C52-AD44-8D62A1639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Risk for Relapse</a:t>
            </a:r>
          </a:p>
        </p:txBody>
      </p:sp>
    </p:spTree>
    <p:extLst>
      <p:ext uri="{BB962C8B-B14F-4D97-AF65-F5344CB8AC3E}">
        <p14:creationId xmlns:p14="http://schemas.microsoft.com/office/powerpoint/2010/main" val="4114954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30E2509-5E67-9281-2287-155402FD522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75712" y="2222500"/>
            <a:ext cx="5592575" cy="3636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9565E19-1537-A055-644C-311C7454A9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Bridge</a:t>
            </a:r>
          </a:p>
        </p:txBody>
      </p:sp>
    </p:spTree>
    <p:extLst>
      <p:ext uri="{BB962C8B-B14F-4D97-AF65-F5344CB8AC3E}">
        <p14:creationId xmlns:p14="http://schemas.microsoft.com/office/powerpoint/2010/main" val="31989849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0D0ADD-73C6-97FB-DEFB-DE4993B8A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/>
              <a:t>For newly-sober, employed professionals returning to their jobs</a:t>
            </a:r>
          </a:p>
          <a:p>
            <a:r>
              <a:rPr lang="en-US" sz="2400" dirty="0"/>
              <a:t>Executive coaching, customized for context of early recovery</a:t>
            </a:r>
          </a:p>
          <a:p>
            <a:pPr lvl="1"/>
            <a:r>
              <a:rPr lang="en-US" sz="2200" dirty="0"/>
              <a:t>Not recovery coaching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Offers goal-oriented behavior-change model for performance improvement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Coach facilitates a process of co-creating for change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Foundation of coaching model -- client is creative, resourceful and whole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Client is invited to grow into better version of themselves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43BE46-40C2-B7F9-851E-0203607E7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Bridge - Program</a:t>
            </a:r>
          </a:p>
        </p:txBody>
      </p:sp>
    </p:spTree>
    <p:extLst>
      <p:ext uri="{BB962C8B-B14F-4D97-AF65-F5344CB8AC3E}">
        <p14:creationId xmlns:p14="http://schemas.microsoft.com/office/powerpoint/2010/main" val="40286706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6079DA57-BFD1-DE5E-0107-CB073F24BD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The Bridge - Structure</a:t>
            </a:r>
          </a:p>
        </p:txBody>
      </p:sp>
      <p:sp>
        <p:nvSpPr>
          <p:cNvPr id="65538" name="Content Placeholder 2">
            <a:extLst>
              <a:ext uri="{FF2B5EF4-FFF2-40B4-BE49-F238E27FC236}">
                <a16:creationId xmlns:a16="http://schemas.microsoft.com/office/drawing/2014/main" id="{A19DE020-9E08-3843-5463-A4D3A6456B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286000"/>
            <a:ext cx="7524003" cy="363651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12 sessions over 6 months</a:t>
            </a:r>
          </a:p>
          <a:p>
            <a:r>
              <a:rPr lang="en-US" sz="2400" dirty="0"/>
              <a:t>Plus, 3 optional coalition sessions including boss/HR/whoever they designate</a:t>
            </a:r>
          </a:p>
          <a:p>
            <a:r>
              <a:rPr lang="en-US" sz="2400" dirty="0"/>
              <a:t>Structure – three phases</a:t>
            </a:r>
          </a:p>
          <a:p>
            <a:pPr lvl="1"/>
            <a:r>
              <a:rPr lang="en-US" sz="2000" b="1" dirty="0"/>
              <a:t>Discovery</a:t>
            </a:r>
            <a:r>
              <a:rPr lang="en-US" sz="2000" dirty="0"/>
              <a:t> – where now, where want to be and what does positive outcome look like?</a:t>
            </a:r>
          </a:p>
          <a:p>
            <a:pPr lvl="1"/>
            <a:r>
              <a:rPr lang="en-US" sz="2000" b="1" dirty="0"/>
              <a:t>Planning</a:t>
            </a:r>
            <a:r>
              <a:rPr lang="en-US" sz="2000" dirty="0"/>
              <a:t> – create an action plan for focus, create path from here to ideal outcome</a:t>
            </a:r>
          </a:p>
          <a:p>
            <a:pPr lvl="1"/>
            <a:r>
              <a:rPr lang="en-US" sz="2000" b="1" dirty="0"/>
              <a:t>Execution</a:t>
            </a:r>
            <a:r>
              <a:rPr lang="en-US" sz="2000" dirty="0"/>
              <a:t> – get into action to close gap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A4DC88FC-A54C-03E8-D166-5C8F2C51DA9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Discovery Phase – First 60 days</a:t>
            </a:r>
          </a:p>
        </p:txBody>
      </p:sp>
      <p:sp>
        <p:nvSpPr>
          <p:cNvPr id="66562" name="Content Placeholder 2">
            <a:extLst>
              <a:ext uri="{FF2B5EF4-FFF2-40B4-BE49-F238E27FC236}">
                <a16:creationId xmlns:a16="http://schemas.microsoft.com/office/drawing/2014/main" id="{3DCFF141-60C3-F13E-F4B5-0856A52453C9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altLang="en-US" sz="3000" b="1" dirty="0">
                <a:ea typeface="ＭＳ Ｐゴシック" panose="020B0600070205080204" pitchFamily="34" charset="-128"/>
              </a:rPr>
              <a:t>Where they are</a:t>
            </a:r>
          </a:p>
          <a:p>
            <a:r>
              <a:rPr lang="en-US" altLang="en-US" sz="3000" dirty="0">
                <a:ea typeface="ＭＳ Ｐゴシック" panose="020B0600070205080204" pitchFamily="34" charset="-128"/>
              </a:rPr>
              <a:t>Client shares story to identify values, strengths, limiting beliefs, inflection points</a:t>
            </a:r>
          </a:p>
          <a:p>
            <a:r>
              <a:rPr lang="en-US" altLang="en-US" sz="3000" dirty="0">
                <a:ea typeface="ＭＳ Ｐゴシック" panose="020B0600070205080204" pitchFamily="34" charset="-128"/>
              </a:rPr>
              <a:t>Assessments:</a:t>
            </a:r>
          </a:p>
          <a:p>
            <a:pPr lvl="1"/>
            <a:r>
              <a:rPr lang="en-US" altLang="en-US" sz="3200" dirty="0">
                <a:ea typeface="ＭＳ Ｐゴシック" panose="020B0600070205080204" pitchFamily="34" charset="-128"/>
              </a:rPr>
              <a:t>Core strengths and motivation profile</a:t>
            </a:r>
          </a:p>
          <a:p>
            <a:pPr lvl="1"/>
            <a:r>
              <a:rPr lang="en-US" altLang="en-US" sz="3000" dirty="0">
                <a:ea typeface="ＭＳ Ｐゴシック" panose="020B0600070205080204" pitchFamily="34" charset="-128"/>
              </a:rPr>
              <a:t>Agile EQ – awareness for better communication</a:t>
            </a:r>
          </a:p>
          <a:p>
            <a:pPr lvl="1"/>
            <a:r>
              <a:rPr lang="en-US" altLang="en-US" sz="3000" dirty="0">
                <a:ea typeface="ＭＳ Ｐゴシック" panose="020B0600070205080204" pitchFamily="34" charset="-128"/>
              </a:rPr>
              <a:t>Hogan Challenge – risk for derailing</a:t>
            </a:r>
          </a:p>
          <a:p>
            <a:pPr marL="0" indent="0">
              <a:buNone/>
            </a:pPr>
            <a:r>
              <a:rPr lang="en-US" altLang="en-US" sz="3000" b="1" dirty="0">
                <a:ea typeface="ＭＳ Ｐゴシック" panose="020B0600070205080204" pitchFamily="34" charset="-128"/>
              </a:rPr>
              <a:t>Where they want to go</a:t>
            </a:r>
          </a:p>
          <a:p>
            <a:r>
              <a:rPr lang="en-US" altLang="en-US" sz="3000" dirty="0">
                <a:ea typeface="ＭＳ Ｐゴシック" panose="020B0600070205080204" pitchFamily="34" charset="-128"/>
              </a:rPr>
              <a:t>Imagine scenario of ideal future outcome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>
            <a:extLst>
              <a:ext uri="{FF2B5EF4-FFF2-40B4-BE49-F238E27FC236}">
                <a16:creationId xmlns:a16="http://schemas.microsoft.com/office/drawing/2014/main" id="{001D236B-B2D4-BA9B-49F1-1482559917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dirty="0">
                <a:ea typeface="ＭＳ Ｐゴシック" panose="020B0600070205080204" pitchFamily="34" charset="-128"/>
              </a:rPr>
              <a:t>Customization Phase – By 90 Days</a:t>
            </a:r>
          </a:p>
        </p:txBody>
      </p:sp>
      <p:sp>
        <p:nvSpPr>
          <p:cNvPr id="67586" name="Content Placeholder 2">
            <a:extLst>
              <a:ext uri="{FF2B5EF4-FFF2-40B4-BE49-F238E27FC236}">
                <a16:creationId xmlns:a16="http://schemas.microsoft.com/office/drawing/2014/main" id="{82CF79D0-F7D7-F487-5C50-01BF90EF05BD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altLang="en-US" sz="2400" dirty="0">
              <a:ea typeface="ＭＳ Ｐゴシック" panose="020B0600070205080204" pitchFamily="34" charset="-128"/>
            </a:endParaRP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Create personal development plan for focus and accountability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Build on their personal strengths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Early wins to develop confidence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Expose limiting beliefs to lessen power 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Attention to work/life balance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Support for recovery program (meetings, steps)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>
            <a:extLst>
              <a:ext uri="{FF2B5EF4-FFF2-40B4-BE49-F238E27FC236}">
                <a16:creationId xmlns:a16="http://schemas.microsoft.com/office/drawing/2014/main" id="{3DB5EE6C-DEB4-7088-E51A-7AD5DE004E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Integration Phase – 4 to 6 Months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DDD97568-ED1E-8355-E09A-FC377A0B4001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en-US" sz="2400" dirty="0">
                <a:ea typeface="ＭＳ Ｐゴシック" panose="020B0600070205080204" pitchFamily="34" charset="-128"/>
              </a:rPr>
              <a:t>Continued support for growth 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Core values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Confidence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Resilience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Sense of agency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Effective leadership</a:t>
            </a: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pic>
        <p:nvPicPr>
          <p:cNvPr id="16387" name="Content Placeholder 4">
            <a:extLst>
              <a:ext uri="{FF2B5EF4-FFF2-40B4-BE49-F238E27FC236}">
                <a16:creationId xmlns:a16="http://schemas.microsoft.com/office/drawing/2014/main" id="{0C77EB2B-F976-BCC9-44F8-38062A52EF9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03896" y="2590800"/>
            <a:ext cx="4159104" cy="2857962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3">
            <a:extLst>
              <a:ext uri="{FF2B5EF4-FFF2-40B4-BE49-F238E27FC236}">
                <a16:creationId xmlns:a16="http://schemas.microsoft.com/office/drawing/2014/main" id="{16354248-4E06-4BCE-21A7-B146395F7C3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Return to Work – 2 Scenarios</a:t>
            </a:r>
          </a:p>
        </p:txBody>
      </p:sp>
      <p:sp>
        <p:nvSpPr>
          <p:cNvPr id="57346" name="Content Placeholder 4">
            <a:extLst>
              <a:ext uri="{FF2B5EF4-FFF2-40B4-BE49-F238E27FC236}">
                <a16:creationId xmlns:a16="http://schemas.microsoft.com/office/drawing/2014/main" id="{AF4F4ED5-0696-1783-7360-0768A6D7090E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On his own</a:t>
            </a:r>
          </a:p>
        </p:txBody>
      </p:sp>
      <p:sp>
        <p:nvSpPr>
          <p:cNvPr id="57347" name="Content Placeholder 5">
            <a:extLst>
              <a:ext uri="{FF2B5EF4-FFF2-40B4-BE49-F238E27FC236}">
                <a16:creationId xmlns:a16="http://schemas.microsoft.com/office/drawing/2014/main" id="{770872B9-7EC0-A4C5-3145-F69D5E47AE84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sz="2400">
                <a:ea typeface="ＭＳ Ｐゴシック" panose="020B0600070205080204" pitchFamily="34" charset="-128"/>
              </a:rPr>
              <a:t>The Bridge Coaching</a:t>
            </a:r>
          </a:p>
        </p:txBody>
      </p:sp>
      <p:pic>
        <p:nvPicPr>
          <p:cNvPr id="57348" name="Picture 6">
            <a:extLst>
              <a:ext uri="{FF2B5EF4-FFF2-40B4-BE49-F238E27FC236}">
                <a16:creationId xmlns:a16="http://schemas.microsoft.com/office/drawing/2014/main" id="{F9250B69-AC46-4183-42C4-BC7756B13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2286000"/>
            <a:ext cx="3619500" cy="278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7">
            <a:extLst>
              <a:ext uri="{FF2B5EF4-FFF2-40B4-BE49-F238E27FC236}">
                <a16:creationId xmlns:a16="http://schemas.microsoft.com/office/drawing/2014/main" id="{4332A8EE-85DC-2AE6-F033-73E45E5A1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33" y="2130425"/>
            <a:ext cx="3327400" cy="373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0055341-03E7-272F-832E-0C0400A2D2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35037" y="2222500"/>
            <a:ext cx="7273926" cy="363696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DFB103-49F4-7490-0AB8-15D274772D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Sobriety</a:t>
            </a:r>
          </a:p>
        </p:txBody>
      </p:sp>
    </p:spTree>
    <p:extLst>
      <p:ext uri="{BB962C8B-B14F-4D97-AF65-F5344CB8AC3E}">
        <p14:creationId xmlns:p14="http://schemas.microsoft.com/office/powerpoint/2010/main" val="21387170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>
            <a:extLst>
              <a:ext uri="{FF2B5EF4-FFF2-40B4-BE49-F238E27FC236}">
                <a16:creationId xmlns:a16="http://schemas.microsoft.com/office/drawing/2014/main" id="{447B5DA7-6AAE-2CC1-F39C-36C732CD14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On His Own </a:t>
            </a:r>
            <a:r>
              <a:rPr lang="en-US" altLang="en-US" dirty="0">
                <a:ea typeface="ＭＳ Ｐゴシック" panose="020B0600070205080204" pitchFamily="34" charset="-128"/>
              </a:rPr>
              <a:t>– 1</a:t>
            </a:r>
            <a:r>
              <a:rPr lang="en-US" altLang="en-US" baseline="30000" dirty="0">
                <a:ea typeface="ＭＳ Ｐゴシック" panose="020B0600070205080204" pitchFamily="34" charset="-128"/>
              </a:rPr>
              <a:t>st </a:t>
            </a:r>
            <a:r>
              <a:rPr lang="en-US" altLang="en-US" dirty="0">
                <a:ea typeface="ＭＳ Ｐゴシック" panose="020B0600070205080204" pitchFamily="34" charset="-128"/>
              </a:rPr>
              <a:t>Week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A99B6-224B-7648-ABA1-18C48243D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sz="2400" dirty="0"/>
              <a:t>Fred, in the office, feels like he fumbled his answer to: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2400" dirty="0"/>
              <a:t>	</a:t>
            </a:r>
            <a:r>
              <a:rPr lang="en-US" sz="2800" dirty="0"/>
              <a:t>“Where have you been?”</a:t>
            </a:r>
          </a:p>
          <a:p>
            <a:pPr>
              <a:defRPr/>
            </a:pPr>
            <a:r>
              <a:rPr lang="en-US" sz="2400" dirty="0"/>
              <a:t>Frustration from that exchange leads to snarky comment to best office buddy</a:t>
            </a:r>
          </a:p>
          <a:p>
            <a:pPr>
              <a:defRPr/>
            </a:pPr>
            <a:r>
              <a:rPr lang="en-US" sz="2400" dirty="0"/>
              <a:t> Imagines he is slighted in meeting and broods</a:t>
            </a:r>
          </a:p>
          <a:p>
            <a:pPr>
              <a:defRPr/>
            </a:pPr>
            <a:r>
              <a:rPr lang="en-US" sz="2400" dirty="0"/>
              <a:t>Avoids seeing peers, other colleagues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>
            <a:extLst>
              <a:ext uri="{FF2B5EF4-FFF2-40B4-BE49-F238E27FC236}">
                <a16:creationId xmlns:a16="http://schemas.microsoft.com/office/drawing/2014/main" id="{2D4F772B-660A-9E5C-74ED-02CB420F8D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On His Own </a:t>
            </a:r>
            <a:r>
              <a:rPr lang="en-US" altLang="en-US" dirty="0">
                <a:ea typeface="ＭＳ Ｐゴシック" panose="020B0600070205080204" pitchFamily="34" charset="-128"/>
              </a:rPr>
              <a:t>– 30 Days</a:t>
            </a:r>
          </a:p>
        </p:txBody>
      </p:sp>
      <p:sp>
        <p:nvSpPr>
          <p:cNvPr id="59394" name="Content Placeholder 2">
            <a:extLst>
              <a:ext uri="{FF2B5EF4-FFF2-40B4-BE49-F238E27FC236}">
                <a16:creationId xmlns:a16="http://schemas.microsoft.com/office/drawing/2014/main" id="{1A98FE78-C53F-4515-5596-A8297FE9C160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6" y="1752600"/>
            <a:ext cx="7524003" cy="3636510"/>
          </a:xfrm>
        </p:spPr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He’s been coming in late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Wasn’t prepared for meeting with boss’ boss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Was defensive about progress on key project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Feeling unappreciated and like a victim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>
            <a:extLst>
              <a:ext uri="{FF2B5EF4-FFF2-40B4-BE49-F238E27FC236}">
                <a16:creationId xmlns:a16="http://schemas.microsoft.com/office/drawing/2014/main" id="{6FE334C7-40D1-A047-E906-2AD389D5941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On His Own </a:t>
            </a:r>
            <a:r>
              <a:rPr lang="en-US" altLang="en-US" dirty="0">
                <a:ea typeface="ＭＳ Ｐゴシック" panose="020B0600070205080204" pitchFamily="34" charset="-128"/>
              </a:rPr>
              <a:t>– 60 Days</a:t>
            </a:r>
          </a:p>
        </p:txBody>
      </p:sp>
      <p:sp>
        <p:nvSpPr>
          <p:cNvPr id="60418" name="Content Placeholder 2">
            <a:extLst>
              <a:ext uri="{FF2B5EF4-FFF2-40B4-BE49-F238E27FC236}">
                <a16:creationId xmlns:a16="http://schemas.microsoft.com/office/drawing/2014/main" id="{1A8ACF8B-5C35-CA1A-3512-EBE1D97D8CBB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800" dirty="0">
                <a:ea typeface="ＭＳ Ｐゴシック" panose="020B0600070205080204" pitchFamily="34" charset="-128"/>
              </a:rPr>
              <a:t>Distant from spouse, kids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Tension headaches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Angry he didn’t get promoted; Sally did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Feeling less than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Afraid for his job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6D9A92-20E9-C614-D304-E668161BA8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Feeling trapped, stressed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Moments of despair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Questioning value of sobriety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Wondering if this job is even right for him</a:t>
            </a:r>
          </a:p>
          <a:p>
            <a:r>
              <a:rPr lang="en-US" sz="2400" dirty="0"/>
              <a:t>Feeling lonely, made plans to meet old drinking buddies Friday night . . 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6746A3E-D561-6CE7-886E-096B9C3F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C000"/>
                </a:solidFill>
                <a:ea typeface="ＭＳ Ｐゴシック" panose="020B0600070205080204" pitchFamily="34" charset="-128"/>
              </a:rPr>
              <a:t>On His Own </a:t>
            </a:r>
            <a:r>
              <a:rPr lang="en-US" altLang="en-US" dirty="0">
                <a:ea typeface="ＭＳ Ｐゴシック" panose="020B0600070205080204" pitchFamily="34" charset="-128"/>
              </a:rPr>
              <a:t>– 90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873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>
            <a:extLst>
              <a:ext uri="{FF2B5EF4-FFF2-40B4-BE49-F238E27FC236}">
                <a16:creationId xmlns:a16="http://schemas.microsoft.com/office/drawing/2014/main" id="{C3521445-643B-49CB-9E03-BFC937ACED8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dirty="0">
                <a:ea typeface="ＭＳ Ｐゴシック" panose="020B0600070205080204" pitchFamily="34" charset="-128"/>
              </a:rPr>
              <a:t>Work – </a:t>
            </a:r>
            <a:r>
              <a:rPr lang="en-US" altLang="en-US" sz="4000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 </a:t>
            </a:r>
            <a:r>
              <a:rPr lang="en-US" altLang="en-US" sz="4000" dirty="0">
                <a:ea typeface="ＭＳ Ｐゴシック" panose="020B0600070205080204" pitchFamily="34" charset="-128"/>
              </a:rPr>
              <a:t>–1</a:t>
            </a:r>
            <a:r>
              <a:rPr lang="en-US" altLang="en-US" sz="4000" baseline="30000" dirty="0">
                <a:ea typeface="ＭＳ Ｐゴシック" panose="020B0600070205080204" pitchFamily="34" charset="-128"/>
              </a:rPr>
              <a:t>st </a:t>
            </a:r>
            <a:r>
              <a:rPr lang="en-US" altLang="en-US" sz="4000" dirty="0">
                <a:ea typeface="ＭＳ Ｐゴシック" panose="020B0600070205080204" pitchFamily="34" charset="-128"/>
              </a:rPr>
              <a:t>Week</a:t>
            </a:r>
            <a:endParaRPr lang="en-US" altLang="en-US" sz="4000" dirty="0">
              <a:solidFill>
                <a:srgbClr val="FFFF0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7B6B00-2393-0C49-A5E6-B6930DC715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600" dirty="0"/>
              <a:t>Best to start early – before return to work or even before leave rehab </a:t>
            </a:r>
          </a:p>
          <a:p>
            <a:pPr lvl="1">
              <a:defRPr/>
            </a:pPr>
            <a:r>
              <a:rPr lang="en-US" sz="2200" dirty="0"/>
              <a:t>So comfortable answering:  </a:t>
            </a:r>
            <a:r>
              <a:rPr lang="en-US" sz="2600" dirty="0"/>
              <a:t>“</a:t>
            </a:r>
            <a:r>
              <a:rPr lang="en-US" sz="2200" dirty="0"/>
              <a:t>Where have you been?”</a:t>
            </a:r>
            <a:endParaRPr lang="en-US" sz="3000" dirty="0"/>
          </a:p>
          <a:p>
            <a:pPr>
              <a:defRPr/>
            </a:pPr>
            <a:r>
              <a:rPr lang="en-US" sz="2600" dirty="0"/>
              <a:t>Develop a plan for onboarding</a:t>
            </a:r>
          </a:p>
          <a:p>
            <a:pPr lvl="1">
              <a:defRPr/>
            </a:pPr>
            <a:r>
              <a:rPr lang="en-US" sz="2200" dirty="0"/>
              <a:t>Prioritized list of who to connect with (the order matters)</a:t>
            </a:r>
          </a:p>
          <a:p>
            <a:pPr lvl="1">
              <a:defRPr/>
            </a:pPr>
            <a:r>
              <a:rPr lang="en-US" sz="2200" dirty="0"/>
              <a:t>Meet with boss to clarify expectations</a:t>
            </a:r>
          </a:p>
          <a:p>
            <a:pPr lvl="1">
              <a:defRPr/>
            </a:pPr>
            <a:r>
              <a:rPr lang="en-US" sz="2200" dirty="0"/>
              <a:t>Schedule staff meeting to set agenda</a:t>
            </a:r>
          </a:p>
          <a:p>
            <a:pPr lvl="1">
              <a:defRPr/>
            </a:pPr>
            <a:r>
              <a:rPr lang="en-US" sz="2200" dirty="0"/>
              <a:t>Pacing himself</a:t>
            </a:r>
          </a:p>
          <a:p>
            <a:pPr>
              <a:defRPr/>
            </a:pPr>
            <a:r>
              <a:rPr lang="en-US" sz="2600" dirty="0"/>
              <a:t>Attending local recovery meetings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>
            <a:extLst>
              <a:ext uri="{FF2B5EF4-FFF2-40B4-BE49-F238E27FC236}">
                <a16:creationId xmlns:a16="http://schemas.microsoft.com/office/drawing/2014/main" id="{EC04CB2A-ACA0-FAC2-8876-B37C9E43860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 </a:t>
            </a:r>
            <a:r>
              <a:rPr lang="en-US" altLang="en-US" dirty="0">
                <a:ea typeface="ＭＳ Ｐゴシック" panose="020B0600070205080204" pitchFamily="34" charset="-128"/>
              </a:rPr>
              <a:t>– 30 Days</a:t>
            </a:r>
          </a:p>
        </p:txBody>
      </p:sp>
      <p:sp>
        <p:nvSpPr>
          <p:cNvPr id="62466" name="Content Placeholder 2">
            <a:extLst>
              <a:ext uri="{FF2B5EF4-FFF2-40B4-BE49-F238E27FC236}">
                <a16:creationId xmlns:a16="http://schemas.microsoft.com/office/drawing/2014/main" id="{643F32DE-56E1-8221-1455-C90AA40A42F0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Showing up - building self esteem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Embarrassment - fading in rear view mirror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Accepting – has a lot of work ahead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Acknowledging some personal strengths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Noticing his core values; why they matter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Has a interim </a:t>
            </a:r>
            <a:r>
              <a:rPr lang="en-US" altLang="en-US" sz="2400" dirty="0" err="1">
                <a:ea typeface="ＭＳ Ｐゴシック" panose="020B0600070205080204" pitchFamily="34" charset="-128"/>
              </a:rPr>
              <a:t>sponsot</a:t>
            </a: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7BBB080B-FC51-ED0F-8B8C-BCA4C5A042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 </a:t>
            </a:r>
            <a:r>
              <a:rPr lang="en-US" altLang="en-US" dirty="0">
                <a:ea typeface="ＭＳ Ｐゴシック" panose="020B0600070205080204" pitchFamily="34" charset="-128"/>
              </a:rPr>
              <a:t>– 60 Days</a:t>
            </a:r>
          </a:p>
        </p:txBody>
      </p:sp>
      <p:sp>
        <p:nvSpPr>
          <p:cNvPr id="63490" name="Content Placeholder 2">
            <a:extLst>
              <a:ext uri="{FF2B5EF4-FFF2-40B4-BE49-F238E27FC236}">
                <a16:creationId xmlns:a16="http://schemas.microsoft.com/office/drawing/2014/main" id="{F8102465-EA55-4E84-4D91-19A384966DD4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09997" y="2514600"/>
            <a:ext cx="7524003" cy="363651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ea typeface="ＭＳ Ｐゴシック" panose="020B0600070205080204" pitchFamily="34" charset="-128"/>
              </a:rPr>
              <a:t>Connecting more at home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Feeling more confident in general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More alert to his emotional triggers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Accepting that building trust takes time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Delegating more, letting go of control</a:t>
            </a:r>
          </a:p>
          <a:p>
            <a:r>
              <a:rPr lang="en-US" altLang="en-US" sz="2800" dirty="0">
                <a:ea typeface="ＭＳ Ｐゴシック" panose="020B0600070205080204" pitchFamily="34" charset="-128"/>
              </a:rPr>
              <a:t>Doing service at his home group</a:t>
            </a:r>
          </a:p>
          <a:p>
            <a:endParaRPr lang="en-US" altLang="en-US" sz="2800" dirty="0">
              <a:ea typeface="ＭＳ Ｐゴシック" panose="020B0600070205080204" pitchFamily="34" charset="-128"/>
            </a:endParaRPr>
          </a:p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B16841-1B85-7CDA-3F8F-439A3624EA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Mood swings flattening out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Bringing service mindset to work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Not taking things personally – more resilient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Feeling hopeful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Feels more in control of his life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615A67-42B7-57F2-6029-69E645DC3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Work – </a:t>
            </a:r>
            <a:r>
              <a:rPr lang="en-US" altLang="en-US" dirty="0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 </a:t>
            </a:r>
            <a:r>
              <a:rPr lang="en-US" altLang="en-US" dirty="0">
                <a:ea typeface="ＭＳ Ｐゴシック" panose="020B0600070205080204" pitchFamily="34" charset="-128"/>
              </a:rPr>
              <a:t>– 90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7414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>
            <a:extLst>
              <a:ext uri="{FF2B5EF4-FFF2-40B4-BE49-F238E27FC236}">
                <a16:creationId xmlns:a16="http://schemas.microsoft.com/office/drawing/2014/main" id="{8C31462B-7C4F-3C0E-2110-9BB160BC13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The Difference? </a:t>
            </a:r>
            <a:r>
              <a:rPr lang="en-US" altLang="en-US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E06E1-3D73-2248-9480-FAEB5943C5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sz="2400" dirty="0"/>
              <a:t>Fred connected with his coach before he returned to work; felt supported</a:t>
            </a:r>
          </a:p>
          <a:p>
            <a:pPr>
              <a:defRPr/>
            </a:pPr>
            <a:r>
              <a:rPr lang="en-US" sz="2400" dirty="0"/>
              <a:t>More grounded from coaching sessions and awareness from assessments</a:t>
            </a:r>
          </a:p>
          <a:p>
            <a:pPr>
              <a:defRPr/>
            </a:pPr>
            <a:r>
              <a:rPr lang="en-US" sz="2400" dirty="0"/>
              <a:t>New sense of agency – hope and optimism</a:t>
            </a:r>
          </a:p>
          <a:p>
            <a:pPr>
              <a:defRPr/>
            </a:pPr>
            <a:r>
              <a:rPr lang="en-US" sz="2400" dirty="0"/>
              <a:t>More connected and active in his recovery program</a:t>
            </a:r>
          </a:p>
          <a:p>
            <a:pPr>
              <a:defRPr/>
            </a:pPr>
            <a:r>
              <a:rPr lang="en-US" sz="2400" dirty="0"/>
              <a:t>Acting with a new mindset – growing confidence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>
            <a:extLst>
              <a:ext uri="{FF2B5EF4-FFF2-40B4-BE49-F238E27FC236}">
                <a16:creationId xmlns:a16="http://schemas.microsoft.com/office/drawing/2014/main" id="{ACAC2A85-6523-641B-4EC4-26DC2A0BB1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Next Steps</a:t>
            </a:r>
          </a:p>
        </p:txBody>
      </p:sp>
      <p:sp>
        <p:nvSpPr>
          <p:cNvPr id="48130" name="Content Placeholder 2">
            <a:extLst>
              <a:ext uri="{FF2B5EF4-FFF2-40B4-BE49-F238E27FC236}">
                <a16:creationId xmlns:a16="http://schemas.microsoft.com/office/drawing/2014/main" id="{5D7D3A96-09F5-FD42-7C29-6029C350B6E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000" dirty="0">
                <a:ea typeface="ＭＳ Ｐゴシック" panose="020B0600070205080204" pitchFamily="34" charset="-128"/>
              </a:rPr>
              <a:t>Simple action plan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ONE THING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Outcome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Behavior to change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Frame in positive way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First step small, can’t not do it</a:t>
            </a:r>
          </a:p>
          <a:p>
            <a:r>
              <a:rPr lang="en-US" altLang="en-US" sz="2000" dirty="0">
                <a:ea typeface="ＭＳ Ｐゴシック" panose="020B0600070205080204" pitchFamily="34" charset="-128"/>
              </a:rPr>
              <a:t>Commit to be accountable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A059267-6DC4-5DC3-D552-B45CAAA004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438400"/>
            <a:ext cx="5316718" cy="358140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AC8FCE4-83B6-8138-EFF7-AE5701D6E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Precarious Early Days</a:t>
            </a:r>
          </a:p>
        </p:txBody>
      </p:sp>
    </p:spTree>
    <p:extLst>
      <p:ext uri="{BB962C8B-B14F-4D97-AF65-F5344CB8AC3E}">
        <p14:creationId xmlns:p14="http://schemas.microsoft.com/office/powerpoint/2010/main" val="41416723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>
            <a:extLst>
              <a:ext uri="{FF2B5EF4-FFF2-40B4-BE49-F238E27FC236}">
                <a16:creationId xmlns:a16="http://schemas.microsoft.com/office/drawing/2014/main" id="{4356B7D1-2058-CDF3-3A7E-07D771B926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solidFill>
                  <a:srgbClr val="FFFF00"/>
                </a:solidFill>
                <a:ea typeface="ＭＳ Ｐゴシック" panose="020B0600070205080204" pitchFamily="34" charset="-128"/>
              </a:rPr>
              <a:t>The Bridge - Summary</a:t>
            </a:r>
            <a:endParaRPr lang="en-US" altLang="en-US">
              <a:ea typeface="ＭＳ Ｐゴシック" panose="020B0600070205080204" pitchFamily="34" charset="-128"/>
            </a:endParaRPr>
          </a:p>
        </p:txBody>
      </p:sp>
      <p:sp>
        <p:nvSpPr>
          <p:cNvPr id="87042" name="Content Placeholder 2">
            <a:extLst>
              <a:ext uri="{FF2B5EF4-FFF2-40B4-BE49-F238E27FC236}">
                <a16:creationId xmlns:a16="http://schemas.microsoft.com/office/drawing/2014/main" id="{9A1E759A-5F26-5385-35D8-31B90F3BF586}"/>
              </a:ext>
            </a:extLst>
          </p:cNvPr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en-US" sz="2400" dirty="0">
                <a:ea typeface="ＭＳ Ｐゴシック" panose="020B0600070205080204" pitchFamily="34" charset="-128"/>
              </a:rPr>
              <a:t>Customized onboarding program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Inside out – emphasis on soft skills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Understanding and empathy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Supports continuous and sustained sobriety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Win – win (treatment and client)</a:t>
            </a:r>
          </a:p>
          <a:p>
            <a:r>
              <a:rPr lang="en-US" altLang="en-US" sz="2400" dirty="0">
                <a:ea typeface="ＭＳ Ｐゴシック" panose="020B0600070205080204" pitchFamily="34" charset="-128"/>
              </a:rPr>
              <a:t>Bottom line: on sober path with superior work performance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C60EA3F-A455-5427-449E-382A66E1D7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828800"/>
            <a:ext cx="7524003" cy="363651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Options include:</a:t>
            </a:r>
          </a:p>
          <a:p>
            <a:r>
              <a:rPr lang="en-US" sz="2400" dirty="0"/>
              <a:t>Extend their 1:1 coaching</a:t>
            </a:r>
          </a:p>
          <a:p>
            <a:r>
              <a:rPr lang="en-US" sz="2400" dirty="0"/>
              <a:t>Join a facilitated peer group for ongoing regular check-ins</a:t>
            </a:r>
          </a:p>
          <a:p>
            <a:r>
              <a:rPr lang="en-US" sz="2400" dirty="0"/>
              <a:t>Other avenues of support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7E3862-4F42-851F-FCE8-C7481D13A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Support</a:t>
            </a:r>
          </a:p>
        </p:txBody>
      </p:sp>
    </p:spTree>
    <p:extLst>
      <p:ext uri="{BB962C8B-B14F-4D97-AF65-F5344CB8AC3E}">
        <p14:creationId xmlns:p14="http://schemas.microsoft.com/office/powerpoint/2010/main" val="40531517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C58ECA-34E9-664A-8D93-F30BAB969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800" dirty="0"/>
              <a:t>Lawrence Hedblom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Lawrence@SpringboardUnlimited.com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(312) 337-5955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9495B4-32A8-F944-BECC-22ED8C5C2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566163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83B40F-CD6C-23ED-F7C6-58ACB85C36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Coaching program to support transition from treatment back to regular life</a:t>
            </a:r>
          </a:p>
          <a:p>
            <a:r>
              <a:rPr lang="en-US" sz="2400" dirty="0"/>
              <a:t>Emphasis on re-entry and integrating back into productive work routine</a:t>
            </a:r>
          </a:p>
          <a:p>
            <a:r>
              <a:rPr lang="en-US" sz="2400" dirty="0"/>
              <a:t>Ongoing support to help sustain sobriety</a:t>
            </a:r>
          </a:p>
          <a:p>
            <a:r>
              <a:rPr lang="en-US" sz="2400" dirty="0"/>
              <a:t>Win-win – treatment program and client (plus family)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71A1AC-6A3E-E45D-375D-AFBFD2AF7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Bridge</a:t>
            </a:r>
          </a:p>
        </p:txBody>
      </p:sp>
    </p:spTree>
    <p:extLst>
      <p:ext uri="{BB962C8B-B14F-4D97-AF65-F5344CB8AC3E}">
        <p14:creationId xmlns:p14="http://schemas.microsoft.com/office/powerpoint/2010/main" val="3833206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6DF87-00B5-C247-BCB6-3411A0C789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marL="0" indent="0">
              <a:buNone/>
            </a:pPr>
            <a:endParaRPr lang="en-US" sz="2400" dirty="0">
              <a:solidFill>
                <a:schemeClr val="bg1"/>
              </a:solidFill>
            </a:endParaRPr>
          </a:p>
          <a:p>
            <a:r>
              <a:rPr lang="en-US" sz="2400" dirty="0"/>
              <a:t>Challenges of early sobriety</a:t>
            </a:r>
          </a:p>
          <a:p>
            <a:r>
              <a:rPr lang="en-US" sz="2400" dirty="0"/>
              <a:t>Recovery capital</a:t>
            </a:r>
          </a:p>
          <a:p>
            <a:r>
              <a:rPr lang="en-US" sz="2400" dirty="0"/>
              <a:t>Psychological capital</a:t>
            </a:r>
          </a:p>
          <a:p>
            <a:r>
              <a:rPr lang="en-US" sz="2400" dirty="0"/>
              <a:t>The Bridge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ED26003-BA8E-694C-A82C-1FEA8754DD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</a:t>
            </a:r>
          </a:p>
        </p:txBody>
      </p:sp>
    </p:spTree>
    <p:extLst>
      <p:ext uri="{BB962C8B-B14F-4D97-AF65-F5344CB8AC3E}">
        <p14:creationId xmlns:p14="http://schemas.microsoft.com/office/powerpoint/2010/main" val="18510073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3E743-8675-6147-9FF8-ED454DDE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997" y="447188"/>
            <a:ext cx="7524003" cy="970450"/>
          </a:xfrm>
        </p:spPr>
        <p:txBody>
          <a:bodyPr/>
          <a:lstStyle/>
          <a:p>
            <a:r>
              <a:rPr lang="en-US" dirty="0"/>
              <a:t>Early Sobriety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F8B318-133E-2942-AC81-D1E6CB39B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996" y="3124200"/>
            <a:ext cx="7524003" cy="3636510"/>
          </a:xfrm>
        </p:spPr>
        <p:txBody>
          <a:bodyPr numCol="2" anchor="t"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Shame</a:t>
            </a:r>
          </a:p>
          <a:p>
            <a:r>
              <a:rPr lang="en-US" sz="2400" dirty="0"/>
              <a:t>Guilt</a:t>
            </a:r>
          </a:p>
          <a:p>
            <a:r>
              <a:rPr lang="en-US" sz="2400" dirty="0"/>
              <a:t>V</a:t>
            </a:r>
            <a:r>
              <a:rPr lang="en-US" sz="2400" dirty="0">
                <a:solidFill>
                  <a:schemeClr val="bg1"/>
                </a:solidFill>
              </a:rPr>
              <a:t>ictim</a:t>
            </a:r>
            <a:r>
              <a:rPr lang="en-US" sz="2400" dirty="0"/>
              <a:t>ized 																																				</a:t>
            </a:r>
            <a:r>
              <a:rPr lang="en-US" sz="2400" dirty="0">
                <a:solidFill>
                  <a:schemeClr val="bg1"/>
                </a:solidFill>
              </a:rPr>
              <a:t>		</a:t>
            </a:r>
          </a:p>
          <a:p>
            <a:r>
              <a:rPr lang="en-US" sz="2400" dirty="0">
                <a:solidFill>
                  <a:schemeClr val="bg1"/>
                </a:solidFill>
              </a:rPr>
              <a:t>Low self-esteem</a:t>
            </a:r>
          </a:p>
          <a:p>
            <a:r>
              <a:rPr lang="en-US" sz="2400" dirty="0"/>
              <a:t>Mood fluctuations</a:t>
            </a:r>
          </a:p>
          <a:p>
            <a:r>
              <a:rPr lang="en-US" sz="2400" dirty="0"/>
              <a:t>Identity insecurity</a:t>
            </a:r>
          </a:p>
          <a:p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BE8682-2033-AF28-4309-47FA76A6195F}"/>
              </a:ext>
            </a:extLst>
          </p:cNvPr>
          <p:cNvSpPr txBox="1"/>
          <p:nvPr/>
        </p:nvSpPr>
        <p:spPr>
          <a:xfrm>
            <a:off x="809996" y="2600980"/>
            <a:ext cx="5667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+mn-lt"/>
              </a:rPr>
              <a:t>Challenging emotions</a:t>
            </a:r>
          </a:p>
        </p:txBody>
      </p:sp>
    </p:spTree>
    <p:extLst>
      <p:ext uri="{BB962C8B-B14F-4D97-AF65-F5344CB8AC3E}">
        <p14:creationId xmlns:p14="http://schemas.microsoft.com/office/powerpoint/2010/main" val="188232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8B419A-B915-F3AE-38B3-2EB577FFF2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Risk for relapse is greatest in early sobriety, especially the first 90 days</a:t>
            </a:r>
          </a:p>
          <a:p>
            <a:r>
              <a:rPr lang="en-US" sz="2400" dirty="0"/>
              <a:t>No firm statistics, however . . .</a:t>
            </a:r>
          </a:p>
          <a:p>
            <a:pPr lvl="1"/>
            <a:r>
              <a:rPr lang="en-US" sz="2000" dirty="0"/>
              <a:t>40-60% of people relapse after completing treatment (National Institute on Drug Abuse)   </a:t>
            </a:r>
          </a:p>
          <a:p>
            <a:pPr lvl="1"/>
            <a:r>
              <a:rPr lang="en-US" sz="2000" dirty="0"/>
              <a:t>Roughly 90% of people with alcoholism relapse within 4 years after completing treatment (National Institute on Alcohol Abuse and Alcoholism)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5A236AC-40E3-F48F-DAEA-A3008EDE6F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for Relapse</a:t>
            </a:r>
          </a:p>
        </p:txBody>
      </p:sp>
    </p:spTree>
    <p:extLst>
      <p:ext uri="{BB962C8B-B14F-4D97-AF65-F5344CB8AC3E}">
        <p14:creationId xmlns:p14="http://schemas.microsoft.com/office/powerpoint/2010/main" val="816412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Content Placeholder 4">
            <a:extLst>
              <a:ext uri="{FF2B5EF4-FFF2-40B4-BE49-F238E27FC236}">
                <a16:creationId xmlns:a16="http://schemas.microsoft.com/office/drawing/2014/main" id="{B26119E4-2AAB-1340-65C9-E88DA9215181}"/>
              </a:ext>
            </a:extLst>
          </p:cNvPr>
          <p:cNvSpPr>
            <a:spLocks noGrp="1" noChangeArrowheads="1"/>
          </p:cNvSpPr>
          <p:nvPr>
            <p:ph sz="half" idx="2"/>
          </p:nvPr>
        </p:nvSpPr>
        <p:spPr>
          <a:xfrm>
            <a:off x="4663283" y="1891465"/>
            <a:ext cx="3670717" cy="255269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en-US" sz="2800" dirty="0">
                <a:ea typeface="ＭＳ Ｐゴシック" panose="020B0600070205080204" pitchFamily="34" charset="-128"/>
              </a:rPr>
              <a:t>Not a team player</a:t>
            </a:r>
          </a:p>
          <a:p>
            <a:pPr lvl="1"/>
            <a:r>
              <a:rPr lang="en-US" altLang="en-US" sz="2100" dirty="0">
                <a:ea typeface="ＭＳ Ｐゴシック" panose="020B0600070205080204" pitchFamily="34" charset="-128"/>
              </a:rPr>
              <a:t>Disrespectful </a:t>
            </a:r>
          </a:p>
          <a:p>
            <a:pPr lvl="1"/>
            <a:r>
              <a:rPr lang="en-US" altLang="en-US" sz="2100" dirty="0">
                <a:ea typeface="ＭＳ Ｐゴシック" panose="020B0600070205080204" pitchFamily="34" charset="-128"/>
              </a:rPr>
              <a:t>Uncooperative</a:t>
            </a:r>
          </a:p>
          <a:p>
            <a:pPr lvl="1"/>
            <a:r>
              <a:rPr lang="en-US" altLang="en-US" sz="2100" dirty="0">
                <a:ea typeface="ＭＳ Ｐゴシック" panose="020B0600070205080204" pitchFamily="34" charset="-128"/>
              </a:rPr>
              <a:t>Don’t share plans or credit</a:t>
            </a:r>
            <a:endParaRPr lang="en-US" altLang="en-US" sz="1900" dirty="0">
              <a:ea typeface="ＭＳ Ｐゴシック" panose="020B0600070205080204" pitchFamily="34" charset="-128"/>
            </a:endParaRPr>
          </a:p>
          <a:p>
            <a:pPr marL="0" indent="0" eaLnBrk="1" hangingPunct="1"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9458" name="Content Placeholder 5">
            <a:extLst>
              <a:ext uri="{FF2B5EF4-FFF2-40B4-BE49-F238E27FC236}">
                <a16:creationId xmlns:a16="http://schemas.microsoft.com/office/drawing/2014/main" id="{2DFD212D-77A4-4C0C-D54C-9E7DC1BA0CC5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533399" y="2371291"/>
            <a:ext cx="3947319" cy="36387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Poor interpersonal relationships </a:t>
            </a:r>
          </a:p>
          <a:p>
            <a:pPr lvl="1" eaLnBrk="1" hangingPunct="1"/>
            <a:r>
              <a:rPr lang="en-US" altLang="en-US" sz="2100" dirty="0">
                <a:ea typeface="ＭＳ Ｐゴシック" panose="020B0600070205080204" pitchFamily="34" charset="-128"/>
              </a:rPr>
              <a:t>Too harshly critical</a:t>
            </a:r>
          </a:p>
          <a:p>
            <a:pPr lvl="1" eaLnBrk="1" hangingPunct="1"/>
            <a:r>
              <a:rPr lang="en-US" altLang="en-US" sz="2100" dirty="0">
                <a:ea typeface="ＭＳ Ｐゴシック" panose="020B0600070205080204" pitchFamily="34" charset="-128"/>
              </a:rPr>
              <a:t>Insensitive or demanding</a:t>
            </a:r>
          </a:p>
          <a:p>
            <a:pPr lvl="1" eaLnBrk="1" hangingPunct="1"/>
            <a:r>
              <a:rPr lang="en-US" altLang="en-US" sz="2100" dirty="0">
                <a:ea typeface="ＭＳ Ｐゴシック" panose="020B0600070205080204" pitchFamily="34" charset="-128"/>
              </a:rPr>
              <a:t>Alienating co-workers and direct-reports.</a:t>
            </a:r>
          </a:p>
          <a:p>
            <a:pPr eaLnBrk="1" hangingPunct="1"/>
            <a:r>
              <a:rPr lang="en-US" altLang="en-US" sz="2800" dirty="0">
                <a:ea typeface="ＭＳ Ｐゴシック" panose="020B0600070205080204" pitchFamily="34" charset="-128"/>
              </a:rPr>
              <a:t>Rigidity </a:t>
            </a:r>
          </a:p>
          <a:p>
            <a:pPr lvl="1" eaLnBrk="1" hangingPunct="1"/>
            <a:r>
              <a:rPr lang="en-US" altLang="en-US" sz="2100" dirty="0">
                <a:ea typeface="ＭＳ Ｐゴシック" panose="020B0600070205080204" pitchFamily="34" charset="-128"/>
              </a:rPr>
              <a:t>Inability to accept feedback about traits they need to improve</a:t>
            </a:r>
          </a:p>
          <a:p>
            <a:pPr lvl="1" eaLnBrk="1" hangingPunct="1"/>
            <a:r>
              <a:rPr lang="en-US" altLang="en-US" sz="2100" dirty="0">
                <a:ea typeface="ＭＳ Ｐゴシック" panose="020B0600070205080204" pitchFamily="34" charset="-128"/>
              </a:rPr>
              <a:t>Inability to listen, learn and change</a:t>
            </a:r>
          </a:p>
          <a:p>
            <a:pPr eaLnBrk="1" hangingPunct="1"/>
            <a:endParaRPr lang="en-US"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19459" name="Title 6">
            <a:extLst>
              <a:ext uri="{FF2B5EF4-FFF2-40B4-BE49-F238E27FC236}">
                <a16:creationId xmlns:a16="http://schemas.microsoft.com/office/drawing/2014/main" id="{AE69A4D7-6224-EBB4-9CE1-3C820790F9D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Career Derailment: Top Reasons </a:t>
            </a:r>
          </a:p>
        </p:txBody>
      </p:sp>
      <p:pic>
        <p:nvPicPr>
          <p:cNvPr id="5" name="Picture 4" descr="derailed">
            <a:extLst>
              <a:ext uri="{FF2B5EF4-FFF2-40B4-BE49-F238E27FC236}">
                <a16:creationId xmlns:a16="http://schemas.microsoft.com/office/drawing/2014/main" id="{70B80ACC-9319-1844-9805-1EB79A3CD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856053"/>
            <a:ext cx="2373821" cy="212387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Custom 13">
      <a:dk1>
        <a:srgbClr val="000000"/>
      </a:dk1>
      <a:lt1>
        <a:srgbClr val="FFFFFF"/>
      </a:lt1>
      <a:dk2>
        <a:srgbClr val="212121"/>
      </a:dk2>
      <a:lt2>
        <a:srgbClr val="636363"/>
      </a:lt2>
      <a:accent1>
        <a:srgbClr val="3684C3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STER slides" id="{954AB925-16BB-7A42-B9C9-F6BD70F86640}" vid="{74F57AD2-8D46-5744-8256-04CB9BC45E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23667</TotalTime>
  <Words>1807</Words>
  <Application>Microsoft Macintosh PowerPoint</Application>
  <PresentationFormat>On-screen Show (4:3)</PresentationFormat>
  <Paragraphs>284</Paragraphs>
  <Slides>42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Adobe Garamond Pro</vt:lpstr>
      <vt:lpstr>Arial</vt:lpstr>
      <vt:lpstr>Calibri</vt:lpstr>
      <vt:lpstr>Garamond</vt:lpstr>
      <vt:lpstr>Wingdings</vt:lpstr>
      <vt:lpstr>Wingdings 2</vt:lpstr>
      <vt:lpstr>Quotable</vt:lpstr>
      <vt:lpstr>How to Boost Psychological Capital to Support Early Sobriety   Lawrence Hedblom           October 8, 2022</vt:lpstr>
      <vt:lpstr>Lockdown</vt:lpstr>
      <vt:lpstr>Sobriety</vt:lpstr>
      <vt:lpstr>Precarious Early Days</vt:lpstr>
      <vt:lpstr>The Bridge</vt:lpstr>
      <vt:lpstr>Agenda </vt:lpstr>
      <vt:lpstr>Early Sobriety</vt:lpstr>
      <vt:lpstr>Risk for Relapse</vt:lpstr>
      <vt:lpstr>Career Derailment: Top Reasons </vt:lpstr>
      <vt:lpstr>Recovery Capital</vt:lpstr>
      <vt:lpstr>Recovery Capital</vt:lpstr>
      <vt:lpstr>Psychological Capital</vt:lpstr>
      <vt:lpstr>Psychological Capital (cont.)</vt:lpstr>
      <vt:lpstr>Hope</vt:lpstr>
      <vt:lpstr>Self Efficacy</vt:lpstr>
      <vt:lpstr>Resilience</vt:lpstr>
      <vt:lpstr>Optimism</vt:lpstr>
      <vt:lpstr>Meet Fred</vt:lpstr>
      <vt:lpstr>   Fred Crashed and Burned  🔥</vt:lpstr>
      <vt:lpstr>Treatment</vt:lpstr>
      <vt:lpstr>Home (Not Alone!)</vt:lpstr>
      <vt:lpstr>General Risk for Relapse</vt:lpstr>
      <vt:lpstr>The Bridge</vt:lpstr>
      <vt:lpstr>The Bridge - Program</vt:lpstr>
      <vt:lpstr>The Bridge - Structure</vt:lpstr>
      <vt:lpstr>Discovery Phase – First 60 days</vt:lpstr>
      <vt:lpstr>Customization Phase – By 90 Days</vt:lpstr>
      <vt:lpstr>Integration Phase – 4 to 6 Months</vt:lpstr>
      <vt:lpstr>Return to Work – 2 Scenarios</vt:lpstr>
      <vt:lpstr>Work – On His Own – 1st Week</vt:lpstr>
      <vt:lpstr>Work – On His Own – 30 Days</vt:lpstr>
      <vt:lpstr>Work – On His Own – 60 Days</vt:lpstr>
      <vt:lpstr>Work – On His Own – 90 Days</vt:lpstr>
      <vt:lpstr>Work – The Bridge –1st Week</vt:lpstr>
      <vt:lpstr>Work – The Bridge – 30 Days</vt:lpstr>
      <vt:lpstr>Work – The Bridge – 60 Days</vt:lpstr>
      <vt:lpstr>Work – The Bridge – 90 Days</vt:lpstr>
      <vt:lpstr>The Difference? The Bridge</vt:lpstr>
      <vt:lpstr>Next Steps</vt:lpstr>
      <vt:lpstr>The Bridge - Summary</vt:lpstr>
      <vt:lpstr>Ongoing Support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Lawrence Hedblom</dc:creator>
  <cp:lastModifiedBy>Patricia Herlihy</cp:lastModifiedBy>
  <cp:revision>74</cp:revision>
  <cp:lastPrinted>2021-08-17T15:06:23Z</cp:lastPrinted>
  <dcterms:created xsi:type="dcterms:W3CDTF">2021-08-30T15:26:02Z</dcterms:created>
  <dcterms:modified xsi:type="dcterms:W3CDTF">2022-10-18T19:06:58Z</dcterms:modified>
</cp:coreProperties>
</file>