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2"/>
    <p:sldMasterId id="2147483674" r:id="rId3"/>
  </p:sldMasterIdLst>
  <p:notesMasterIdLst>
    <p:notesMasterId r:id="rId35"/>
  </p:notesMasterIdLst>
  <p:handoutMasterIdLst>
    <p:handoutMasterId r:id="rId36"/>
  </p:handoutMasterIdLst>
  <p:sldIdLst>
    <p:sldId id="269" r:id="rId4"/>
    <p:sldId id="303" r:id="rId5"/>
    <p:sldId id="272" r:id="rId6"/>
    <p:sldId id="279" r:id="rId7"/>
    <p:sldId id="280" r:id="rId8"/>
    <p:sldId id="281" r:id="rId9"/>
    <p:sldId id="299" r:id="rId10"/>
    <p:sldId id="282" r:id="rId11"/>
    <p:sldId id="298" r:id="rId12"/>
    <p:sldId id="283" r:id="rId13"/>
    <p:sldId id="301" r:id="rId14"/>
    <p:sldId id="287" r:id="rId15"/>
    <p:sldId id="273" r:id="rId16"/>
    <p:sldId id="275" r:id="rId17"/>
    <p:sldId id="278" r:id="rId18"/>
    <p:sldId id="300" r:id="rId19"/>
    <p:sldId id="284" r:id="rId20"/>
    <p:sldId id="285" r:id="rId21"/>
    <p:sldId id="286" r:id="rId22"/>
    <p:sldId id="294" r:id="rId23"/>
    <p:sldId id="293" r:id="rId24"/>
    <p:sldId id="296" r:id="rId25"/>
    <p:sldId id="295" r:id="rId26"/>
    <p:sldId id="291" r:id="rId27"/>
    <p:sldId id="290" r:id="rId28"/>
    <p:sldId id="292" r:id="rId29"/>
    <p:sldId id="302" r:id="rId30"/>
    <p:sldId id="289" r:id="rId31"/>
    <p:sldId id="288" r:id="rId32"/>
    <p:sldId id="297" r:id="rId33"/>
    <p:sldId id="270" r:id="rId3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>
      <p:cViewPr varScale="1">
        <p:scale>
          <a:sx n="109" d="100"/>
          <a:sy n="109" d="100"/>
        </p:scale>
        <p:origin x="1664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heme" Target="theme/theme1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7060699-C91A-406D-AB62-0B1DD6CD9D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234BDB-C5ED-4400-837F-FAFDA2CCB7A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A5CF144-6986-47E8-B95D-3513B6F4F0FC}" type="datetimeFigureOut">
              <a:rPr lang="en-US" smtClean="0"/>
              <a:t>5/13/22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56018C-9943-4E86-81D8-1AFEFA4125D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F0AB69-A30B-42D9-8F0B-1CFE0EC2736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809843D-3F9F-43B5-900B-0E133A289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05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458A62A-C159-4525-A68C-800D11C5727B}" type="datetimeFigureOut">
              <a:rPr lang="en-US" smtClean="0"/>
              <a:t>5/13/22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026F2E3-6869-4298-BCFD-E8D5A5A8C4F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>
            <a:extLst>
              <a:ext uri="{FF2B5EF4-FFF2-40B4-BE49-F238E27FC236}">
                <a16:creationId xmlns:a16="http://schemas.microsoft.com/office/drawing/2014/main" id="{D5AC10C4-E0CA-40D0-825D-2390B27EF73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7066" indent="-29117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4717" indent="-23294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30604" indent="-23294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6491" indent="-23294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61799D2-8DF9-490C-8FC2-3CB7723F4EA9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56323" name="Rectangle 2">
            <a:extLst>
              <a:ext uri="{FF2B5EF4-FFF2-40B4-BE49-F238E27FC236}">
                <a16:creationId xmlns:a16="http://schemas.microsoft.com/office/drawing/2014/main" id="{A5CE9B79-F155-49D6-8914-3BCA9855320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>
            <a:extLst>
              <a:ext uri="{FF2B5EF4-FFF2-40B4-BE49-F238E27FC236}">
                <a16:creationId xmlns:a16="http://schemas.microsoft.com/office/drawing/2014/main" id="{2F14E39A-98CF-4DBB-9AEC-3EE7368A513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0680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>
            <a:extLst>
              <a:ext uri="{FF2B5EF4-FFF2-40B4-BE49-F238E27FC236}">
                <a16:creationId xmlns:a16="http://schemas.microsoft.com/office/drawing/2014/main" id="{DFADEAB7-3327-40E4-9B40-715209F5AE0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106280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57066" indent="-291179" defTabSz="106280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64717" indent="-232943" defTabSz="106280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30604" indent="-232943" defTabSz="106280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96491" indent="-232943" defTabSz="106280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62377" indent="-232943" defTabSz="106280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028264" indent="-232943" defTabSz="106280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94151" indent="-232943" defTabSz="106280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960038" indent="-232943" defTabSz="106280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36A01BD6-FF50-4728-B241-0CAD877947AE}" type="slidenum">
              <a:rPr lang="en-US" altLang="en-US" sz="1400"/>
              <a:pPr/>
              <a:t>13</a:t>
            </a:fld>
            <a:endParaRPr lang="en-US" altLang="en-US" sz="1400"/>
          </a:p>
        </p:txBody>
      </p:sp>
      <p:sp>
        <p:nvSpPr>
          <p:cNvPr id="55299" name="Rectangle 2">
            <a:extLst>
              <a:ext uri="{FF2B5EF4-FFF2-40B4-BE49-F238E27FC236}">
                <a16:creationId xmlns:a16="http://schemas.microsoft.com/office/drawing/2014/main" id="{3FA950E8-9C8E-456C-A5E6-0E8E61A4FD1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5300" name="Rectangle 3">
            <a:extLst>
              <a:ext uri="{FF2B5EF4-FFF2-40B4-BE49-F238E27FC236}">
                <a16:creationId xmlns:a16="http://schemas.microsoft.com/office/drawing/2014/main" id="{07C9783E-289A-440A-A5F6-98934B51F39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29282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>
            <a:extLst>
              <a:ext uri="{FF2B5EF4-FFF2-40B4-BE49-F238E27FC236}">
                <a16:creationId xmlns:a16="http://schemas.microsoft.com/office/drawing/2014/main" id="{CB03FD8B-D79A-4799-845D-4FF82D59B78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106280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57066" indent="-291179" defTabSz="106280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64717" indent="-232943" defTabSz="106280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30604" indent="-232943" defTabSz="106280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96491" indent="-232943" defTabSz="106280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62377" indent="-232943" defTabSz="106280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028264" indent="-232943" defTabSz="106280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94151" indent="-232943" defTabSz="106280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960038" indent="-232943" defTabSz="106280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BD8D797F-BA5D-4265-8A6D-F9E11EA668F7}" type="slidenum">
              <a:rPr lang="en-US" altLang="en-US" sz="1400"/>
              <a:pPr/>
              <a:t>14</a:t>
            </a:fld>
            <a:endParaRPr lang="en-US" altLang="en-US" sz="1400"/>
          </a:p>
        </p:txBody>
      </p:sp>
      <p:sp>
        <p:nvSpPr>
          <p:cNvPr id="57347" name="Rectangle 2">
            <a:extLst>
              <a:ext uri="{FF2B5EF4-FFF2-40B4-BE49-F238E27FC236}">
                <a16:creationId xmlns:a16="http://schemas.microsoft.com/office/drawing/2014/main" id="{825CFEB2-108E-4DD9-A280-B860B29BA3F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7348" name="Rectangle 3">
            <a:extLst>
              <a:ext uri="{FF2B5EF4-FFF2-40B4-BE49-F238E27FC236}">
                <a16:creationId xmlns:a16="http://schemas.microsoft.com/office/drawing/2014/main" id="{1B2190D1-1F87-43D8-A35B-C305AD52E0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01273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>
            <a:extLst>
              <a:ext uri="{FF2B5EF4-FFF2-40B4-BE49-F238E27FC236}">
                <a16:creationId xmlns:a16="http://schemas.microsoft.com/office/drawing/2014/main" id="{3F2B6FE5-FBCD-47DD-A140-3BA5DA3D270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106280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57066" indent="-291179" defTabSz="106280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64717" indent="-232943" defTabSz="106280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30604" indent="-232943" defTabSz="106280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96491" indent="-232943" defTabSz="106280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62377" indent="-232943" defTabSz="106280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028264" indent="-232943" defTabSz="106280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94151" indent="-232943" defTabSz="106280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960038" indent="-232943" defTabSz="106280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0E4AE6A3-A2EF-45B9-9F2D-A30A47B81E75}" type="slidenum">
              <a:rPr lang="en-US" altLang="en-US" sz="1400"/>
              <a:pPr/>
              <a:t>15</a:t>
            </a:fld>
            <a:endParaRPr lang="en-US" altLang="en-US" sz="1400"/>
          </a:p>
        </p:txBody>
      </p:sp>
      <p:sp>
        <p:nvSpPr>
          <p:cNvPr id="60419" name="Rectangle 2">
            <a:extLst>
              <a:ext uri="{FF2B5EF4-FFF2-40B4-BE49-F238E27FC236}">
                <a16:creationId xmlns:a16="http://schemas.microsoft.com/office/drawing/2014/main" id="{B71D8A3C-D2AF-4853-8ECA-737E3369EA5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0420" name="Rectangle 3">
            <a:extLst>
              <a:ext uri="{FF2B5EF4-FFF2-40B4-BE49-F238E27FC236}">
                <a16:creationId xmlns:a16="http://schemas.microsoft.com/office/drawing/2014/main" id="{CADB1CA5-2015-40A1-A2DB-8C015DA3BC3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0886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>
            <a:extLst>
              <a:ext uri="{FF2B5EF4-FFF2-40B4-BE49-F238E27FC236}">
                <a16:creationId xmlns:a16="http://schemas.microsoft.com/office/drawing/2014/main" id="{8F9CCC2F-E686-4702-9A2F-605258BAB55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8F50238-B321-44A3-9579-3D52324FCC87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59395" name="Rectangle 2">
            <a:extLst>
              <a:ext uri="{FF2B5EF4-FFF2-40B4-BE49-F238E27FC236}">
                <a16:creationId xmlns:a16="http://schemas.microsoft.com/office/drawing/2014/main" id="{91C9568A-2BEC-426F-8561-C97FBAB1B5A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>
            <a:extLst>
              <a:ext uri="{FF2B5EF4-FFF2-40B4-BE49-F238E27FC236}">
                <a16:creationId xmlns:a16="http://schemas.microsoft.com/office/drawing/2014/main" id="{C0CF20AD-1F5C-4667-A46A-60D36DBDE3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2050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>
            <a:extLst>
              <a:ext uri="{FF2B5EF4-FFF2-40B4-BE49-F238E27FC236}">
                <a16:creationId xmlns:a16="http://schemas.microsoft.com/office/drawing/2014/main" id="{9BDDB0CC-B793-4D1E-9DE6-8FEA32C0FD7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7066" indent="-29117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4717" indent="-23294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30604" indent="-23294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6491" indent="-23294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1A1870F-2FC8-49F4-9EEC-389C606AB3D8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65539" name="Rectangle 2">
            <a:extLst>
              <a:ext uri="{FF2B5EF4-FFF2-40B4-BE49-F238E27FC236}">
                <a16:creationId xmlns:a16="http://schemas.microsoft.com/office/drawing/2014/main" id="{7B3978BF-C240-4423-ABBF-6966764F5E6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>
            <a:extLst>
              <a:ext uri="{FF2B5EF4-FFF2-40B4-BE49-F238E27FC236}">
                <a16:creationId xmlns:a16="http://schemas.microsoft.com/office/drawing/2014/main" id="{E05B789D-D169-4F96-B8B5-4DD6AF020F6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8474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>
            <a:extLst>
              <a:ext uri="{FF2B5EF4-FFF2-40B4-BE49-F238E27FC236}">
                <a16:creationId xmlns:a16="http://schemas.microsoft.com/office/drawing/2014/main" id="{5EECB349-49CE-4D8F-B620-08CFB3D95B4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7066" indent="-29117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4717" indent="-23294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30604" indent="-23294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6491" indent="-23294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5D94CFA-4BE9-44EE-BB35-380B1BFE9CBC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67587" name="Rectangle 2">
            <a:extLst>
              <a:ext uri="{FF2B5EF4-FFF2-40B4-BE49-F238E27FC236}">
                <a16:creationId xmlns:a16="http://schemas.microsoft.com/office/drawing/2014/main" id="{993EF231-684F-44B3-8EBA-448887ED34F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>
            <a:extLst>
              <a:ext uri="{FF2B5EF4-FFF2-40B4-BE49-F238E27FC236}">
                <a16:creationId xmlns:a16="http://schemas.microsoft.com/office/drawing/2014/main" id="{1E168753-E6F7-4E94-B415-3636B61D2E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20712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>
            <a:extLst>
              <a:ext uri="{FF2B5EF4-FFF2-40B4-BE49-F238E27FC236}">
                <a16:creationId xmlns:a16="http://schemas.microsoft.com/office/drawing/2014/main" id="{0D1294C2-A556-4734-8D60-4AB6B2CDF5F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7066" indent="-29117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4717" indent="-23294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30604" indent="-23294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6491" indent="-23294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43BECFD-2DE9-4F82-B584-5DCBFEF91738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66563" name="Rectangle 2">
            <a:extLst>
              <a:ext uri="{FF2B5EF4-FFF2-40B4-BE49-F238E27FC236}">
                <a16:creationId xmlns:a16="http://schemas.microsoft.com/office/drawing/2014/main" id="{07173CA8-F9B8-4A48-93CB-6A82EDD3B77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>
            <a:extLst>
              <a:ext uri="{FF2B5EF4-FFF2-40B4-BE49-F238E27FC236}">
                <a16:creationId xmlns:a16="http://schemas.microsoft.com/office/drawing/2014/main" id="{358924C9-8039-401E-93C3-4D3BE6338C2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67116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>
            <a:extLst>
              <a:ext uri="{FF2B5EF4-FFF2-40B4-BE49-F238E27FC236}">
                <a16:creationId xmlns:a16="http://schemas.microsoft.com/office/drawing/2014/main" id="{A6BF9184-895E-467A-B806-3DA4E010689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7066" indent="-29117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4717" indent="-23294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30604" indent="-23294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6491" indent="-23294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5FFA105-6B88-45A7-9815-4F39A425A1EC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76803" name="Rectangle 2">
            <a:extLst>
              <a:ext uri="{FF2B5EF4-FFF2-40B4-BE49-F238E27FC236}">
                <a16:creationId xmlns:a16="http://schemas.microsoft.com/office/drawing/2014/main" id="{610409EC-258D-45C5-BAE2-B02EC2E3A0F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>
            <a:extLst>
              <a:ext uri="{FF2B5EF4-FFF2-40B4-BE49-F238E27FC236}">
                <a16:creationId xmlns:a16="http://schemas.microsoft.com/office/drawing/2014/main" id="{65D61261-E74F-4253-ACC0-B02F970BBE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85102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>
            <a:extLst>
              <a:ext uri="{FF2B5EF4-FFF2-40B4-BE49-F238E27FC236}">
                <a16:creationId xmlns:a16="http://schemas.microsoft.com/office/drawing/2014/main" id="{7570BF30-4F99-42D0-943B-EC2117CF5DB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7066" indent="-29117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4717" indent="-23294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30604" indent="-23294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6491" indent="-23294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535F190-9423-46BC-9E56-AB2571EF119C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71683" name="Rectangle 2">
            <a:extLst>
              <a:ext uri="{FF2B5EF4-FFF2-40B4-BE49-F238E27FC236}">
                <a16:creationId xmlns:a16="http://schemas.microsoft.com/office/drawing/2014/main" id="{D4F81D3B-F898-46B9-A2B3-D03FD4FE4F2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>
            <a:extLst>
              <a:ext uri="{FF2B5EF4-FFF2-40B4-BE49-F238E27FC236}">
                <a16:creationId xmlns:a16="http://schemas.microsoft.com/office/drawing/2014/main" id="{AB50E59D-5EF4-400F-9F0B-0157B3FB1D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39623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>
            <a:extLst>
              <a:ext uri="{FF2B5EF4-FFF2-40B4-BE49-F238E27FC236}">
                <a16:creationId xmlns:a16="http://schemas.microsoft.com/office/drawing/2014/main" id="{AAB20BFF-8322-46CB-844D-FEBDD4F23BB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7066" indent="-29117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4717" indent="-23294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30604" indent="-23294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6491" indent="-23294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0706C51-AECA-4E77-B3D7-8C06931D560B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79875" name="Rectangle 2">
            <a:extLst>
              <a:ext uri="{FF2B5EF4-FFF2-40B4-BE49-F238E27FC236}">
                <a16:creationId xmlns:a16="http://schemas.microsoft.com/office/drawing/2014/main" id="{B7A1B3BC-3BB0-477C-AF48-8644050D1F3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>
            <a:extLst>
              <a:ext uri="{FF2B5EF4-FFF2-40B4-BE49-F238E27FC236}">
                <a16:creationId xmlns:a16="http://schemas.microsoft.com/office/drawing/2014/main" id="{6A466436-3222-48D5-B171-A52CC0CDE2E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18805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>
            <a:extLst>
              <a:ext uri="{FF2B5EF4-FFF2-40B4-BE49-F238E27FC236}">
                <a16:creationId xmlns:a16="http://schemas.microsoft.com/office/drawing/2014/main" id="{1052CF36-1566-42E6-B7F9-DEE442817E9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AC282BDF-3CC8-41DC-B5C6-A3D7150FB70A}" type="slidenum">
              <a:rPr lang="en-US" altLang="en-US">
                <a:latin typeface="Arial" panose="020B0604020202020204" pitchFamily="34" charset="0"/>
              </a:rPr>
              <a:pPr/>
              <a:t>2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9219" name="Rectangle 2">
            <a:extLst>
              <a:ext uri="{FF2B5EF4-FFF2-40B4-BE49-F238E27FC236}">
                <a16:creationId xmlns:a16="http://schemas.microsoft.com/office/drawing/2014/main" id="{7E7D6061-B23A-43C8-A2B0-5A55DDCDA15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>
            <a:extLst>
              <a:ext uri="{FF2B5EF4-FFF2-40B4-BE49-F238E27FC236}">
                <a16:creationId xmlns:a16="http://schemas.microsoft.com/office/drawing/2014/main" id="{925A42D6-A3F6-46C5-B593-18602F06BF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405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>
            <a:extLst>
              <a:ext uri="{FF2B5EF4-FFF2-40B4-BE49-F238E27FC236}">
                <a16:creationId xmlns:a16="http://schemas.microsoft.com/office/drawing/2014/main" id="{6D2162DA-D9AB-4B92-AE18-F59331F8996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Notes Placeholder 2">
            <a:extLst>
              <a:ext uri="{FF2B5EF4-FFF2-40B4-BE49-F238E27FC236}">
                <a16:creationId xmlns:a16="http://schemas.microsoft.com/office/drawing/2014/main" id="{62DF44F8-7E9B-44D0-AE86-A0852B8755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80900" name="Slide Number Placeholder 3">
            <a:extLst>
              <a:ext uri="{FF2B5EF4-FFF2-40B4-BE49-F238E27FC236}">
                <a16:creationId xmlns:a16="http://schemas.microsoft.com/office/drawing/2014/main" id="{4DFB8F77-90EF-4B06-81E5-88441B2F1B6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7066" indent="-29117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4717" indent="-23294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30604" indent="-23294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6491" indent="-23294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2C90DA2-2A64-4639-8CD0-87B08828CC3E}" type="slidenum">
              <a:rPr lang="en-US" altLang="en-US"/>
              <a:pPr/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953390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>
            <a:extLst>
              <a:ext uri="{FF2B5EF4-FFF2-40B4-BE49-F238E27FC236}">
                <a16:creationId xmlns:a16="http://schemas.microsoft.com/office/drawing/2014/main" id="{983E67B1-A093-4201-91C1-7DDDE67F2DB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7066" indent="-29117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4717" indent="-23294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30604" indent="-23294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6491" indent="-23294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6A27473-B90C-4B6E-AB88-CCF3B93CBDE7}" type="slidenum">
              <a:rPr lang="en-US" altLang="en-US"/>
              <a:pPr/>
              <a:t>29</a:t>
            </a:fld>
            <a:endParaRPr lang="en-US" altLang="en-US"/>
          </a:p>
        </p:txBody>
      </p:sp>
      <p:sp>
        <p:nvSpPr>
          <p:cNvPr id="81923" name="Rectangle 2">
            <a:extLst>
              <a:ext uri="{FF2B5EF4-FFF2-40B4-BE49-F238E27FC236}">
                <a16:creationId xmlns:a16="http://schemas.microsoft.com/office/drawing/2014/main" id="{13342E2F-E4AF-419A-899F-C783C20F005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>
            <a:extLst>
              <a:ext uri="{FF2B5EF4-FFF2-40B4-BE49-F238E27FC236}">
                <a16:creationId xmlns:a16="http://schemas.microsoft.com/office/drawing/2014/main" id="{D96D5791-8F58-496C-8C03-00F2FA768DA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393742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>
            <a:extLst>
              <a:ext uri="{FF2B5EF4-FFF2-40B4-BE49-F238E27FC236}">
                <a16:creationId xmlns:a16="http://schemas.microsoft.com/office/drawing/2014/main" id="{22DF0B48-3BAF-43DB-827C-0DF7108AD14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7" name="Notes Placeholder 2">
            <a:extLst>
              <a:ext uri="{FF2B5EF4-FFF2-40B4-BE49-F238E27FC236}">
                <a16:creationId xmlns:a16="http://schemas.microsoft.com/office/drawing/2014/main" id="{76CFC596-29D2-4AA9-8DB4-7D1399098A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82948" name="Slide Number Placeholder 3">
            <a:extLst>
              <a:ext uri="{FF2B5EF4-FFF2-40B4-BE49-F238E27FC236}">
                <a16:creationId xmlns:a16="http://schemas.microsoft.com/office/drawing/2014/main" id="{A83298CD-4092-474F-9E49-0734E3289B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7066" indent="-29117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4717" indent="-23294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30604" indent="-23294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6491" indent="-23294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E4FE00D-DB4A-484C-810C-B2D1E94C8E1F}" type="slidenum">
              <a:rPr lang="en-US" altLang="en-US"/>
              <a:pPr/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7440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>
            <a:extLst>
              <a:ext uri="{FF2B5EF4-FFF2-40B4-BE49-F238E27FC236}">
                <a16:creationId xmlns:a16="http://schemas.microsoft.com/office/drawing/2014/main" id="{8D58B249-3341-43E1-95A9-DF2B982F4EB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106280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57066" indent="-291179" defTabSz="106280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64717" indent="-232943" defTabSz="106280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30604" indent="-232943" defTabSz="106280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96491" indent="-232943" defTabSz="106280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62377" indent="-232943" defTabSz="106280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028264" indent="-232943" defTabSz="106280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94151" indent="-232943" defTabSz="106280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960038" indent="-232943" defTabSz="106280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F735F63E-4A52-449E-AD67-1464633BD663}" type="slidenum">
              <a:rPr lang="en-US" altLang="en-US" sz="1400"/>
              <a:pPr/>
              <a:t>3</a:t>
            </a:fld>
            <a:endParaRPr lang="en-US" altLang="en-US" sz="1400"/>
          </a:p>
        </p:txBody>
      </p:sp>
      <p:sp>
        <p:nvSpPr>
          <p:cNvPr id="61443" name="Rectangle 2">
            <a:extLst>
              <a:ext uri="{FF2B5EF4-FFF2-40B4-BE49-F238E27FC236}">
                <a16:creationId xmlns:a16="http://schemas.microsoft.com/office/drawing/2014/main" id="{0312A982-BE01-44A4-A0FC-07D95067E2B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1444" name="Rectangle 3">
            <a:extLst>
              <a:ext uri="{FF2B5EF4-FFF2-40B4-BE49-F238E27FC236}">
                <a16:creationId xmlns:a16="http://schemas.microsoft.com/office/drawing/2014/main" id="{48CECAC6-8FCD-4198-8573-6590C40A95F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5615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>
            <a:extLst>
              <a:ext uri="{FF2B5EF4-FFF2-40B4-BE49-F238E27FC236}">
                <a16:creationId xmlns:a16="http://schemas.microsoft.com/office/drawing/2014/main" id="{E2A7B0B2-4AB6-4450-815C-049FF0201D3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7066" indent="-29117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4717" indent="-23294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30604" indent="-23294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6491" indent="-23294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3C65163-02E3-4D8E-AF10-456D1CE5D598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58371" name="Rectangle 2">
            <a:extLst>
              <a:ext uri="{FF2B5EF4-FFF2-40B4-BE49-F238E27FC236}">
                <a16:creationId xmlns:a16="http://schemas.microsoft.com/office/drawing/2014/main" id="{2D65E995-F2E7-4CA9-93CC-4767F643492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>
            <a:extLst>
              <a:ext uri="{FF2B5EF4-FFF2-40B4-BE49-F238E27FC236}">
                <a16:creationId xmlns:a16="http://schemas.microsoft.com/office/drawing/2014/main" id="{577C33E8-574A-4F6A-8ED9-FFAB776B945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034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6B44FC-1C1E-4411-B477-6511ED257804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3213"/>
          </a:xfrm>
          <a:noFill/>
          <a:ln/>
        </p:spPr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FFFFFF"/>
                </a:solidFill>
              </a:rPr>
              <a:t>This activity</a:t>
            </a:r>
            <a:r>
              <a:rPr lang="en-US" sz="1200" baseline="0" dirty="0">
                <a:solidFill>
                  <a:srgbClr val="FFFFFF"/>
                </a:solidFill>
              </a:rPr>
              <a:t> should be done individually, first. Then people can share with a partner. Then, last, individuals can share with the whole group. Use the last question to help the group develop a plan to help themselves through the change and transition.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>
                <a:solidFill>
                  <a:srgbClr val="FFFFFF"/>
                </a:solidFill>
              </a:rPr>
              <a:t>Ask team members:</a:t>
            </a:r>
            <a:endParaRPr lang="en-US" sz="1200" dirty="0">
              <a:solidFill>
                <a:srgbClr val="FFFFFF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FFFFFF"/>
                </a:solidFill>
              </a:rPr>
              <a:t>“Let’s first look at your own experience with change. Reflect on a major change you’ve made in your life:</a:t>
            </a:r>
          </a:p>
          <a:p>
            <a:pPr eaLnBrk="1" hangingPunct="1"/>
            <a:endParaRPr lang="en-US" dirty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FFFFFF"/>
                </a:solidFill>
              </a:rPr>
              <a:t>Ex: Change in stages of life…recent grad (first job; leaving home)…middle of career….end of career…new baby…new house…new workplace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rgbClr val="FFFFFF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rgbClr val="FFFFFF"/>
              </a:solidFill>
            </a:endParaRPr>
          </a:p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5806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>
            <a:extLst>
              <a:ext uri="{FF2B5EF4-FFF2-40B4-BE49-F238E27FC236}">
                <a16:creationId xmlns:a16="http://schemas.microsoft.com/office/drawing/2014/main" id="{54717007-7D1F-4E86-AEB1-4788AA51F9A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7066" indent="-29117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4717" indent="-23294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30604" indent="-23294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6491" indent="-23294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F2651A5-746A-4056-87B9-548494086589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62467" name="Rectangle 2">
            <a:extLst>
              <a:ext uri="{FF2B5EF4-FFF2-40B4-BE49-F238E27FC236}">
                <a16:creationId xmlns:a16="http://schemas.microsoft.com/office/drawing/2014/main" id="{BB32BAD7-33B3-46B3-88F3-EC94AC2A4E6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>
            <a:extLst>
              <a:ext uri="{FF2B5EF4-FFF2-40B4-BE49-F238E27FC236}">
                <a16:creationId xmlns:a16="http://schemas.microsoft.com/office/drawing/2014/main" id="{D8EDCC0D-FBA1-4EBF-851C-2C1F649803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3649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71B948-ADCE-4830-AD48-4F28A3B930B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3213"/>
          </a:xfrm>
          <a:noFill/>
          <a:ln/>
        </p:spPr>
        <p:txBody>
          <a:bodyPr lIns="92061" tIns="45223" rIns="92061" bIns="45223"/>
          <a:lstStyle/>
          <a:p>
            <a:pPr marL="228600" indent="-228600" eaLnBrk="1" hangingPunct="1">
              <a:lnSpc>
                <a:spcPct val="80000"/>
              </a:lnSpc>
              <a:buFontTx/>
              <a:buNone/>
            </a:pPr>
            <a:r>
              <a:rPr lang="en-US" sz="800" b="1" dirty="0"/>
              <a:t>People</a:t>
            </a:r>
            <a:r>
              <a:rPr lang="en-US" sz="800" dirty="0"/>
              <a:t> in an organization may be experiencing all three phases at the same time</a:t>
            </a:r>
            <a:r>
              <a:rPr lang="en-US" sz="800" baseline="0" dirty="0"/>
              <a:t> because </a:t>
            </a:r>
            <a:r>
              <a:rPr lang="en-US" sz="800" dirty="0"/>
              <a:t>people will go through the stages at their own rate.</a:t>
            </a:r>
          </a:p>
          <a:p>
            <a:pPr marL="228600" indent="-228600" eaLnBrk="1" hangingPunct="1">
              <a:lnSpc>
                <a:spcPct val="80000"/>
              </a:lnSpc>
            </a:pPr>
            <a:endParaRPr lang="en-US" sz="800" b="1" dirty="0"/>
          </a:p>
          <a:p>
            <a:pPr marL="228600" indent="-228600" eaLnBrk="1" hangingPunct="1">
              <a:lnSpc>
                <a:spcPct val="80000"/>
              </a:lnSpc>
            </a:pPr>
            <a:r>
              <a:rPr lang="en-US" sz="800" b="0" dirty="0"/>
              <a:t>Some people may Not yet be in transition </a:t>
            </a:r>
            <a:r>
              <a:rPr lang="en-US" sz="800" dirty="0"/>
              <a:t>– they haven’t heard about the</a:t>
            </a:r>
            <a:r>
              <a:rPr lang="en-US" sz="800" baseline="0" dirty="0"/>
              <a:t> change</a:t>
            </a:r>
            <a:r>
              <a:rPr lang="en-US" sz="800" dirty="0"/>
              <a:t>; or just don’t have time to think about it; They’ll say things like it’s “No big deal... Just another idea...Oh, that.”</a:t>
            </a:r>
          </a:p>
          <a:p>
            <a:pPr marL="228600" indent="-228600" eaLnBrk="1" hangingPunct="1">
              <a:lnSpc>
                <a:spcPct val="80000"/>
              </a:lnSpc>
            </a:pPr>
            <a:r>
              <a:rPr lang="en-US" sz="800" b="1" u="none" dirty="0"/>
              <a:t>Letting Go</a:t>
            </a:r>
            <a:r>
              <a:rPr lang="en-US" sz="800" u="none" dirty="0"/>
              <a:t> is the first phase</a:t>
            </a:r>
            <a:r>
              <a:rPr lang="en-US" sz="800" u="none" baseline="0" dirty="0"/>
              <a:t> of transition.  It’s when we r</a:t>
            </a:r>
            <a:r>
              <a:rPr lang="en-US" sz="800" dirty="0"/>
              <a:t>ecognize what is ending and how we feel about it. What do we need to let go of? </a:t>
            </a:r>
            <a:r>
              <a:rPr lang="en-US" sz="800" baseline="0" dirty="0"/>
              <a:t> </a:t>
            </a:r>
            <a:r>
              <a:rPr lang="en-US" sz="800" dirty="0"/>
              <a:t>Our</a:t>
            </a:r>
            <a:r>
              <a:rPr lang="en-US" sz="800" baseline="0" dirty="0"/>
              <a:t> i</a:t>
            </a:r>
            <a:r>
              <a:rPr lang="en-US" sz="800" dirty="0"/>
              <a:t>nitial reaction</a:t>
            </a:r>
            <a:r>
              <a:rPr lang="en-US" sz="800" baseline="0" dirty="0"/>
              <a:t> may be</a:t>
            </a:r>
            <a:r>
              <a:rPr lang="en-US" sz="800" u="sng" dirty="0"/>
              <a:t> Shock, confusion, denial, loss of identity, anger, exploration, acceptance</a:t>
            </a:r>
            <a:r>
              <a:rPr lang="en-US" sz="800" u="none" dirty="0"/>
              <a:t>.</a:t>
            </a:r>
            <a:r>
              <a:rPr lang="en-US" sz="800" u="none" baseline="0" dirty="0"/>
              <a:t>  </a:t>
            </a:r>
            <a:r>
              <a:rPr lang="en-US" sz="800" u="none" dirty="0"/>
              <a:t>We may say </a:t>
            </a:r>
            <a:r>
              <a:rPr lang="en-US" sz="800" dirty="0"/>
              <a:t>“This is a crazy idea...You mean I won’t be able to do that any more?...I just won’t do it”</a:t>
            </a:r>
            <a:r>
              <a:rPr lang="en-US" sz="800" baseline="0" dirty="0"/>
              <a:t> </a:t>
            </a:r>
            <a:r>
              <a:rPr lang="en-US" sz="800" b="0" dirty="0"/>
              <a:t>“Where do we get the time to take on these new roles, additional responsibilities?</a:t>
            </a:r>
            <a:endParaRPr lang="en-US" sz="800" b="1" dirty="0"/>
          </a:p>
          <a:p>
            <a:pPr marL="228600" indent="-228600" eaLnBrk="1" hangingPunct="1">
              <a:lnSpc>
                <a:spcPct val="80000"/>
              </a:lnSpc>
            </a:pPr>
            <a:r>
              <a:rPr lang="en-US" sz="800" b="1" u="none" dirty="0"/>
              <a:t>The Neutral Zone</a:t>
            </a:r>
            <a:r>
              <a:rPr lang="en-US" sz="800" u="none" dirty="0"/>
              <a:t> is</a:t>
            </a:r>
            <a:r>
              <a:rPr lang="en-US" sz="800" u="none" baseline="0" dirty="0"/>
              <a:t> t</a:t>
            </a:r>
            <a:r>
              <a:rPr lang="en-US" sz="800" dirty="0"/>
              <a:t>he limbo between the old and the new;</a:t>
            </a:r>
            <a:r>
              <a:rPr lang="en-US" sz="800" baseline="0" dirty="0"/>
              <a:t> it can feel chaotic</a:t>
            </a:r>
            <a:r>
              <a:rPr lang="en-US" sz="800" dirty="0"/>
              <a:t>; many times deadlines are missed; you discover old ways of doing things aren’t working; people are struggling to figure out where things are; A</a:t>
            </a:r>
            <a:r>
              <a:rPr lang="en-US" sz="800" baseline="0" dirty="0"/>
              <a:t> lot of support is needed during this phases. We may say: </a:t>
            </a:r>
            <a:r>
              <a:rPr lang="en-US" sz="800" dirty="0"/>
              <a:t>“Why did we ever think we could do this...we missed another deadline...it’s scary, no one really knows what’s going on...it’s hard to get up in the morning”</a:t>
            </a:r>
          </a:p>
          <a:p>
            <a:pPr marL="228600" indent="-22860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800" dirty="0"/>
              <a:t>	This is a time for temporary processes or decisions “this is what we’ll do for today (or this week) and we’ll address it at our weekly meeting.”; try new things; if old ways don’t work well, do what makes sense; have temporary solutions, i.e. CVC hotline for 24-7 questions and answers</a:t>
            </a:r>
            <a:endParaRPr lang="en-US" sz="800" b="1" u="sng" dirty="0"/>
          </a:p>
          <a:p>
            <a:pPr marL="228600" indent="-228600" eaLnBrk="1" hangingPunct="1">
              <a:lnSpc>
                <a:spcPct val="80000"/>
              </a:lnSpc>
            </a:pPr>
            <a:r>
              <a:rPr lang="en-US" sz="800" b="1" u="sng" dirty="0"/>
              <a:t>The New Beginning</a:t>
            </a:r>
            <a:r>
              <a:rPr lang="en-US" sz="800" dirty="0"/>
              <a:t> is</a:t>
            </a:r>
            <a:r>
              <a:rPr lang="en-US" sz="800" baseline="0" dirty="0"/>
              <a:t> t</a:t>
            </a:r>
            <a:r>
              <a:rPr lang="en-US" sz="800" dirty="0"/>
              <a:t>he tentative acceptance of the new situation; the day you look forward to when coming to work feels like you’ve always worked there. You might say “Oh, I get it...I can see some new ways to make this system work...it isn’t half bad...”</a:t>
            </a:r>
          </a:p>
          <a:p>
            <a:pPr marL="228600" indent="-228600" eaLnBrk="1" hangingPunct="1">
              <a:lnSpc>
                <a:spcPct val="80000"/>
              </a:lnSpc>
            </a:pPr>
            <a:r>
              <a:rPr lang="en-US" sz="800" u="none" dirty="0"/>
              <a:t>Those who are finished with the transition will find all t</a:t>
            </a:r>
            <a:r>
              <a:rPr lang="en-US" sz="800" dirty="0"/>
              <a:t>his is old news and something else is new on the horizons</a:t>
            </a:r>
          </a:p>
          <a:p>
            <a:pPr marL="228600" indent="-228600" eaLnBrk="1" hangingPunct="1">
              <a:lnSpc>
                <a:spcPct val="80000"/>
              </a:lnSpc>
            </a:pPr>
            <a:r>
              <a:rPr lang="en-US" sz="800" dirty="0"/>
              <a:t> People may say “I can’t say I love my new job, but I can live with it...It took me a while to get used to the new</a:t>
            </a:r>
            <a:r>
              <a:rPr lang="en-US" sz="800" baseline="0" dirty="0"/>
              <a:t> </a:t>
            </a:r>
            <a:r>
              <a:rPr lang="en-US" sz="800" dirty="0"/>
              <a:t>team but I like it now..”</a:t>
            </a:r>
            <a:endParaRPr lang="en-US" sz="800" b="1" dirty="0"/>
          </a:p>
          <a:p>
            <a:pPr marL="228600" indent="-228600" eaLnBrk="1" hangingPunct="1">
              <a:lnSpc>
                <a:spcPct val="80000"/>
              </a:lnSpc>
            </a:pPr>
            <a:endParaRPr lang="en-US" sz="800" dirty="0"/>
          </a:p>
          <a:p>
            <a:pPr marL="228600" indent="-228600" eaLnBrk="1" hangingPunct="1">
              <a:lnSpc>
                <a:spcPct val="80000"/>
              </a:lnSpc>
            </a:pPr>
            <a:endParaRPr lang="en-US" sz="800" dirty="0"/>
          </a:p>
        </p:txBody>
      </p:sp>
      <p:sp>
        <p:nvSpPr>
          <p:cNvPr id="39940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7712" cy="3417888"/>
          </a:xfr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13665278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>
            <a:extLst>
              <a:ext uri="{FF2B5EF4-FFF2-40B4-BE49-F238E27FC236}">
                <a16:creationId xmlns:a16="http://schemas.microsoft.com/office/drawing/2014/main" id="{C05CD1E2-C7F5-4D02-8FC6-58E80DAE94E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FAF186C-E730-442D-9B5B-62AFF39228D8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57347" name="Rectangle 2">
            <a:extLst>
              <a:ext uri="{FF2B5EF4-FFF2-40B4-BE49-F238E27FC236}">
                <a16:creationId xmlns:a16="http://schemas.microsoft.com/office/drawing/2014/main" id="{7083D970-32DD-41E7-B29F-020085EA2A6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>
            <a:extLst>
              <a:ext uri="{FF2B5EF4-FFF2-40B4-BE49-F238E27FC236}">
                <a16:creationId xmlns:a16="http://schemas.microsoft.com/office/drawing/2014/main" id="{DE82A02D-B548-42D5-887A-31EC533431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65813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>
            <a:extLst>
              <a:ext uri="{FF2B5EF4-FFF2-40B4-BE49-F238E27FC236}">
                <a16:creationId xmlns:a16="http://schemas.microsoft.com/office/drawing/2014/main" id="{8BB68615-A442-4DF5-B6C9-FD2D96326D2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7066" indent="-29117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4717" indent="-23294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30604" indent="-23294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6491" indent="-23294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E88660E-9D6C-480D-8A69-005E0F8CAAA5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70659" name="Rectangle 2">
            <a:extLst>
              <a:ext uri="{FF2B5EF4-FFF2-40B4-BE49-F238E27FC236}">
                <a16:creationId xmlns:a16="http://schemas.microsoft.com/office/drawing/2014/main" id="{5896A4AD-13BC-4E47-AB8E-6571FC168AB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>
            <a:extLst>
              <a:ext uri="{FF2B5EF4-FFF2-40B4-BE49-F238E27FC236}">
                <a16:creationId xmlns:a16="http://schemas.microsoft.com/office/drawing/2014/main" id="{F40F3AA1-85F3-4308-98FB-855C5386331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0545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193899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 - Prints in GRAYS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61" r:id="rId12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ite rectangle.png"/>
          <p:cNvPicPr>
            <a:picLocks noChangeAspect="1"/>
          </p:cNvPicPr>
          <p:nvPr/>
        </p:nvPicPr>
        <p:blipFill>
          <a:blip r:embed="rId4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notesSlide" Target="../notesSlides/notesSlide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video" Target="file:///D:\Gravity_Backscratcher.wmv" TargetMode="External"/><Relationship Id="rId1" Type="http://schemas.microsoft.com/office/2007/relationships/media" Target="file:///D:\Gravity_Backscratcher.wmv" TargetMode="External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2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nlife.ca/audio/andrew-fountain-bible-truth" TargetMode="Externa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AB09BF67-F235-46B6-B584-99B64BF7538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/>
              <a:t>Managing Change:</a:t>
            </a:r>
            <a:br>
              <a:rPr lang="en-US" b="1" dirty="0"/>
            </a:br>
            <a:r>
              <a:rPr lang="en-US" sz="4000" b="1" dirty="0"/>
              <a:t>Making the Most out of Change</a:t>
            </a:r>
            <a:endParaRPr lang="en-US" b="1" dirty="0"/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A6960D82-1E7C-4960-9639-1C020039C5B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March 28, 2018</a:t>
            </a:r>
          </a:p>
          <a:p>
            <a:pPr eaLnBrk="1" hangingPunct="1">
              <a:defRPr/>
            </a:pPr>
            <a:r>
              <a:rPr lang="en-US" sz="2400" i="1" dirty="0"/>
              <a:t>Bob Norton, CEAP, LPC</a:t>
            </a:r>
          </a:p>
        </p:txBody>
      </p:sp>
    </p:spTree>
    <p:extLst>
      <p:ext uri="{BB962C8B-B14F-4D97-AF65-F5344CB8AC3E}">
        <p14:creationId xmlns:p14="http://schemas.microsoft.com/office/powerpoint/2010/main" val="3583726065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719DC-C911-4857-AFED-44EF8CC11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/>
              <a:t>Managing Change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27ECC9-4A63-4B2F-8F28-C15A62EBD1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4610493"/>
          </a:xfrm>
        </p:spPr>
        <p:txBody>
          <a:bodyPr/>
          <a:lstStyle/>
          <a:p>
            <a:r>
              <a:rPr lang="en-US" b="1" dirty="0"/>
              <a:t>Begins with an Ending </a:t>
            </a:r>
          </a:p>
          <a:p>
            <a:pPr marL="0" indent="0">
              <a:buNone/>
            </a:pPr>
            <a:endParaRPr lang="en-US" b="1" dirty="0"/>
          </a:p>
          <a:p>
            <a:pPr lvl="1"/>
            <a:r>
              <a:rPr lang="en-US" i="1" dirty="0"/>
              <a:t>Shock/Denial/Disbelief/Minimization</a:t>
            </a:r>
          </a:p>
          <a:p>
            <a:pPr lvl="1"/>
            <a:r>
              <a:rPr lang="en-US" i="1" dirty="0"/>
              <a:t>Defensive retreat/Anger/Rage/Fear</a:t>
            </a:r>
          </a:p>
          <a:p>
            <a:pPr lvl="1"/>
            <a:r>
              <a:rPr lang="en-US" i="1" dirty="0"/>
              <a:t>Resistance</a:t>
            </a:r>
          </a:p>
          <a:p>
            <a:pPr lvl="1"/>
            <a:r>
              <a:rPr lang="en-US" i="1" dirty="0"/>
              <a:t>Acknowledgement</a:t>
            </a:r>
          </a:p>
          <a:p>
            <a:pPr lvl="1"/>
            <a:r>
              <a:rPr lang="en-US" i="1" dirty="0"/>
              <a:t>Acceptance/Integration</a:t>
            </a:r>
          </a:p>
          <a:p>
            <a:pPr lvl="1"/>
            <a:endParaRPr lang="en-US" sz="1600" b="1" dirty="0"/>
          </a:p>
          <a:p>
            <a:pPr marL="0" indent="0">
              <a:buNone/>
            </a:pP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093400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>
            <a:extLst>
              <a:ext uri="{FF2B5EF4-FFF2-40B4-BE49-F238E27FC236}">
                <a16:creationId xmlns:a16="http://schemas.microsoft.com/office/drawing/2014/main" id="{5D8AC4C4-4BBA-42FD-BF3F-078E6E1862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04800"/>
            <a:ext cx="83058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2485119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BFF384B3-4DD6-4B3D-A4DE-EA4F8FAC87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/>
              <a:t>Letting Go Strategies</a:t>
            </a:r>
            <a:br>
              <a:rPr lang="en-US" b="1" dirty="0"/>
            </a:br>
            <a:r>
              <a:rPr lang="en-US" sz="3200" b="1" dirty="0"/>
              <a:t>How to “Let go”</a:t>
            </a:r>
            <a:endParaRPr lang="en-US" b="1" dirty="0"/>
          </a:p>
        </p:txBody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131ECB93-F0A1-46A5-8879-F7137AFB5E9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8077200" cy="5466112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b="1" i="1" dirty="0"/>
              <a:t>Accept reality of subjective losses</a:t>
            </a:r>
          </a:p>
          <a:p>
            <a:pPr eaLnBrk="1" hangingPunct="1">
              <a:defRPr/>
            </a:pPr>
            <a:r>
              <a:rPr lang="en-US" sz="2400" b="1" i="1" dirty="0"/>
              <a:t>Don’t be surprised at overreaction (normal)</a:t>
            </a:r>
          </a:p>
          <a:p>
            <a:pPr eaLnBrk="1" hangingPunct="1">
              <a:defRPr/>
            </a:pPr>
            <a:r>
              <a:rPr lang="en-US" sz="2400" b="1" i="1" dirty="0"/>
              <a:t>Acknowledge the losses openly</a:t>
            </a:r>
          </a:p>
          <a:p>
            <a:pPr eaLnBrk="1" hangingPunct="1">
              <a:defRPr/>
            </a:pPr>
            <a:r>
              <a:rPr lang="en-US" sz="2400" b="1" i="1" dirty="0"/>
              <a:t>Expect signs of loss/mark the endings</a:t>
            </a:r>
          </a:p>
          <a:p>
            <a:pPr eaLnBrk="1" hangingPunct="1">
              <a:defRPr/>
            </a:pPr>
            <a:r>
              <a:rPr lang="en-US" sz="2400" b="1" i="1" dirty="0"/>
              <a:t>Give and request clear information (again and again and again)</a:t>
            </a:r>
          </a:p>
          <a:p>
            <a:pPr eaLnBrk="1" hangingPunct="1">
              <a:defRPr/>
            </a:pPr>
            <a:r>
              <a:rPr lang="en-US" sz="2400" b="1" i="1" dirty="0"/>
              <a:t>Treat the past with respect </a:t>
            </a:r>
          </a:p>
          <a:p>
            <a:pPr lvl="1" eaLnBrk="1" hangingPunct="1">
              <a:defRPr/>
            </a:pPr>
            <a:r>
              <a:rPr lang="en-US" sz="2000" b="1" i="1" dirty="0"/>
              <a:t>It was the past that got you here</a:t>
            </a:r>
          </a:p>
          <a:p>
            <a:pPr eaLnBrk="1" hangingPunct="1">
              <a:defRPr/>
            </a:pPr>
            <a:r>
              <a:rPr lang="en-US" sz="2400" b="1" i="1" dirty="0"/>
              <a:t>Embrace risk taking, innovation, and learning from experiences/mistakes</a:t>
            </a:r>
          </a:p>
          <a:p>
            <a:pPr eaLnBrk="1" hangingPunct="1">
              <a:defRPr/>
            </a:pPr>
            <a:r>
              <a:rPr lang="en-US" sz="2400" b="1" i="1" dirty="0"/>
              <a:t>Know your resources</a:t>
            </a:r>
          </a:p>
          <a:p>
            <a:pPr lvl="1">
              <a:defRPr/>
            </a:pPr>
            <a:r>
              <a:rPr lang="en-US" altLang="en-US" sz="2000" i="1" dirty="0">
                <a:solidFill>
                  <a:schemeClr val="bg1"/>
                </a:solidFill>
              </a:rPr>
              <a:t>“</a:t>
            </a:r>
            <a:r>
              <a:rPr lang="en-US" altLang="en-US" sz="2400" b="1" i="1" dirty="0">
                <a:solidFill>
                  <a:schemeClr val="bg1"/>
                </a:solidFill>
              </a:rPr>
              <a:t>He who lacks the time to mourn lacks the time to heal.”</a:t>
            </a:r>
          </a:p>
          <a:p>
            <a:pPr lvl="1">
              <a:defRPr/>
            </a:pPr>
            <a:r>
              <a:rPr lang="en-US" altLang="en-US" sz="2400" b="1" i="1" dirty="0">
                <a:solidFill>
                  <a:schemeClr val="bg1"/>
                </a:solidFill>
              </a:rPr>
              <a:t>“Every exit is an entry to somewhere else.”</a:t>
            </a:r>
          </a:p>
          <a:p>
            <a:pPr eaLnBrk="1" hangingPunct="1">
              <a:defRPr/>
            </a:pPr>
            <a:endParaRPr lang="en-US" sz="2400" b="1" i="1" dirty="0"/>
          </a:p>
        </p:txBody>
      </p:sp>
    </p:spTree>
    <p:extLst>
      <p:ext uri="{BB962C8B-B14F-4D97-AF65-F5344CB8AC3E}">
        <p14:creationId xmlns:p14="http://schemas.microsoft.com/office/powerpoint/2010/main" val="9508335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5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358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358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>
            <a:extLst>
              <a:ext uri="{FF2B5EF4-FFF2-40B4-BE49-F238E27FC236}">
                <a16:creationId xmlns:a16="http://schemas.microsoft.com/office/drawing/2014/main" id="{E183876E-D167-4B74-8627-7A678B62C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 sz="1400" dirty="0"/>
          </a:p>
        </p:txBody>
      </p:sp>
      <p:sp>
        <p:nvSpPr>
          <p:cNvPr id="37890" name="Rectangle 2">
            <a:extLst>
              <a:ext uri="{FF2B5EF4-FFF2-40B4-BE49-F238E27FC236}">
                <a16:creationId xmlns:a16="http://schemas.microsoft.com/office/drawing/2014/main" id="{907E5ACF-9737-4B37-B1E8-186F0E6CF46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03200"/>
            <a:ext cx="7772400" cy="55399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4000" b="1" dirty="0"/>
              <a:t>Managing Change </a:t>
            </a:r>
          </a:p>
        </p:txBody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188A44C1-0BE8-4B52-99EA-6C3AB1F840E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287463"/>
            <a:ext cx="7772400" cy="4825937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  <a:buSzPct val="80000"/>
            </a:pPr>
            <a:r>
              <a:rPr lang="en-US" altLang="en-US" sz="2800" b="1" dirty="0"/>
              <a:t>Factors in Organizational Change</a:t>
            </a:r>
          </a:p>
          <a:p>
            <a:pPr lvl="2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2000" dirty="0"/>
          </a:p>
          <a:p>
            <a:pPr lvl="1">
              <a:buSzPct val="90000"/>
            </a:pPr>
            <a:r>
              <a:rPr lang="en-US" altLang="en-US" sz="2400" b="1" i="1" u="sng" dirty="0">
                <a:solidFill>
                  <a:schemeClr val="accent1"/>
                </a:solidFill>
              </a:rPr>
              <a:t>People</a:t>
            </a:r>
            <a:r>
              <a:rPr lang="en-US" altLang="en-US" sz="2400" b="1" i="1" dirty="0"/>
              <a:t> (They are essential change agents)</a:t>
            </a:r>
          </a:p>
          <a:p>
            <a:pPr lvl="1" eaLnBrk="1" hangingPunct="1">
              <a:lnSpc>
                <a:spcPct val="90000"/>
              </a:lnSpc>
              <a:buSzPct val="90000"/>
            </a:pPr>
            <a:r>
              <a:rPr lang="en-US" altLang="en-US" sz="2400" b="1" i="1" u="sng" dirty="0">
                <a:solidFill>
                  <a:schemeClr val="accent1"/>
                </a:solidFill>
              </a:rPr>
              <a:t>Resistance is a natural and inevitable reaction</a:t>
            </a:r>
            <a:r>
              <a:rPr lang="en-US" altLang="en-US" sz="2400" b="1" i="1" u="sng" dirty="0"/>
              <a:t> </a:t>
            </a:r>
            <a:r>
              <a:rPr lang="en-US" altLang="en-US" sz="2400" b="1" i="1" dirty="0"/>
              <a:t>in an organization.  You can expect it</a:t>
            </a:r>
          </a:p>
          <a:p>
            <a:pPr lvl="1" eaLnBrk="1" hangingPunct="1">
              <a:lnSpc>
                <a:spcPct val="90000"/>
              </a:lnSpc>
              <a:buSzPct val="90000"/>
            </a:pPr>
            <a:r>
              <a:rPr lang="en-US" altLang="en-US" sz="2400" b="1" i="1" dirty="0"/>
              <a:t>Resistance is sometimes hidden, so it may be necessary to </a:t>
            </a:r>
            <a:r>
              <a:rPr lang="en-US" altLang="en-US" sz="2400" b="1" i="1" u="sng" dirty="0">
                <a:solidFill>
                  <a:schemeClr val="accent1"/>
                </a:solidFill>
              </a:rPr>
              <a:t>take active steps to find it</a:t>
            </a:r>
          </a:p>
          <a:p>
            <a:pPr lvl="1" eaLnBrk="1" hangingPunct="1">
              <a:lnSpc>
                <a:spcPct val="90000"/>
              </a:lnSpc>
              <a:buSzPct val="90000"/>
            </a:pPr>
            <a:r>
              <a:rPr lang="en-US" altLang="en-US" sz="2400" b="1" i="1" dirty="0"/>
              <a:t>There are many reasons for resistance; it is important </a:t>
            </a:r>
            <a:r>
              <a:rPr lang="en-US" altLang="en-US" sz="2400" b="1" i="1" u="sng" dirty="0">
                <a:solidFill>
                  <a:schemeClr val="accent1"/>
                </a:solidFill>
              </a:rPr>
              <a:t>to understand it</a:t>
            </a:r>
          </a:p>
          <a:p>
            <a:pPr lvl="1" eaLnBrk="1" hangingPunct="1">
              <a:lnSpc>
                <a:spcPct val="90000"/>
              </a:lnSpc>
              <a:buSzPct val="90000"/>
            </a:pPr>
            <a:r>
              <a:rPr lang="en-US" altLang="en-US" sz="2400" b="1" i="1" dirty="0"/>
              <a:t>We manage resistance by </a:t>
            </a:r>
            <a:r>
              <a:rPr lang="en-US" altLang="en-US" sz="2400" b="1" i="1" u="sng" dirty="0">
                <a:solidFill>
                  <a:schemeClr val="accent1"/>
                </a:solidFill>
              </a:rPr>
              <a:t>working with people</a:t>
            </a:r>
            <a:r>
              <a:rPr lang="en-US" altLang="en-US" sz="2400" b="1" i="1" u="sng" dirty="0"/>
              <a:t>, </a:t>
            </a:r>
            <a:r>
              <a:rPr lang="en-US" altLang="en-US" sz="2400" b="1" i="1" dirty="0"/>
              <a:t>and helping them deal with their concerns</a:t>
            </a:r>
          </a:p>
          <a:p>
            <a:pPr lvl="1" eaLnBrk="1" hangingPunct="1">
              <a:lnSpc>
                <a:spcPct val="90000"/>
              </a:lnSpc>
              <a:buSzPct val="90000"/>
            </a:pPr>
            <a:r>
              <a:rPr lang="en-US" altLang="en-US" sz="2400" b="1" i="1" dirty="0"/>
              <a:t>There are many ways to build acceptance.  It is </a:t>
            </a:r>
            <a:r>
              <a:rPr lang="en-US" altLang="en-US" sz="2400" b="1" i="1" u="sng" dirty="0">
                <a:solidFill>
                  <a:schemeClr val="accent1"/>
                </a:solidFill>
              </a:rPr>
              <a:t>important to be flexible.  But persist!</a:t>
            </a:r>
          </a:p>
        </p:txBody>
      </p:sp>
    </p:spTree>
    <p:extLst>
      <p:ext uri="{BB962C8B-B14F-4D97-AF65-F5344CB8AC3E}">
        <p14:creationId xmlns:p14="http://schemas.microsoft.com/office/powerpoint/2010/main" val="2993447121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>
            <a:extLst>
              <a:ext uri="{FF2B5EF4-FFF2-40B4-BE49-F238E27FC236}">
                <a16:creationId xmlns:a16="http://schemas.microsoft.com/office/drawing/2014/main" id="{5036BB0B-8C93-4E88-98CA-68EFE8863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 sz="1400" dirty="0"/>
          </a:p>
        </p:txBody>
      </p:sp>
      <p:sp>
        <p:nvSpPr>
          <p:cNvPr id="41986" name="Rectangle 2">
            <a:extLst>
              <a:ext uri="{FF2B5EF4-FFF2-40B4-BE49-F238E27FC236}">
                <a16:creationId xmlns:a16="http://schemas.microsoft.com/office/drawing/2014/main" id="{8A4FE926-42FB-444C-81F8-07ABE2FDC96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44319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3200" b="1" dirty="0"/>
              <a:t>Resistance to Change</a:t>
            </a:r>
          </a:p>
        </p:txBody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27CF9DB0-AA82-411D-8A8D-2DE82EC98EF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9057" y="762001"/>
            <a:ext cx="7772400" cy="7281993"/>
          </a:xfrm>
          <a:noFill/>
        </p:spPr>
        <p:txBody>
          <a:bodyPr/>
          <a:lstStyle/>
          <a:p>
            <a:pPr>
              <a:buSzPct val="80000"/>
            </a:pPr>
            <a:r>
              <a:rPr lang="en-US" altLang="en-US" sz="2800" b="1" dirty="0"/>
              <a:t>Why people resist change:</a:t>
            </a:r>
          </a:p>
          <a:p>
            <a:pPr lvl="1">
              <a:buSzPct val="80000"/>
            </a:pPr>
            <a:endParaRPr lang="en-US" altLang="en-US" sz="2000" dirty="0"/>
          </a:p>
          <a:p>
            <a:pPr lvl="1">
              <a:buSzPct val="80000"/>
            </a:pPr>
            <a:r>
              <a:rPr lang="en-US" altLang="en-US" sz="2000" b="1" i="1" dirty="0"/>
              <a:t>Defense mechanism caused by </a:t>
            </a:r>
            <a:r>
              <a:rPr lang="en-US" altLang="en-US" sz="2000" b="1" i="1" u="sng" dirty="0">
                <a:solidFill>
                  <a:schemeClr val="accent1"/>
                </a:solidFill>
              </a:rPr>
              <a:t>frustration and anxiety </a:t>
            </a:r>
          </a:p>
          <a:p>
            <a:pPr lvl="1">
              <a:buSzPct val="80000"/>
            </a:pPr>
            <a:r>
              <a:rPr lang="en-US" altLang="en-US" sz="2000" b="1" i="1" dirty="0"/>
              <a:t>A potential loss of status, pay, comfort, or power that arises from expertise</a:t>
            </a:r>
          </a:p>
          <a:p>
            <a:pPr lvl="1">
              <a:buSzPct val="80000"/>
            </a:pPr>
            <a:r>
              <a:rPr lang="en-US" altLang="en-US" sz="2000" b="1" i="1" dirty="0"/>
              <a:t>A </a:t>
            </a:r>
            <a:r>
              <a:rPr lang="en-US" altLang="en-US" sz="2000" b="1" i="1" u="sng" dirty="0">
                <a:solidFill>
                  <a:schemeClr val="accent1"/>
                </a:solidFill>
              </a:rPr>
              <a:t>fear of the unknown </a:t>
            </a:r>
            <a:r>
              <a:rPr lang="en-US" altLang="en-US" sz="2000" b="1" i="1" dirty="0"/>
              <a:t>future and about their ability to adapt to it, e.g. fear that one will not be able to develop new skills and behaviors that are required in a new work setting</a:t>
            </a:r>
          </a:p>
          <a:p>
            <a:pPr lvl="1">
              <a:buSzPct val="80000"/>
            </a:pPr>
            <a:r>
              <a:rPr lang="en-US" altLang="en-US" sz="2000" b="1" i="1" u="sng" dirty="0">
                <a:solidFill>
                  <a:schemeClr val="accent1"/>
                </a:solidFill>
              </a:rPr>
              <a:t>Resentment</a:t>
            </a:r>
            <a:r>
              <a:rPr lang="en-US" altLang="en-US" sz="2000" b="1" i="1" dirty="0"/>
              <a:t> in employees due to a  perceived unfairness of the change</a:t>
            </a:r>
          </a:p>
          <a:p>
            <a:pPr lvl="1">
              <a:buSzPct val="80000"/>
            </a:pPr>
            <a:r>
              <a:rPr lang="en-US" altLang="en-US" sz="2000" b="1" i="1" dirty="0"/>
              <a:t>Possible violation of </a:t>
            </a:r>
            <a:r>
              <a:rPr lang="en-US" altLang="en-US" sz="2000" b="1" i="1" u="sng" dirty="0">
                <a:solidFill>
                  <a:schemeClr val="accent1"/>
                </a:solidFill>
              </a:rPr>
              <a:t>"personal agreements" </a:t>
            </a:r>
            <a:r>
              <a:rPr lang="en-US" altLang="en-US" sz="2000" b="1" i="1" dirty="0"/>
              <a:t>management has with their employees.  This can involve elements of mutual trust, loyalty and commitment and go very deep</a:t>
            </a:r>
          </a:p>
          <a:p>
            <a:pPr lvl="1">
              <a:buSzPct val="80000"/>
            </a:pPr>
            <a:r>
              <a:rPr lang="en-US" altLang="en-US" sz="2000" b="1" i="1" dirty="0"/>
              <a:t>An employee may be operating on the basis of a desire to protect what they feel is </a:t>
            </a:r>
            <a:r>
              <a:rPr lang="en-US" altLang="en-US" sz="2000" b="1" i="1" u="sng" dirty="0">
                <a:solidFill>
                  <a:schemeClr val="accent1"/>
                </a:solidFill>
              </a:rPr>
              <a:t>in the best interests of the organization</a:t>
            </a:r>
          </a:p>
          <a:p>
            <a:pPr lvl="1">
              <a:buSzPct val="80000"/>
            </a:pPr>
            <a:r>
              <a:rPr lang="en-US" altLang="en-US" sz="2000" b="1" i="1" dirty="0"/>
              <a:t>An employee may provoke </a:t>
            </a:r>
            <a:r>
              <a:rPr lang="en-US" altLang="en-US" sz="2000" b="1" i="1" u="sng" dirty="0">
                <a:solidFill>
                  <a:schemeClr val="accent1"/>
                </a:solidFill>
              </a:rPr>
              <a:t>insightful and well-intended debate, criticism, or disagreement</a:t>
            </a:r>
            <a:r>
              <a:rPr lang="en-US" altLang="en-US" sz="2000" b="1" i="1" dirty="0"/>
              <a:t> in order to produce </a:t>
            </a:r>
            <a:r>
              <a:rPr lang="en-US" altLang="en-US" sz="2000" b="1" i="1" u="sng" dirty="0">
                <a:solidFill>
                  <a:schemeClr val="accent1"/>
                </a:solidFill>
              </a:rPr>
              <a:t>better understanding as well as additional options and solutions</a:t>
            </a:r>
          </a:p>
          <a:p>
            <a:pPr lvl="1">
              <a:buSzPct val="80000"/>
            </a:pPr>
            <a:endParaRPr lang="en-US" altLang="en-US" sz="2000" b="1" i="1" dirty="0">
              <a:solidFill>
                <a:schemeClr val="accent1"/>
              </a:solidFill>
            </a:endParaRPr>
          </a:p>
          <a:p>
            <a:pPr marL="517525" lvl="1" indent="0">
              <a:buSzPct val="80000"/>
              <a:buNone/>
            </a:pPr>
            <a:endParaRPr lang="en-US" altLang="en-US" sz="2000" b="1" i="1" dirty="0"/>
          </a:p>
          <a:p>
            <a:pPr lvl="1">
              <a:buSzPct val="80000"/>
            </a:pPr>
            <a:endParaRPr lang="en-US" altLang="en-US" sz="2000" b="1" i="1" dirty="0"/>
          </a:p>
          <a:p>
            <a:pPr lvl="1">
              <a:buSzPct val="80000"/>
            </a:pPr>
            <a:endParaRPr lang="en-US" altLang="en-US" sz="2000" dirty="0"/>
          </a:p>
          <a:p>
            <a:pPr lvl="1">
              <a:buSzPct val="80000"/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87433130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>
            <a:extLst>
              <a:ext uri="{FF2B5EF4-FFF2-40B4-BE49-F238E27FC236}">
                <a16:creationId xmlns:a16="http://schemas.microsoft.com/office/drawing/2014/main" id="{21C1F5CF-40B5-4FF7-B46F-2CDBBB4B0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 sz="1400" dirty="0"/>
          </a:p>
        </p:txBody>
      </p:sp>
      <p:sp>
        <p:nvSpPr>
          <p:cNvPr id="48130" name="Rectangle 2">
            <a:extLst>
              <a:ext uri="{FF2B5EF4-FFF2-40B4-BE49-F238E27FC236}">
                <a16:creationId xmlns:a16="http://schemas.microsoft.com/office/drawing/2014/main" id="{3AE847B7-6B68-4498-B501-D93C68855D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03200"/>
            <a:ext cx="7772400" cy="55399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4000" b="1" dirty="0"/>
              <a:t>Managing Change</a:t>
            </a:r>
          </a:p>
        </p:txBody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9A03D02B-CA7A-49AC-B477-659E837BEDE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211263"/>
            <a:ext cx="7772400" cy="3274743"/>
          </a:xfrm>
          <a:noFill/>
        </p:spPr>
        <p:txBody>
          <a:bodyPr/>
          <a:lstStyle/>
          <a:p>
            <a:pPr eaLnBrk="1" hangingPunct="1">
              <a:buSzPct val="80000"/>
            </a:pPr>
            <a:r>
              <a:rPr lang="en-US" altLang="en-US" sz="2800" b="1" dirty="0"/>
              <a:t>Resistance to Change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endParaRPr lang="en-US" altLang="en-US" sz="2000" dirty="0"/>
          </a:p>
          <a:p>
            <a:pPr lvl="1" eaLnBrk="1" hangingPunct="1">
              <a:buSzPct val="90000"/>
            </a:pPr>
            <a:r>
              <a:rPr lang="en-US" altLang="en-US" sz="2400" b="1" i="1" dirty="0"/>
              <a:t>The take-home message: there is no simple explanation for Resistance to Change, and therefore no simple way to circumvent it.</a:t>
            </a:r>
          </a:p>
          <a:p>
            <a:pPr lvl="1" eaLnBrk="1" hangingPunct="1">
              <a:buFontTx/>
              <a:buNone/>
            </a:pPr>
            <a:endParaRPr lang="en-US" altLang="en-US" sz="2400" b="1" i="1" dirty="0"/>
          </a:p>
          <a:p>
            <a:pPr lvl="1" eaLnBrk="1" hangingPunct="1">
              <a:buSzPct val="90000"/>
            </a:pPr>
            <a:r>
              <a:rPr lang="en-US" altLang="en-US" sz="2400" b="1" i="1" dirty="0"/>
              <a:t>There are instances where an employees “resistance”, although not in the plan, could result in beneficial consequences</a:t>
            </a:r>
          </a:p>
        </p:txBody>
      </p:sp>
    </p:spTree>
    <p:extLst>
      <p:ext uri="{BB962C8B-B14F-4D97-AF65-F5344CB8AC3E}">
        <p14:creationId xmlns:p14="http://schemas.microsoft.com/office/powerpoint/2010/main" val="250938560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5" descr="8">
            <a:extLst>
              <a:ext uri="{FF2B5EF4-FFF2-40B4-BE49-F238E27FC236}">
                <a16:creationId xmlns:a16="http://schemas.microsoft.com/office/drawing/2014/main" id="{B135443A-B0A0-4A96-B899-E1C4D9B4E7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676400"/>
            <a:ext cx="6019800" cy="445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Rectangle 6">
            <a:extLst>
              <a:ext uri="{FF2B5EF4-FFF2-40B4-BE49-F238E27FC236}">
                <a16:creationId xmlns:a16="http://schemas.microsoft.com/office/drawing/2014/main" id="{90FEC763-0E0F-4EA3-917F-AE989EB4EC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/>
              <a:t>Managing Change</a:t>
            </a:r>
            <a:br>
              <a:rPr lang="en-US" sz="4000" b="1"/>
            </a:br>
            <a:r>
              <a:rPr lang="en-US" sz="3600" b="1"/>
              <a:t>The Neutral Zone</a:t>
            </a:r>
          </a:p>
        </p:txBody>
      </p:sp>
      <p:pic>
        <p:nvPicPr>
          <p:cNvPr id="5" name="Twil1684.wav">
            <a:hlinkClick r:id="" action="ppaction://media"/>
            <a:extLst>
              <a:ext uri="{FF2B5EF4-FFF2-40B4-BE49-F238E27FC236}">
                <a16:creationId xmlns:a16="http://schemas.microsoft.com/office/drawing/2014/main" id="{B8682242-2BA1-489A-A5C0-97E8F41EB52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60960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52292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78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4D8B5A14-061F-425A-A246-9A243A25CD4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/>
              <a:t>Managing Change</a:t>
            </a:r>
            <a:br>
              <a:rPr lang="en-US" b="1" dirty="0"/>
            </a:br>
            <a:r>
              <a:rPr lang="en-US" sz="3600" b="1" dirty="0"/>
              <a:t>“Neutral Zone”</a:t>
            </a:r>
            <a:endParaRPr lang="en-US" b="1" dirty="0"/>
          </a:p>
        </p:txBody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348167CB-5DFC-4B84-8A9C-AAA4EBDFE118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354701" y="2286000"/>
            <a:ext cx="4114800" cy="2129814"/>
          </a:xfrm>
        </p:spPr>
        <p:txBody>
          <a:bodyPr/>
          <a:lstStyle/>
          <a:p>
            <a:pPr eaLnBrk="1" hangingPunct="1">
              <a:defRPr/>
            </a:pPr>
            <a:r>
              <a:rPr lang="en-US" b="1" i="1" dirty="0"/>
              <a:t>Loss of focus</a:t>
            </a:r>
          </a:p>
          <a:p>
            <a:pPr eaLnBrk="1" hangingPunct="1">
              <a:defRPr/>
            </a:pPr>
            <a:r>
              <a:rPr lang="en-US" b="1" i="1" dirty="0"/>
              <a:t>Confusion</a:t>
            </a:r>
          </a:p>
          <a:p>
            <a:pPr eaLnBrk="1" hangingPunct="1">
              <a:defRPr/>
            </a:pPr>
            <a:r>
              <a:rPr lang="en-US" b="1" i="1" dirty="0"/>
              <a:t>People leaving</a:t>
            </a:r>
          </a:p>
          <a:p>
            <a:pPr eaLnBrk="1" hangingPunct="1">
              <a:defRPr/>
            </a:pPr>
            <a:r>
              <a:rPr lang="en-US" b="1" i="1" dirty="0"/>
              <a:t>Uncertainty (what next?)</a:t>
            </a:r>
          </a:p>
          <a:p>
            <a:pPr eaLnBrk="1" hangingPunct="1">
              <a:defRPr/>
            </a:pPr>
            <a:r>
              <a:rPr lang="en-US" b="1" i="1" dirty="0"/>
              <a:t>Ambiguity</a:t>
            </a:r>
          </a:p>
          <a:p>
            <a:pPr eaLnBrk="1" hangingPunct="1">
              <a:defRPr/>
            </a:pPr>
            <a:r>
              <a:rPr lang="en-US" b="1" i="1" dirty="0"/>
              <a:t>Lack of communication</a:t>
            </a:r>
          </a:p>
          <a:p>
            <a:pPr eaLnBrk="1" hangingPunct="1">
              <a:defRPr/>
            </a:pPr>
            <a:r>
              <a:rPr lang="en-US" b="1" i="1" dirty="0"/>
              <a:t>Loss of trust</a:t>
            </a:r>
          </a:p>
        </p:txBody>
      </p:sp>
      <p:sp>
        <p:nvSpPr>
          <p:cNvPr id="36868" name="Rectangle 4">
            <a:extLst>
              <a:ext uri="{FF2B5EF4-FFF2-40B4-BE49-F238E27FC236}">
                <a16:creationId xmlns:a16="http://schemas.microsoft.com/office/drawing/2014/main" id="{3F0485B1-427C-4A44-9E66-0303131774B4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4876800" y="2286000"/>
            <a:ext cx="4114800" cy="2129814"/>
          </a:xfrm>
        </p:spPr>
        <p:txBody>
          <a:bodyPr/>
          <a:lstStyle/>
          <a:p>
            <a:pPr eaLnBrk="1" hangingPunct="1">
              <a:defRPr/>
            </a:pPr>
            <a:r>
              <a:rPr lang="en-US" b="1" i="1" dirty="0"/>
              <a:t>Rumors run rampant</a:t>
            </a:r>
          </a:p>
          <a:p>
            <a:pPr eaLnBrk="1" hangingPunct="1">
              <a:defRPr/>
            </a:pPr>
            <a:r>
              <a:rPr lang="en-US" b="1" i="1" dirty="0"/>
              <a:t>Stress increases</a:t>
            </a:r>
          </a:p>
          <a:p>
            <a:pPr eaLnBrk="1" hangingPunct="1">
              <a:defRPr/>
            </a:pPr>
            <a:r>
              <a:rPr lang="en-US" b="1" i="1" dirty="0"/>
              <a:t>Lack of direction</a:t>
            </a:r>
          </a:p>
          <a:p>
            <a:pPr eaLnBrk="1" hangingPunct="1">
              <a:defRPr/>
            </a:pPr>
            <a:r>
              <a:rPr lang="en-US" b="1" i="1" dirty="0"/>
              <a:t>Decrease in productivity</a:t>
            </a:r>
          </a:p>
          <a:p>
            <a:pPr eaLnBrk="1" hangingPunct="1">
              <a:defRPr/>
            </a:pPr>
            <a:r>
              <a:rPr lang="en-US" b="1" i="1" dirty="0"/>
              <a:t>Fertile void (for good or bad)</a:t>
            </a:r>
          </a:p>
        </p:txBody>
      </p:sp>
    </p:spTree>
    <p:extLst>
      <p:ext uri="{BB962C8B-B14F-4D97-AF65-F5344CB8AC3E}">
        <p14:creationId xmlns:p14="http://schemas.microsoft.com/office/powerpoint/2010/main" val="278409961"/>
      </p:ext>
    </p:extLst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  <p:bldP spid="36868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>
            <a:extLst>
              <a:ext uri="{FF2B5EF4-FFF2-40B4-BE49-F238E27FC236}">
                <a16:creationId xmlns:a16="http://schemas.microsoft.com/office/drawing/2014/main" id="{751D7153-07A8-42BF-A4CF-49A2C7243B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1000" y="230188"/>
            <a:ext cx="8382000" cy="1329595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/>
              <a:t>Managing Change</a:t>
            </a:r>
            <a:br>
              <a:rPr lang="en-US" b="1" dirty="0"/>
            </a:br>
            <a:r>
              <a:rPr lang="en-US" b="1" dirty="0"/>
              <a:t>Where to start: </a:t>
            </a:r>
            <a:r>
              <a:rPr lang="en-US" sz="4400" b="1" dirty="0"/>
              <a:t>The 4 “Ps</a:t>
            </a:r>
            <a:r>
              <a:rPr lang="en-US" sz="3600" b="1" dirty="0"/>
              <a:t>”</a:t>
            </a:r>
            <a:endParaRPr lang="en-US" b="1" dirty="0"/>
          </a:p>
        </p:txBody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id="{DB3FE71A-EEC0-4464-8E0A-B0229DB487E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09600" y="1905000"/>
            <a:ext cx="8229600" cy="5161413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i="1" dirty="0"/>
              <a:t>Purpose</a:t>
            </a:r>
          </a:p>
          <a:p>
            <a:pPr lvl="1" eaLnBrk="1" hangingPunct="1">
              <a:defRPr/>
            </a:pPr>
            <a:r>
              <a:rPr lang="en-US" sz="2200" b="1" i="1" dirty="0"/>
              <a:t>Make the case…explain the rationale in straight forward terms</a:t>
            </a:r>
          </a:p>
          <a:p>
            <a:pPr lvl="1" eaLnBrk="1" hangingPunct="1">
              <a:defRPr/>
            </a:pPr>
            <a:r>
              <a:rPr lang="en-US" sz="2200" b="1" i="1" dirty="0"/>
              <a:t>Adults want an honest explanation</a:t>
            </a:r>
          </a:p>
          <a:p>
            <a:pPr eaLnBrk="1" hangingPunct="1">
              <a:defRPr/>
            </a:pPr>
            <a:r>
              <a:rPr lang="en-US" sz="2800" b="1" i="1" dirty="0"/>
              <a:t>Picture</a:t>
            </a:r>
          </a:p>
          <a:p>
            <a:pPr lvl="1" eaLnBrk="1" hangingPunct="1">
              <a:defRPr/>
            </a:pPr>
            <a:r>
              <a:rPr lang="en-US" sz="2200" b="1" i="1" dirty="0"/>
              <a:t>What will it look like (helps with explanation)</a:t>
            </a:r>
          </a:p>
          <a:p>
            <a:pPr lvl="1" eaLnBrk="1" hangingPunct="1">
              <a:defRPr/>
            </a:pPr>
            <a:r>
              <a:rPr lang="en-US" sz="2200" b="1" i="1" dirty="0"/>
              <a:t>What’s in it for them (helps with engagement)</a:t>
            </a:r>
          </a:p>
          <a:p>
            <a:pPr eaLnBrk="1" hangingPunct="1">
              <a:defRPr/>
            </a:pPr>
            <a:r>
              <a:rPr lang="en-US" sz="2800" b="1" i="1" dirty="0"/>
              <a:t>Plan</a:t>
            </a:r>
          </a:p>
          <a:p>
            <a:pPr lvl="1" eaLnBrk="1" hangingPunct="1">
              <a:defRPr/>
            </a:pPr>
            <a:r>
              <a:rPr lang="en-US" sz="2200" b="1" i="1" dirty="0"/>
              <a:t>Involve employees in the planning (seek expertise)</a:t>
            </a:r>
          </a:p>
          <a:p>
            <a:pPr eaLnBrk="1" hangingPunct="1">
              <a:defRPr/>
            </a:pPr>
            <a:r>
              <a:rPr lang="en-US" sz="2800" b="1" i="1" dirty="0"/>
              <a:t>Participation</a:t>
            </a:r>
          </a:p>
          <a:p>
            <a:pPr marL="742950" lvl="2" indent="-342900" eaLnBrk="1" hangingPunct="1">
              <a:buClr>
                <a:schemeClr val="hlink"/>
              </a:buClr>
              <a:defRPr/>
            </a:pPr>
            <a:r>
              <a:rPr lang="en-US" b="1" i="1" dirty="0"/>
              <a:t>Involve all the stakeholders</a:t>
            </a:r>
          </a:p>
          <a:p>
            <a:pPr marL="1089025" lvl="3" indent="-342900">
              <a:buClr>
                <a:schemeClr val="hlink"/>
              </a:buClr>
              <a:defRPr/>
            </a:pPr>
            <a:r>
              <a:rPr lang="en-US" b="1" i="1" dirty="0"/>
              <a:t>Relationships</a:t>
            </a:r>
            <a:r>
              <a:rPr lang="en-US" sz="2000" b="1" i="1" dirty="0"/>
              <a:t> (Build or Re-build both ways)</a:t>
            </a:r>
          </a:p>
          <a:p>
            <a:pPr marL="400050" lvl="2" indent="0" eaLnBrk="1" hangingPunct="1">
              <a:buClr>
                <a:schemeClr val="hlink"/>
              </a:buClr>
              <a:buNone/>
              <a:defRPr/>
            </a:pPr>
            <a:endParaRPr lang="en-US" sz="2000" b="1" i="1" dirty="0"/>
          </a:p>
          <a:p>
            <a:pPr lvl="1" eaLnBrk="1" hangingPunct="1">
              <a:defRPr/>
            </a:pPr>
            <a:endParaRPr lang="en-US" sz="2000" b="1" i="1" dirty="0"/>
          </a:p>
        </p:txBody>
      </p:sp>
      <p:sp>
        <p:nvSpPr>
          <p:cNvPr id="24580" name="TextBox 3">
            <a:extLst>
              <a:ext uri="{FF2B5EF4-FFF2-40B4-BE49-F238E27FC236}">
                <a16:creationId xmlns:a16="http://schemas.microsoft.com/office/drawing/2014/main" id="{1080EECC-EE23-4FEB-A83A-534622DE03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6248400"/>
            <a:ext cx="17748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b="1" i="1"/>
              <a:t>William Bridges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b="1" i="1"/>
              <a:t>Managing Transitions</a:t>
            </a:r>
          </a:p>
        </p:txBody>
      </p:sp>
    </p:spTree>
    <p:extLst>
      <p:ext uri="{BB962C8B-B14F-4D97-AF65-F5344CB8AC3E}">
        <p14:creationId xmlns:p14="http://schemas.microsoft.com/office/powerpoint/2010/main" val="3171790320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extLst>
              <a:ext uri="{FF2B5EF4-FFF2-40B4-BE49-F238E27FC236}">
                <a16:creationId xmlns:a16="http://schemas.microsoft.com/office/drawing/2014/main" id="{B78036E2-AB78-4FC7-AC14-B35F9F3713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/>
              <a:t>Managing Change</a:t>
            </a:r>
            <a:br>
              <a:rPr lang="en-US" b="1" dirty="0"/>
            </a:br>
            <a:r>
              <a:rPr lang="en-US" sz="3600" b="1" dirty="0"/>
              <a:t>New Beginnings (Reorganization of Behavior)</a:t>
            </a:r>
            <a:endParaRPr lang="en-US" b="1" dirty="0"/>
          </a:p>
        </p:txBody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id="{D498CBD3-0FC0-44D3-88C1-2004F9D9B62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81000" y="2327275"/>
            <a:ext cx="8229600" cy="4530725"/>
          </a:xfrm>
        </p:spPr>
        <p:txBody>
          <a:bodyPr/>
          <a:lstStyle/>
          <a:p>
            <a:pPr eaLnBrk="1" hangingPunct="1">
              <a:defRPr/>
            </a:pPr>
            <a:r>
              <a:rPr lang="en-US" b="1" i="1" dirty="0"/>
              <a:t>New Vision</a:t>
            </a:r>
          </a:p>
          <a:p>
            <a:pPr eaLnBrk="1" hangingPunct="1">
              <a:defRPr/>
            </a:pPr>
            <a:endParaRPr lang="en-US" b="1" i="1" dirty="0"/>
          </a:p>
          <a:p>
            <a:pPr eaLnBrk="1" hangingPunct="1">
              <a:defRPr/>
            </a:pPr>
            <a:r>
              <a:rPr lang="en-US" b="1" i="1" dirty="0"/>
              <a:t>New Plans</a:t>
            </a:r>
          </a:p>
          <a:p>
            <a:pPr eaLnBrk="1" hangingPunct="1">
              <a:defRPr/>
            </a:pPr>
            <a:endParaRPr lang="en-US" b="1" i="1" dirty="0"/>
          </a:p>
          <a:p>
            <a:pPr eaLnBrk="1" hangingPunct="1">
              <a:defRPr/>
            </a:pPr>
            <a:r>
              <a:rPr lang="en-US" b="1" i="1" dirty="0"/>
              <a:t>New Energy</a:t>
            </a:r>
          </a:p>
        </p:txBody>
      </p:sp>
    </p:spTree>
    <p:extLst>
      <p:ext uri="{BB962C8B-B14F-4D97-AF65-F5344CB8AC3E}">
        <p14:creationId xmlns:p14="http://schemas.microsoft.com/office/powerpoint/2010/main" val="348976513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>
            <a:extLst>
              <a:ext uri="{FF2B5EF4-FFF2-40B4-BE49-F238E27FC236}">
                <a16:creationId xmlns:a16="http://schemas.microsoft.com/office/drawing/2014/main" id="{440E85AC-ED2C-4659-A988-66D70853F8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609600"/>
            <a:ext cx="6781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3075" name="Text Box 5">
            <a:extLst>
              <a:ext uri="{FF2B5EF4-FFF2-40B4-BE49-F238E27FC236}">
                <a16:creationId xmlns:a16="http://schemas.microsoft.com/office/drawing/2014/main" id="{EEFE66F6-DBBF-4381-885A-9260808676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3313" y="-31750"/>
            <a:ext cx="49942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FFFF00"/>
                </a:solidFill>
              </a:rPr>
              <a:t>NIST Employee Assistance Program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FFFF00"/>
                </a:solidFill>
              </a:rPr>
              <a:t>Bob Norton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FFFF00"/>
                </a:solidFill>
              </a:rPr>
              <a:t>301-975-5129 101/C33</a:t>
            </a:r>
          </a:p>
        </p:txBody>
      </p:sp>
      <p:sp>
        <p:nvSpPr>
          <p:cNvPr id="3076" name="Text Box 10">
            <a:extLst>
              <a:ext uri="{FF2B5EF4-FFF2-40B4-BE49-F238E27FC236}">
                <a16:creationId xmlns:a16="http://schemas.microsoft.com/office/drawing/2014/main" id="{C3C8353E-CE23-4A53-A362-1DD1F72B72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998510"/>
            <a:ext cx="1143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2000" b="1" dirty="0">
                <a:solidFill>
                  <a:srgbClr val="FF0066"/>
                </a:solidFill>
              </a:rPr>
              <a:t>Services</a:t>
            </a:r>
          </a:p>
        </p:txBody>
      </p:sp>
      <p:sp>
        <p:nvSpPr>
          <p:cNvPr id="3077" name="Text Box 11">
            <a:extLst>
              <a:ext uri="{FF2B5EF4-FFF2-40B4-BE49-F238E27FC236}">
                <a16:creationId xmlns:a16="http://schemas.microsoft.com/office/drawing/2014/main" id="{30C9A9F2-42C1-4779-827C-76987FC16B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1447800"/>
            <a:ext cx="4038600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en-US" altLang="en-US" sz="1600" b="1" dirty="0"/>
              <a:t> Short term counseling, consultation,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600" b="1" dirty="0"/>
              <a:t>   assessment and referral on work related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600" b="1" dirty="0"/>
              <a:t>   and personal concerns</a:t>
            </a:r>
          </a:p>
          <a:p>
            <a:pPr>
              <a:spcBef>
                <a:spcPct val="0"/>
              </a:spcBef>
              <a:buClrTx/>
            </a:pPr>
            <a:r>
              <a:rPr lang="en-US" altLang="en-US" sz="1600" b="1" dirty="0"/>
              <a:t> Management Consultation</a:t>
            </a:r>
          </a:p>
          <a:p>
            <a:pPr>
              <a:spcBef>
                <a:spcPct val="0"/>
              </a:spcBef>
              <a:buClrTx/>
            </a:pPr>
            <a:r>
              <a:rPr lang="en-US" altLang="en-US" sz="1600" b="1" dirty="0"/>
              <a:t> Training</a:t>
            </a:r>
          </a:p>
          <a:p>
            <a:pPr>
              <a:spcBef>
                <a:spcPct val="0"/>
              </a:spcBef>
              <a:buClrTx/>
            </a:pPr>
            <a:r>
              <a:rPr lang="en-US" altLang="en-US" sz="1600" b="1" dirty="0"/>
              <a:t> Grief Counseling and Trauma Response</a:t>
            </a:r>
          </a:p>
          <a:p>
            <a:pPr>
              <a:spcBef>
                <a:spcPct val="0"/>
              </a:spcBef>
              <a:buClrTx/>
            </a:pPr>
            <a:r>
              <a:rPr lang="en-US" altLang="en-US" sz="1600" b="1" dirty="0"/>
              <a:t> Stress management</a:t>
            </a:r>
          </a:p>
          <a:p>
            <a:pPr>
              <a:spcBef>
                <a:spcPct val="0"/>
              </a:spcBef>
              <a:buClrTx/>
            </a:pPr>
            <a:r>
              <a:rPr lang="en-US" altLang="en-US" sz="1600" b="1" dirty="0"/>
              <a:t> Family/Marital</a:t>
            </a:r>
          </a:p>
          <a:p>
            <a:pPr>
              <a:spcBef>
                <a:spcPct val="0"/>
              </a:spcBef>
              <a:buClrTx/>
            </a:pPr>
            <a:r>
              <a:rPr lang="en-US" altLang="en-US" sz="1600" b="1" dirty="0"/>
              <a:t> Emotional</a:t>
            </a:r>
          </a:p>
          <a:p>
            <a:pPr>
              <a:spcBef>
                <a:spcPct val="0"/>
              </a:spcBef>
              <a:buClrTx/>
            </a:pPr>
            <a:r>
              <a:rPr lang="en-US" altLang="en-US" sz="1600" b="1" dirty="0"/>
              <a:t> Elder Care and other dependent care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600" b="1" dirty="0"/>
              <a:t>  issues</a:t>
            </a:r>
          </a:p>
          <a:p>
            <a:pPr>
              <a:spcBef>
                <a:spcPct val="0"/>
              </a:spcBef>
              <a:buClrTx/>
            </a:pPr>
            <a:r>
              <a:rPr lang="en-US" altLang="en-US" sz="1600" b="1" dirty="0"/>
              <a:t> Alcohol and Drug counseling/assessment</a:t>
            </a:r>
          </a:p>
          <a:p>
            <a:pPr>
              <a:spcBef>
                <a:spcPct val="0"/>
              </a:spcBef>
              <a:buClrTx/>
            </a:pPr>
            <a:r>
              <a:rPr lang="en-US" altLang="en-US" sz="1600" b="1" dirty="0"/>
              <a:t> Legal/Financial resources</a:t>
            </a:r>
          </a:p>
          <a:p>
            <a:pPr>
              <a:spcBef>
                <a:spcPct val="0"/>
              </a:spcBef>
              <a:buClrTx/>
            </a:pPr>
            <a:endParaRPr lang="en-US" altLang="en-US" sz="1600" b="1" dirty="0"/>
          </a:p>
        </p:txBody>
      </p:sp>
      <p:sp>
        <p:nvSpPr>
          <p:cNvPr id="3078" name="Text Box 13">
            <a:extLst>
              <a:ext uri="{FF2B5EF4-FFF2-40B4-BE49-F238E27FC236}">
                <a16:creationId xmlns:a16="http://schemas.microsoft.com/office/drawing/2014/main" id="{296ADD61-AC4B-4B24-B888-6F36EA831D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7779" y="3116659"/>
            <a:ext cx="11287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000" b="1" dirty="0">
                <a:solidFill>
                  <a:srgbClr val="FFFFCC"/>
                </a:solidFill>
              </a:rPr>
              <a:t>Training</a:t>
            </a:r>
          </a:p>
        </p:txBody>
      </p:sp>
      <p:sp>
        <p:nvSpPr>
          <p:cNvPr id="3079" name="Rectangle 14">
            <a:extLst>
              <a:ext uri="{FF2B5EF4-FFF2-40B4-BE49-F238E27FC236}">
                <a16:creationId xmlns:a16="http://schemas.microsoft.com/office/drawing/2014/main" id="{F53202F6-4052-459E-A2DB-037C9326BF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4875" y="3585332"/>
            <a:ext cx="3581400" cy="3016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en-US" altLang="en-US" sz="1900" b="1" dirty="0">
                <a:solidFill>
                  <a:srgbClr val="FFFF00"/>
                </a:solidFill>
              </a:rPr>
              <a:t>Communication </a:t>
            </a:r>
          </a:p>
          <a:p>
            <a:pPr>
              <a:spcBef>
                <a:spcPct val="0"/>
              </a:spcBef>
              <a:buClrTx/>
            </a:pPr>
            <a:r>
              <a:rPr lang="en-US" altLang="en-US" sz="1900" b="1" dirty="0">
                <a:solidFill>
                  <a:srgbClr val="FFFF00"/>
                </a:solidFill>
              </a:rPr>
              <a:t>Change Management </a:t>
            </a:r>
          </a:p>
          <a:p>
            <a:pPr>
              <a:spcBef>
                <a:spcPct val="0"/>
              </a:spcBef>
              <a:buClrTx/>
            </a:pPr>
            <a:r>
              <a:rPr lang="en-US" altLang="en-US" sz="1900" b="1" dirty="0">
                <a:solidFill>
                  <a:srgbClr val="FFFF00"/>
                </a:solidFill>
              </a:rPr>
              <a:t>Anger Management</a:t>
            </a:r>
          </a:p>
          <a:p>
            <a:pPr>
              <a:spcBef>
                <a:spcPct val="0"/>
              </a:spcBef>
              <a:buClrTx/>
            </a:pPr>
            <a:r>
              <a:rPr lang="en-US" altLang="en-US" sz="1900" b="1" dirty="0">
                <a:solidFill>
                  <a:srgbClr val="FFFF00"/>
                </a:solidFill>
              </a:rPr>
              <a:t>Conflict Resolution</a:t>
            </a:r>
          </a:p>
          <a:p>
            <a:pPr>
              <a:spcBef>
                <a:spcPct val="0"/>
              </a:spcBef>
              <a:buClrTx/>
            </a:pPr>
            <a:r>
              <a:rPr lang="en-US" altLang="en-US" sz="1900" b="1" dirty="0">
                <a:solidFill>
                  <a:srgbClr val="FFFF00"/>
                </a:solidFill>
              </a:rPr>
              <a:t>Stress Management</a:t>
            </a:r>
          </a:p>
          <a:p>
            <a:pPr>
              <a:spcBef>
                <a:spcPct val="0"/>
              </a:spcBef>
              <a:buClrTx/>
            </a:pPr>
            <a:r>
              <a:rPr lang="en-US" altLang="en-US" sz="1900" b="1" dirty="0">
                <a:solidFill>
                  <a:srgbClr val="FFFF00"/>
                </a:solidFill>
              </a:rPr>
              <a:t>Myers-Briggs Training</a:t>
            </a:r>
          </a:p>
          <a:p>
            <a:pPr>
              <a:spcBef>
                <a:spcPct val="0"/>
              </a:spcBef>
              <a:buClrTx/>
            </a:pPr>
            <a:r>
              <a:rPr lang="en-US" altLang="en-US" sz="1900" b="1" dirty="0">
                <a:solidFill>
                  <a:srgbClr val="FFFF00"/>
                </a:solidFill>
              </a:rPr>
              <a:t>Working with Difficult People</a:t>
            </a:r>
          </a:p>
          <a:p>
            <a:pPr>
              <a:spcBef>
                <a:spcPct val="0"/>
              </a:spcBef>
              <a:buClrTx/>
            </a:pPr>
            <a:r>
              <a:rPr lang="en-US" altLang="en-US" sz="1900" b="1" dirty="0">
                <a:solidFill>
                  <a:srgbClr val="FFFF00"/>
                </a:solidFill>
              </a:rPr>
              <a:t>Humor in the Workplace</a:t>
            </a:r>
          </a:p>
          <a:p>
            <a:pPr>
              <a:spcBef>
                <a:spcPct val="0"/>
              </a:spcBef>
              <a:buClrTx/>
            </a:pPr>
            <a:r>
              <a:rPr lang="en-US" altLang="en-US" sz="1900" b="1" dirty="0">
                <a:solidFill>
                  <a:srgbClr val="FFFF00"/>
                </a:solidFill>
              </a:rPr>
              <a:t>Workplace Violence Prevention</a:t>
            </a:r>
          </a:p>
          <a:p>
            <a:pPr>
              <a:spcBef>
                <a:spcPct val="0"/>
              </a:spcBef>
              <a:buClrTx/>
            </a:pPr>
            <a:r>
              <a:rPr lang="en-US" altLang="en-US" sz="1900" b="1" dirty="0">
                <a:solidFill>
                  <a:srgbClr val="FFFF00"/>
                </a:solidFill>
              </a:rPr>
              <a:t>Civility in the Workplace</a:t>
            </a:r>
          </a:p>
        </p:txBody>
      </p:sp>
      <p:sp>
        <p:nvSpPr>
          <p:cNvPr id="3080" name="Text Box 20">
            <a:extLst>
              <a:ext uri="{FF2B5EF4-FFF2-40B4-BE49-F238E27FC236}">
                <a16:creationId xmlns:a16="http://schemas.microsoft.com/office/drawing/2014/main" id="{ED2CBB56-4145-401D-8DA8-5291AC7121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0200" y="4673600"/>
            <a:ext cx="133812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0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Hallmarks</a:t>
            </a:r>
          </a:p>
        </p:txBody>
      </p:sp>
      <p:sp>
        <p:nvSpPr>
          <p:cNvPr id="3081" name="Text Box 21">
            <a:extLst>
              <a:ext uri="{FF2B5EF4-FFF2-40B4-BE49-F238E27FC236}">
                <a16:creationId xmlns:a16="http://schemas.microsoft.com/office/drawing/2014/main" id="{C1A76906-3D72-463F-A0CC-2DF21972E6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800" y="5093437"/>
            <a:ext cx="2362200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000" b="1" dirty="0">
                <a:solidFill>
                  <a:srgbClr val="99FFCC"/>
                </a:solidFill>
              </a:rPr>
              <a:t>Confidentiality</a:t>
            </a:r>
          </a:p>
          <a:p>
            <a:pPr>
              <a:spcBef>
                <a:spcPct val="0"/>
              </a:spcBef>
              <a:buClrTx/>
            </a:pPr>
            <a:r>
              <a:rPr lang="en-US" altLang="en-US" sz="1600" b="1" dirty="0">
                <a:solidFill>
                  <a:srgbClr val="99FFCC"/>
                </a:solidFill>
              </a:rPr>
              <a:t>Informed consent</a:t>
            </a:r>
          </a:p>
          <a:p>
            <a:pPr>
              <a:spcBef>
                <a:spcPct val="0"/>
              </a:spcBef>
              <a:buClrTx/>
            </a:pPr>
            <a:r>
              <a:rPr lang="en-US" altLang="en-US" sz="1600" b="1" dirty="0">
                <a:solidFill>
                  <a:srgbClr val="99FFCC"/>
                </a:solidFill>
              </a:rPr>
              <a:t>Written Release to disclose</a:t>
            </a:r>
          </a:p>
          <a:p>
            <a:pPr>
              <a:spcBef>
                <a:spcPct val="0"/>
              </a:spcBef>
              <a:buClrTx/>
            </a:pPr>
            <a:r>
              <a:rPr lang="en-US" altLang="en-US" sz="1600" b="1" dirty="0">
                <a:solidFill>
                  <a:srgbClr val="99FFCC"/>
                </a:solidFill>
              </a:rPr>
              <a:t>Security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000" b="1" dirty="0">
                <a:solidFill>
                  <a:srgbClr val="99FFCC"/>
                </a:solidFill>
              </a:rPr>
              <a:t>Voluntary</a:t>
            </a:r>
            <a:endParaRPr lang="en-US" altLang="en-US" sz="1800" b="1" dirty="0">
              <a:solidFill>
                <a:srgbClr val="99FFCC"/>
              </a:solidFill>
            </a:endParaRPr>
          </a:p>
        </p:txBody>
      </p:sp>
      <p:sp>
        <p:nvSpPr>
          <p:cNvPr id="3082" name="Rectangle 23">
            <a:extLst>
              <a:ext uri="{FF2B5EF4-FFF2-40B4-BE49-F238E27FC236}">
                <a16:creationId xmlns:a16="http://schemas.microsoft.com/office/drawing/2014/main" id="{7C881B10-D2F5-491A-860F-1CD3A0A12F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219200"/>
            <a:ext cx="4572000" cy="184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9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Free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9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Confidential Short Term 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9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Counseling and 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9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Consultation for all who work at 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9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NIST and their immediate family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9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members.</a:t>
            </a:r>
          </a:p>
        </p:txBody>
      </p:sp>
    </p:spTree>
    <p:extLst>
      <p:ext uri="{BB962C8B-B14F-4D97-AF65-F5344CB8AC3E}">
        <p14:creationId xmlns:p14="http://schemas.microsoft.com/office/powerpoint/2010/main" val="3434822401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>
            <a:extLst>
              <a:ext uri="{FF2B5EF4-FFF2-40B4-BE49-F238E27FC236}">
                <a16:creationId xmlns:a16="http://schemas.microsoft.com/office/drawing/2014/main" id="{0B3EBA28-2F4D-4B53-B940-940BD8686BF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/>
              <a:t>Managing Change</a:t>
            </a:r>
            <a:br>
              <a:rPr lang="en-US" b="1" dirty="0"/>
            </a:br>
            <a:r>
              <a:rPr lang="en-US" sz="3200" b="1" dirty="0"/>
              <a:t>Progress with “New Beginnings</a:t>
            </a:r>
            <a:r>
              <a:rPr lang="en-US" sz="3600" b="1" dirty="0"/>
              <a:t>”</a:t>
            </a:r>
            <a:endParaRPr lang="en-US" b="1" dirty="0"/>
          </a:p>
        </p:txBody>
      </p:sp>
      <p:sp>
        <p:nvSpPr>
          <p:cNvPr id="46083" name="Rectangle 3">
            <a:extLst>
              <a:ext uri="{FF2B5EF4-FFF2-40B4-BE49-F238E27FC236}">
                <a16:creationId xmlns:a16="http://schemas.microsoft.com/office/drawing/2014/main" id="{3135A7DB-6FBF-486A-B54F-BFD0F7FE3B8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2209800"/>
            <a:ext cx="80010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b="1" i="1" dirty="0"/>
              <a:t>Endorse New Beginnings by: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b="1" i="1" dirty="0"/>
              <a:t>“Walking the walk”:  be consistent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b="1" i="1" dirty="0"/>
              <a:t>Be aware of quick successes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b="1" i="1" dirty="0"/>
              <a:t>Symbolize the new identity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b="1" i="1" dirty="0"/>
              <a:t>Celebrate the success (large and small)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b="1" i="1" dirty="0"/>
              <a:t>Embrace the setbacks as opportunities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b="1" i="1" dirty="0"/>
              <a:t>Communicate, Communicate, Communicate (to and from management)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b="1" i="1" dirty="0"/>
              <a:t>Listen, Listen, Listen</a:t>
            </a:r>
          </a:p>
          <a:p>
            <a:pPr lvl="2" eaLnBrk="1" hangingPunct="1">
              <a:lnSpc>
                <a:spcPct val="90000"/>
              </a:lnSpc>
              <a:buFontTx/>
              <a:buNone/>
              <a:defRPr/>
            </a:pP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42255329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6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  <p:bldP spid="4608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23F777-02D4-4F97-B942-E3CFA4052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052596"/>
          </a:xfrm>
        </p:spPr>
        <p:txBody>
          <a:bodyPr/>
          <a:lstStyle/>
          <a:p>
            <a:pPr>
              <a:defRPr/>
            </a:pPr>
            <a:r>
              <a:rPr lang="en-US" b="1" dirty="0"/>
              <a:t>Impact on Managers</a:t>
            </a:r>
            <a:br>
              <a:rPr lang="en-US" b="1" dirty="0"/>
            </a:br>
            <a:r>
              <a:rPr lang="en-US" sz="2800" b="1" dirty="0"/>
              <a:t>Perspective</a:t>
            </a:r>
            <a:endParaRPr lang="en-US" b="1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3E5D397-76FA-481B-A7B8-93075E2BCF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2209800"/>
            <a:ext cx="8382000" cy="5361468"/>
          </a:xfrm>
        </p:spPr>
        <p:txBody>
          <a:bodyPr/>
          <a:lstStyle/>
          <a:p>
            <a:pPr>
              <a:defRPr/>
            </a:pPr>
            <a:r>
              <a:rPr lang="en-US" sz="2800" b="1" i="1" dirty="0"/>
              <a:t>Managers deal with the stress of change</a:t>
            </a:r>
          </a:p>
          <a:p>
            <a:pPr lvl="1">
              <a:defRPr/>
            </a:pPr>
            <a:r>
              <a:rPr lang="en-US" sz="2000" b="1" i="1" dirty="0"/>
              <a:t>Unknowns…loss…worry…</a:t>
            </a:r>
          </a:p>
          <a:p>
            <a:pPr>
              <a:defRPr/>
            </a:pPr>
            <a:r>
              <a:rPr lang="en-US" sz="2800" b="1" i="1" dirty="0"/>
              <a:t>Managers have to lead and guide employees through transition (energy consuming)</a:t>
            </a:r>
          </a:p>
          <a:p>
            <a:pPr>
              <a:defRPr/>
            </a:pPr>
            <a:r>
              <a:rPr lang="en-US" sz="2800" b="1" i="1" dirty="0"/>
              <a:t>Managers (also employees) need to be aware of the impact and upheaval change can have on employees</a:t>
            </a:r>
          </a:p>
          <a:p>
            <a:pPr>
              <a:defRPr/>
            </a:pPr>
            <a:r>
              <a:rPr lang="en-US" sz="2800" b="1" i="1" dirty="0"/>
              <a:t>Managers need to be present (available).  MBWA</a:t>
            </a:r>
          </a:p>
          <a:p>
            <a:pPr marL="342900" lvl="1" indent="-342900">
              <a:buClr>
                <a:schemeClr val="hlink"/>
              </a:buClr>
              <a:defRPr/>
            </a:pPr>
            <a:endParaRPr lang="en-US" sz="2400" b="1" i="1" dirty="0"/>
          </a:p>
          <a:p>
            <a:pPr marL="342900" lvl="1" indent="-342900">
              <a:buClr>
                <a:schemeClr val="hlink"/>
              </a:buCl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819425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>
            <a:extLst>
              <a:ext uri="{FF2B5EF4-FFF2-40B4-BE49-F238E27FC236}">
                <a16:creationId xmlns:a16="http://schemas.microsoft.com/office/drawing/2014/main" id="{A99581FE-3EC6-488B-ACDC-77962860BD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664797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/>
              <a:t>What Does it Take?</a:t>
            </a:r>
          </a:p>
        </p:txBody>
      </p:sp>
      <p:sp>
        <p:nvSpPr>
          <p:cNvPr id="61443" name="Rectangle 3">
            <a:extLst>
              <a:ext uri="{FF2B5EF4-FFF2-40B4-BE49-F238E27FC236}">
                <a16:creationId xmlns:a16="http://schemas.microsoft.com/office/drawing/2014/main" id="{C25172B1-ABCC-46B8-BDC8-13F76E01500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481227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i="1" dirty="0"/>
              <a:t>Communication</a:t>
            </a:r>
          </a:p>
          <a:p>
            <a:pPr eaLnBrk="1" hangingPunct="1">
              <a:defRPr/>
            </a:pPr>
            <a:r>
              <a:rPr lang="en-US" sz="2800" b="1" i="1" dirty="0"/>
              <a:t>Knowing what you want </a:t>
            </a:r>
          </a:p>
          <a:p>
            <a:pPr lvl="2" eaLnBrk="1" hangingPunct="1">
              <a:defRPr/>
            </a:pPr>
            <a:r>
              <a:rPr lang="en-US" b="1" i="1" dirty="0">
                <a:solidFill>
                  <a:srgbClr val="FFFF00"/>
                </a:solidFill>
              </a:rPr>
              <a:t>Being Proactive  </a:t>
            </a:r>
            <a:endParaRPr lang="en-US" b="1" i="1" dirty="0"/>
          </a:p>
          <a:p>
            <a:pPr eaLnBrk="1" hangingPunct="1">
              <a:defRPr/>
            </a:pPr>
            <a:r>
              <a:rPr lang="en-US" sz="2800" b="1" i="1" dirty="0"/>
              <a:t>Knowing your audience</a:t>
            </a:r>
          </a:p>
          <a:p>
            <a:pPr eaLnBrk="1" hangingPunct="1">
              <a:defRPr/>
            </a:pPr>
            <a:r>
              <a:rPr lang="en-US" sz="2800" b="1" i="1" dirty="0"/>
              <a:t>Being open &amp; honest</a:t>
            </a:r>
          </a:p>
          <a:p>
            <a:pPr eaLnBrk="1" hangingPunct="1">
              <a:defRPr/>
            </a:pPr>
            <a:r>
              <a:rPr lang="en-US" sz="2800" b="1" i="1" dirty="0"/>
              <a:t>Communication</a:t>
            </a:r>
          </a:p>
          <a:p>
            <a:pPr eaLnBrk="1" hangingPunct="1">
              <a:defRPr/>
            </a:pPr>
            <a:r>
              <a:rPr lang="en-US" sz="2800" b="1" i="1" dirty="0"/>
              <a:t>Remaining focused</a:t>
            </a:r>
          </a:p>
          <a:p>
            <a:pPr marL="342900" lvl="2" indent="-342900" eaLnBrk="1" hangingPunct="1">
              <a:buClr>
                <a:schemeClr val="hlink"/>
              </a:buClr>
              <a:defRPr/>
            </a:pPr>
            <a:r>
              <a:rPr lang="en-US" sz="2800" b="1" i="1" dirty="0"/>
              <a:t>Being flexible</a:t>
            </a:r>
          </a:p>
          <a:p>
            <a:pPr eaLnBrk="1" hangingPunct="1">
              <a:defRPr/>
            </a:pPr>
            <a:r>
              <a:rPr lang="en-US" sz="2800" b="1" i="1" dirty="0"/>
              <a:t>Communication</a:t>
            </a:r>
          </a:p>
          <a:p>
            <a:pPr lvl="2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5" name="fail1509.wav">
            <a:hlinkClick r:id="" action="ppaction://media"/>
            <a:extLst>
              <a:ext uri="{FF2B5EF4-FFF2-40B4-BE49-F238E27FC236}">
                <a16:creationId xmlns:a16="http://schemas.microsoft.com/office/drawing/2014/main" id="{F22FE2C7-2E68-4840-B644-846765FF8C3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4648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5" descr="http://myventurepad.com/ClientFiles/79a45240-4d68-4ec5-a1f4-ceddd56a69ca/Strother_Martin.jpg">
            <a:extLst>
              <a:ext uri="{FF2B5EF4-FFF2-40B4-BE49-F238E27FC236}">
                <a16:creationId xmlns:a16="http://schemas.microsoft.com/office/drawing/2014/main" id="{C327F532-0F7D-45C2-9B23-5BEF333789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075" y="2514600"/>
            <a:ext cx="3487738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589200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5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1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1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14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14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6144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EAF6509-CBBE-424C-9443-CC3D51E77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/>
              <a:t>What You Can Do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658926D-1184-4FC5-A403-AE37C4CB30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1000" y="1600200"/>
            <a:ext cx="4114800" cy="4647426"/>
          </a:xfrm>
        </p:spPr>
        <p:txBody>
          <a:bodyPr/>
          <a:lstStyle/>
          <a:p>
            <a:pPr>
              <a:defRPr/>
            </a:pPr>
            <a:r>
              <a:rPr lang="en-US" sz="2400" b="1" i="1" dirty="0"/>
              <a:t>Acknowledge change</a:t>
            </a:r>
          </a:p>
          <a:p>
            <a:pPr>
              <a:defRPr/>
            </a:pPr>
            <a:r>
              <a:rPr lang="en-US" sz="2400" b="1" i="1" dirty="0"/>
              <a:t>Acknowledge feelings</a:t>
            </a:r>
          </a:p>
          <a:p>
            <a:pPr>
              <a:defRPr/>
            </a:pPr>
            <a:r>
              <a:rPr lang="en-US" sz="2400" b="1" i="1" dirty="0"/>
              <a:t>Accept feelings </a:t>
            </a:r>
          </a:p>
          <a:p>
            <a:pPr lvl="1">
              <a:defRPr/>
            </a:pPr>
            <a:r>
              <a:rPr lang="en-US" b="1" i="1" dirty="0"/>
              <a:t>Seek support</a:t>
            </a:r>
          </a:p>
          <a:p>
            <a:pPr lvl="1">
              <a:defRPr/>
            </a:pPr>
            <a:r>
              <a:rPr lang="en-US" b="1" i="1" dirty="0"/>
              <a:t>Allow time to grieve the loss</a:t>
            </a:r>
          </a:p>
          <a:p>
            <a:pPr>
              <a:defRPr/>
            </a:pPr>
            <a:r>
              <a:rPr lang="en-US" sz="2400" b="1" i="1" dirty="0"/>
              <a:t>Designate “worry time”</a:t>
            </a:r>
          </a:p>
          <a:p>
            <a:pPr>
              <a:defRPr/>
            </a:pPr>
            <a:r>
              <a:rPr lang="en-US" sz="2400" b="1" i="1" dirty="0"/>
              <a:t>Communicate (obtain accurate, factual information)</a:t>
            </a:r>
          </a:p>
          <a:p>
            <a:pPr>
              <a:defRPr/>
            </a:pPr>
            <a:r>
              <a:rPr lang="en-US" sz="2400" b="1" i="1" dirty="0"/>
              <a:t>Stay Positive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02B280B-40A5-4FDD-88D3-C313878928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67200" cy="3582519"/>
          </a:xfrm>
        </p:spPr>
        <p:txBody>
          <a:bodyPr/>
          <a:lstStyle/>
          <a:p>
            <a:pPr>
              <a:defRPr/>
            </a:pPr>
            <a:r>
              <a:rPr lang="en-US" sz="2400" b="1" i="1" dirty="0"/>
              <a:t>Learn about transition</a:t>
            </a:r>
          </a:p>
          <a:p>
            <a:pPr>
              <a:defRPr/>
            </a:pPr>
            <a:r>
              <a:rPr lang="en-US" sz="2400" b="1" i="1" dirty="0"/>
              <a:t>Be flexible</a:t>
            </a:r>
          </a:p>
          <a:p>
            <a:pPr lvl="1">
              <a:defRPr/>
            </a:pPr>
            <a:r>
              <a:rPr lang="en-US" b="1" i="1" dirty="0"/>
              <a:t>Attitude of learning</a:t>
            </a:r>
          </a:p>
          <a:p>
            <a:pPr>
              <a:defRPr/>
            </a:pPr>
            <a:r>
              <a:rPr lang="en-US" sz="2400" b="1" i="1" dirty="0"/>
              <a:t>Participate (input/plan)</a:t>
            </a:r>
          </a:p>
          <a:p>
            <a:pPr>
              <a:defRPr/>
            </a:pPr>
            <a:r>
              <a:rPr lang="en-US" sz="2400" b="1" i="1" dirty="0"/>
              <a:t>Manage stress</a:t>
            </a:r>
          </a:p>
          <a:p>
            <a:pPr lvl="1">
              <a:defRPr/>
            </a:pPr>
            <a:r>
              <a:rPr lang="en-US" b="1" i="1" dirty="0"/>
              <a:t>Exercise/relaxation/diet</a:t>
            </a:r>
          </a:p>
          <a:p>
            <a:pPr>
              <a:defRPr/>
            </a:pPr>
            <a:r>
              <a:rPr lang="en-US" sz="2400" b="1" i="1" dirty="0"/>
              <a:t>Increase your value</a:t>
            </a:r>
          </a:p>
          <a:p>
            <a:pPr>
              <a:defRPr/>
            </a:pPr>
            <a:r>
              <a:rPr lang="en-US" sz="2400" b="1" i="1" dirty="0"/>
              <a:t>Keep working</a:t>
            </a:r>
          </a:p>
          <a:p>
            <a:pPr>
              <a:defRPr/>
            </a:pPr>
            <a:r>
              <a:rPr lang="en-US" sz="2400" b="1" i="1" dirty="0"/>
              <a:t>Measure and celebrate success</a:t>
            </a:r>
          </a:p>
        </p:txBody>
      </p:sp>
    </p:spTree>
    <p:extLst>
      <p:ext uri="{BB962C8B-B14F-4D97-AF65-F5344CB8AC3E}">
        <p14:creationId xmlns:p14="http://schemas.microsoft.com/office/powerpoint/2010/main" val="257696028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>
            <a:extLst>
              <a:ext uri="{FF2B5EF4-FFF2-40B4-BE49-F238E27FC236}">
                <a16:creationId xmlns:a16="http://schemas.microsoft.com/office/drawing/2014/main" id="{BB572B72-7F77-44D6-B436-C02A82463A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533401"/>
            <a:ext cx="8229600" cy="14478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/>
              <a:t>Managing Change</a:t>
            </a:r>
            <a:br>
              <a:rPr lang="en-US" b="1" dirty="0"/>
            </a:br>
            <a:r>
              <a:rPr lang="en-US" sz="3600" b="1" dirty="0"/>
              <a:t>How to Relieve/Manage your Stress</a:t>
            </a:r>
            <a:br>
              <a:rPr lang="en-US" sz="3600" b="1" dirty="0"/>
            </a:br>
            <a:endParaRPr lang="en-US" b="1" dirty="0"/>
          </a:p>
        </p:txBody>
      </p:sp>
      <p:sp>
        <p:nvSpPr>
          <p:cNvPr id="40963" name="Rectangle 3">
            <a:extLst>
              <a:ext uri="{FF2B5EF4-FFF2-40B4-BE49-F238E27FC236}">
                <a16:creationId xmlns:a16="http://schemas.microsoft.com/office/drawing/2014/main" id="{2A4F96AE-D7F5-40E3-A068-E10283B426E9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2133600"/>
            <a:ext cx="4114800" cy="4253472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b="1" i="1" dirty="0"/>
              <a:t>Recall useful past experiences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i="1" dirty="0"/>
              <a:t>Control responses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i="1" dirty="0"/>
              <a:t>Be </a:t>
            </a:r>
            <a:r>
              <a:rPr lang="en-US" sz="2400" b="1" i="1" dirty="0">
                <a:solidFill>
                  <a:srgbClr val="FFFF00"/>
                </a:solidFill>
              </a:rPr>
              <a:t>proactive/Stay engaged!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i="1" dirty="0"/>
              <a:t>Stay informed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i="1" dirty="0"/>
              <a:t>Take care of yourself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i="1" dirty="0"/>
              <a:t>Recognize needs and ask for help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b="1" i="1" dirty="0"/>
              <a:t>Talk it out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i="1" dirty="0"/>
              <a:t>Practice stress management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i="1" dirty="0"/>
              <a:t>Exercise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i="1" dirty="0"/>
              <a:t>Good nutrition</a:t>
            </a:r>
          </a:p>
        </p:txBody>
      </p:sp>
      <p:sp>
        <p:nvSpPr>
          <p:cNvPr id="40964" name="Rectangle 4">
            <a:extLst>
              <a:ext uri="{FF2B5EF4-FFF2-40B4-BE49-F238E27FC236}">
                <a16:creationId xmlns:a16="http://schemas.microsoft.com/office/drawing/2014/main" id="{7CFA6505-B0FC-4C61-8A75-D9A13781C005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4724400" y="2133600"/>
            <a:ext cx="4114800" cy="4992136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b="1" i="1" dirty="0"/>
              <a:t>Avoid complainers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i="1" dirty="0"/>
              <a:t>Seek out optimists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i="1" dirty="0"/>
              <a:t>Avoid isolating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i="1" dirty="0"/>
              <a:t>Save or Make time for leisure activities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i="1" dirty="0"/>
              <a:t>CONSIDER OPTIONS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b="1" i="1" dirty="0"/>
              <a:t>NETWORK</a:t>
            </a:r>
          </a:p>
          <a:p>
            <a:pPr lvl="1">
              <a:defRPr/>
            </a:pPr>
            <a:r>
              <a:rPr lang="en-US" sz="2000" b="1" i="1" dirty="0"/>
              <a:t>Update resume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i="1" dirty="0"/>
              <a:t>Career transition assistance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i="1" dirty="0"/>
              <a:t>Remember the value of Humor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i="1" dirty="0"/>
              <a:t>Resources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 b="1" i="1" dirty="0"/>
          </a:p>
        </p:txBody>
      </p:sp>
    </p:spTree>
    <p:extLst>
      <p:ext uri="{BB962C8B-B14F-4D97-AF65-F5344CB8AC3E}">
        <p14:creationId xmlns:p14="http://schemas.microsoft.com/office/powerpoint/2010/main" val="246615453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09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09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09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09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09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09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09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09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09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09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09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09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4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09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09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09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09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09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09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09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09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09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09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09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09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09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09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09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409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09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09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09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409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09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09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09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09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09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09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09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409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09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09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09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409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409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09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09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409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3" grpId="0" build="p"/>
      <p:bldP spid="4096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396EF-71A9-4236-85C6-FC07BB81B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/>
              <a:t>Breath and Compose</a:t>
            </a:r>
          </a:p>
        </p:txBody>
      </p:sp>
      <p:pic>
        <p:nvPicPr>
          <p:cNvPr id="38915" name="Picture 2" descr="Z:\My Documents\lung%20animation.gif">
            <a:extLst>
              <a:ext uri="{FF2B5EF4-FFF2-40B4-BE49-F238E27FC236}">
                <a16:creationId xmlns:a16="http://schemas.microsoft.com/office/drawing/2014/main" id="{A313D43E-6B71-470A-A297-C276A9FA157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447800"/>
            <a:ext cx="6526658" cy="5030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2890825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192B2-0A5B-4409-B583-1C972AFF1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553998"/>
          </a:xfrm>
        </p:spPr>
        <p:txBody>
          <a:bodyPr/>
          <a:lstStyle/>
          <a:p>
            <a:pPr>
              <a:defRPr/>
            </a:pPr>
            <a:r>
              <a:rPr lang="en-US" sz="4000" b="1" dirty="0"/>
              <a:t>Best Practices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A06B91-9025-46F8-8B4B-E7A1C67872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1000" y="1600200"/>
            <a:ext cx="4114800" cy="3687163"/>
          </a:xfrm>
        </p:spPr>
        <p:txBody>
          <a:bodyPr/>
          <a:lstStyle/>
          <a:p>
            <a:pPr>
              <a:defRPr/>
            </a:pPr>
            <a:r>
              <a:rPr lang="en-US" sz="2400" i="1" dirty="0"/>
              <a:t>Sr</a:t>
            </a:r>
            <a:r>
              <a:rPr lang="en-US" sz="2400" b="1" i="1" dirty="0"/>
              <a:t>. leadership plays vital role (be present)</a:t>
            </a:r>
          </a:p>
          <a:p>
            <a:pPr>
              <a:defRPr/>
            </a:pPr>
            <a:r>
              <a:rPr lang="en-US" sz="2400" b="1" i="1" dirty="0"/>
              <a:t>Over-communication is impossible during change</a:t>
            </a:r>
          </a:p>
          <a:p>
            <a:pPr>
              <a:defRPr/>
            </a:pPr>
            <a:r>
              <a:rPr lang="en-US" sz="2400" b="1" i="1" dirty="0"/>
              <a:t>Planning begins with getting the right people together</a:t>
            </a:r>
          </a:p>
          <a:p>
            <a:pPr>
              <a:defRPr/>
            </a:pPr>
            <a:r>
              <a:rPr lang="en-US" sz="2400" b="1" i="1" dirty="0"/>
              <a:t>Information not normally required for day-day ops is critical during change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B66E05-B042-4263-AD06-9187E71CF0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95800" y="1600200"/>
            <a:ext cx="4495800" cy="3625608"/>
          </a:xfrm>
        </p:spPr>
        <p:txBody>
          <a:bodyPr/>
          <a:lstStyle/>
          <a:p>
            <a:pPr>
              <a:defRPr/>
            </a:pPr>
            <a:r>
              <a:rPr lang="en-US" sz="2400" b="1" i="1" dirty="0"/>
              <a:t>Development of a transition  plan from all sides </a:t>
            </a:r>
          </a:p>
          <a:p>
            <a:pPr lvl="1">
              <a:defRPr/>
            </a:pPr>
            <a:r>
              <a:rPr lang="en-US" sz="2000" b="1" i="1" dirty="0"/>
              <a:t>Enlists stakeholders participation</a:t>
            </a:r>
          </a:p>
          <a:p>
            <a:pPr>
              <a:defRPr/>
            </a:pPr>
            <a:r>
              <a:rPr lang="en-US" sz="2400" b="1" i="1" dirty="0"/>
              <a:t>I.D. of business processes no longer needed in future is vital to success</a:t>
            </a:r>
          </a:p>
          <a:p>
            <a:pPr>
              <a:defRPr/>
            </a:pPr>
            <a:r>
              <a:rPr lang="en-US" sz="2400" b="1" i="1" dirty="0"/>
              <a:t>Goal setting strategies</a:t>
            </a:r>
          </a:p>
          <a:p>
            <a:pPr>
              <a:defRPr/>
            </a:pPr>
            <a:r>
              <a:rPr lang="en-US" sz="2400" b="1" i="1" dirty="0"/>
              <a:t>Provision of career transition</a:t>
            </a:r>
          </a:p>
          <a:p>
            <a:pPr>
              <a:defRPr/>
            </a:pPr>
            <a:r>
              <a:rPr lang="en-US" sz="2400" b="1" i="1" dirty="0"/>
              <a:t>Monitoring and recognizing progress (Quick wins)</a:t>
            </a:r>
          </a:p>
        </p:txBody>
      </p:sp>
    </p:spTree>
    <p:extLst>
      <p:ext uri="{BB962C8B-B14F-4D97-AF65-F5344CB8AC3E}">
        <p14:creationId xmlns:p14="http://schemas.microsoft.com/office/powerpoint/2010/main" val="419443677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1DCFD-43E4-4568-950B-E2B95ED14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836612"/>
          </a:xfrm>
        </p:spPr>
        <p:txBody>
          <a:bodyPr/>
          <a:lstStyle/>
          <a:p>
            <a:r>
              <a:rPr lang="en-US" sz="4000" b="1" dirty="0"/>
              <a:t>Consequences of not Managing Change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E122F6-68A7-4062-B1FA-8C52CF1B20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1000" y="1411552"/>
            <a:ext cx="4114800" cy="4869025"/>
          </a:xfrm>
        </p:spPr>
        <p:txBody>
          <a:bodyPr/>
          <a:lstStyle/>
          <a:p>
            <a:r>
              <a:rPr lang="en-US" b="1" i="1" dirty="0"/>
              <a:t>Lower productivity</a:t>
            </a:r>
          </a:p>
          <a:p>
            <a:r>
              <a:rPr lang="en-US" b="1" i="1" dirty="0"/>
              <a:t>Passive resistance</a:t>
            </a:r>
          </a:p>
          <a:p>
            <a:r>
              <a:rPr lang="en-US" b="1" i="1" dirty="0"/>
              <a:t>Active resistance</a:t>
            </a:r>
          </a:p>
          <a:p>
            <a:r>
              <a:rPr lang="en-US" b="1" i="1" dirty="0"/>
              <a:t>Turnover of valued employees</a:t>
            </a:r>
          </a:p>
          <a:p>
            <a:r>
              <a:rPr lang="en-US" b="1" i="1" dirty="0"/>
              <a:t>Disinterest in the current or future state</a:t>
            </a:r>
          </a:p>
          <a:p>
            <a:r>
              <a:rPr lang="en-US" b="1" i="1" dirty="0"/>
              <a:t>Arguing about the need for change</a:t>
            </a:r>
          </a:p>
          <a:p>
            <a:r>
              <a:rPr lang="en-US" b="1" i="1" dirty="0"/>
              <a:t>More sick days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D81FFE-29F4-4399-A75D-546781F93B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4222694"/>
          </a:xfrm>
        </p:spPr>
        <p:txBody>
          <a:bodyPr/>
          <a:lstStyle/>
          <a:p>
            <a:r>
              <a:rPr lang="en-US" b="1" i="1" dirty="0"/>
              <a:t>Change not fully implemented</a:t>
            </a:r>
          </a:p>
          <a:p>
            <a:r>
              <a:rPr lang="en-US" b="1" i="1" dirty="0"/>
              <a:t>People finding work arounds</a:t>
            </a:r>
          </a:p>
          <a:p>
            <a:r>
              <a:rPr lang="en-US" b="1" i="1" dirty="0"/>
              <a:t>People revert to the old way of doing things</a:t>
            </a:r>
          </a:p>
          <a:p>
            <a:r>
              <a:rPr lang="en-US" b="1" i="1" dirty="0"/>
              <a:t>The change being totally scrapped</a:t>
            </a:r>
          </a:p>
          <a:p>
            <a:r>
              <a:rPr lang="en-US" b="1" i="1" dirty="0"/>
              <a:t>Divides are created between ‘us’ and ‘them’</a:t>
            </a:r>
          </a:p>
        </p:txBody>
      </p:sp>
    </p:spTree>
    <p:extLst>
      <p:ext uri="{BB962C8B-B14F-4D97-AF65-F5344CB8AC3E}">
        <p14:creationId xmlns:p14="http://schemas.microsoft.com/office/powerpoint/2010/main" val="1087108776"/>
      </p:ext>
    </p:extLst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00CA65-689C-468B-A1A1-5FDF67E61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664797"/>
          </a:xfrm>
        </p:spPr>
        <p:txBody>
          <a:bodyPr/>
          <a:lstStyle/>
          <a:p>
            <a:pPr>
              <a:defRPr/>
            </a:pPr>
            <a:r>
              <a:rPr lang="en-US" b="1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8F6634-F84E-42FC-8684-43FE41472C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30725"/>
          </a:xfrm>
        </p:spPr>
        <p:txBody>
          <a:bodyPr/>
          <a:lstStyle/>
          <a:p>
            <a:pPr>
              <a:defRPr/>
            </a:pPr>
            <a:r>
              <a:rPr lang="en-US" sz="2400" b="1" i="1" dirty="0"/>
              <a:t>Change is an event followed by transition…a process of adjustment involving letting go, a neutral zone and embracing new beginnings. </a:t>
            </a:r>
          </a:p>
          <a:p>
            <a:pPr>
              <a:defRPr/>
            </a:pPr>
            <a:r>
              <a:rPr lang="en-US" sz="2400" b="1" i="1" dirty="0"/>
              <a:t>Transition to change is influenced by attitudes, beliefs and experiences and has an emotional impact on those affected.</a:t>
            </a:r>
          </a:p>
          <a:p>
            <a:pPr>
              <a:defRPr/>
            </a:pPr>
            <a:r>
              <a:rPr lang="en-US" sz="2400" b="1" i="1" dirty="0"/>
              <a:t>The Neutral Zone there is great potential for both positive and negative paths. </a:t>
            </a:r>
          </a:p>
          <a:p>
            <a:pPr>
              <a:defRPr/>
            </a:pPr>
            <a:r>
              <a:rPr lang="en-US" sz="2400" b="1" i="1" dirty="0"/>
              <a:t>Continuous communication of facts is imperative in successful navigation of change events.  </a:t>
            </a:r>
          </a:p>
          <a:p>
            <a:pPr>
              <a:defRPr/>
            </a:pPr>
            <a:r>
              <a:rPr lang="en-US" sz="2400" b="1" i="1" dirty="0"/>
              <a:t>Employment of stress management (exercise, diet, sleep, social contacts) can enhance transition process.  </a:t>
            </a:r>
          </a:p>
          <a:p>
            <a:pPr>
              <a:defRPr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0139275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>
            <a:extLst>
              <a:ext uri="{FF2B5EF4-FFF2-40B4-BE49-F238E27FC236}">
                <a16:creationId xmlns:a16="http://schemas.microsoft.com/office/drawing/2014/main" id="{04EA7E22-B6CA-4C58-B8F1-E42EEBDC2C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err="1"/>
              <a:t>Soooo</a:t>
            </a:r>
            <a:r>
              <a:rPr lang="en-US" b="1" dirty="0"/>
              <a:t>…Depending on your outlook; </a:t>
            </a:r>
          </a:p>
        </p:txBody>
      </p:sp>
      <p:sp>
        <p:nvSpPr>
          <p:cNvPr id="87043" name="Rectangle 3">
            <a:extLst>
              <a:ext uri="{FF2B5EF4-FFF2-40B4-BE49-F238E27FC236}">
                <a16:creationId xmlns:a16="http://schemas.microsoft.com/office/drawing/2014/main" id="{A442D97F-C4F0-45FB-B0A5-4CEDC94BC038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2488091"/>
            <a:ext cx="4114800" cy="2129814"/>
          </a:xfrm>
        </p:spPr>
        <p:txBody>
          <a:bodyPr/>
          <a:lstStyle/>
          <a:p>
            <a:pPr eaLnBrk="1" hangingPunct="1">
              <a:defRPr/>
            </a:pPr>
            <a:r>
              <a:rPr lang="en-US" b="1" i="1" dirty="0"/>
              <a:t>Change can be:</a:t>
            </a:r>
          </a:p>
          <a:p>
            <a:pPr lvl="1" eaLnBrk="1" hangingPunct="1">
              <a:defRPr/>
            </a:pPr>
            <a:r>
              <a:rPr lang="en-US" b="1" i="1" dirty="0"/>
              <a:t>Painful</a:t>
            </a:r>
          </a:p>
          <a:p>
            <a:pPr lvl="1" eaLnBrk="1" hangingPunct="1">
              <a:defRPr/>
            </a:pPr>
            <a:r>
              <a:rPr lang="en-US" b="1" i="1" dirty="0"/>
              <a:t>Threatening</a:t>
            </a:r>
          </a:p>
          <a:p>
            <a:pPr lvl="1" eaLnBrk="1" hangingPunct="1">
              <a:defRPr/>
            </a:pPr>
            <a:r>
              <a:rPr lang="en-US" b="1" i="1" dirty="0"/>
              <a:t>Uncertain </a:t>
            </a:r>
          </a:p>
          <a:p>
            <a:pPr lvl="1" eaLnBrk="1" hangingPunct="1">
              <a:defRPr/>
            </a:pPr>
            <a:r>
              <a:rPr lang="en-US" b="1" i="1" dirty="0"/>
              <a:t>Necessary</a:t>
            </a:r>
          </a:p>
          <a:p>
            <a:pPr lvl="1" eaLnBrk="1" hangingPunct="1">
              <a:defRPr/>
            </a:pPr>
            <a:r>
              <a:rPr lang="en-US" b="1" i="1" dirty="0"/>
              <a:t>Beyond control</a:t>
            </a:r>
          </a:p>
          <a:p>
            <a:pPr lvl="1" eaLnBrk="1" hangingPunct="1">
              <a:defRPr/>
            </a:pPr>
            <a:r>
              <a:rPr lang="en-US" b="1" i="1" dirty="0"/>
              <a:t>Unfair</a:t>
            </a:r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r>
              <a:rPr lang="en-US" b="1" i="1" dirty="0"/>
              <a:t>OR……………….</a:t>
            </a:r>
          </a:p>
        </p:txBody>
      </p:sp>
      <p:sp>
        <p:nvSpPr>
          <p:cNvPr id="87046" name="Rectangle 6">
            <a:extLst>
              <a:ext uri="{FF2B5EF4-FFF2-40B4-BE49-F238E27FC236}">
                <a16:creationId xmlns:a16="http://schemas.microsoft.com/office/drawing/2014/main" id="{C3863024-2ACC-4958-ACAD-D1E6B767CCC7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2488091"/>
            <a:ext cx="4114800" cy="2129814"/>
          </a:xfrm>
        </p:spPr>
        <p:txBody>
          <a:bodyPr/>
          <a:lstStyle/>
          <a:p>
            <a:pPr eaLnBrk="1" hangingPunct="1">
              <a:defRPr/>
            </a:pPr>
            <a:r>
              <a:rPr lang="en-US" b="1" i="1" dirty="0"/>
              <a:t>Change can also be:</a:t>
            </a:r>
          </a:p>
          <a:p>
            <a:pPr lvl="1" eaLnBrk="1" hangingPunct="1">
              <a:defRPr/>
            </a:pPr>
            <a:r>
              <a:rPr lang="en-US" b="1" i="1" dirty="0"/>
              <a:t>Opportunistic</a:t>
            </a:r>
          </a:p>
          <a:p>
            <a:pPr lvl="1" eaLnBrk="1" hangingPunct="1">
              <a:defRPr/>
            </a:pPr>
            <a:r>
              <a:rPr lang="en-US" b="1" i="1" dirty="0"/>
              <a:t>Exciting</a:t>
            </a:r>
          </a:p>
          <a:p>
            <a:pPr lvl="1" eaLnBrk="1" hangingPunct="1">
              <a:defRPr/>
            </a:pPr>
            <a:r>
              <a:rPr lang="en-US" b="1" i="1" dirty="0"/>
              <a:t>Rewarding</a:t>
            </a:r>
          </a:p>
          <a:p>
            <a:pPr lvl="1" eaLnBrk="1" hangingPunct="1">
              <a:defRPr/>
            </a:pPr>
            <a:r>
              <a:rPr lang="en-US" b="1" i="1" dirty="0"/>
              <a:t>Challenging</a:t>
            </a:r>
          </a:p>
          <a:p>
            <a:pPr lvl="1" eaLnBrk="1" hangingPunct="1">
              <a:defRPr/>
            </a:pPr>
            <a:r>
              <a:rPr lang="en-US" b="1" i="1" dirty="0"/>
              <a:t>Healthy</a:t>
            </a:r>
          </a:p>
          <a:p>
            <a:pPr lvl="1" eaLnBrk="1" hangingPunct="1">
              <a:defRPr/>
            </a:pPr>
            <a:r>
              <a:rPr lang="en-US" b="1" i="1" dirty="0"/>
              <a:t>Hopeful</a:t>
            </a:r>
          </a:p>
          <a:p>
            <a:pPr lvl="1" eaLnBrk="1" hangingPunct="1">
              <a:buFontTx/>
              <a:buNone/>
              <a:defRPr/>
            </a:pPr>
            <a:r>
              <a:rPr lang="en-US" b="1" i="1" dirty="0"/>
              <a:t>			</a:t>
            </a:r>
          </a:p>
        </p:txBody>
      </p:sp>
      <p:sp>
        <p:nvSpPr>
          <p:cNvPr id="44037" name="Rectangle 5">
            <a:extLst>
              <a:ext uri="{FF2B5EF4-FFF2-40B4-BE49-F238E27FC236}">
                <a16:creationId xmlns:a16="http://schemas.microsoft.com/office/drawing/2014/main" id="{5335B0DE-6E2F-4FBD-8A1C-C0D985E030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4938" y="4886325"/>
            <a:ext cx="24685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</p:spTree>
    <p:extLst>
      <p:ext uri="{BB962C8B-B14F-4D97-AF65-F5344CB8AC3E}">
        <p14:creationId xmlns:p14="http://schemas.microsoft.com/office/powerpoint/2010/main" val="22618268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7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7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7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70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70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70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70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70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70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70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70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70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70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70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70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70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70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70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70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70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70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70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70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70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870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70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70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870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70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870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870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70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70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3" grpId="0" build="p"/>
      <p:bldP spid="8704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>
            <a:extLst>
              <a:ext uri="{FF2B5EF4-FFF2-40B4-BE49-F238E27FC236}">
                <a16:creationId xmlns:a16="http://schemas.microsoft.com/office/drawing/2014/main" id="{FBD9AF02-3963-4BC4-848E-AFB20BC56A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1000" y="230188"/>
            <a:ext cx="8382000" cy="60939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4400" b="1" dirty="0"/>
              <a:t>Managing Change</a:t>
            </a:r>
          </a:p>
        </p:txBody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66141868-A58F-48D1-BBE3-CB82B2AF1D4C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372908" y="1828800"/>
            <a:ext cx="4114800" cy="4259448"/>
          </a:xfrm>
          <a:noFill/>
        </p:spPr>
        <p:txBody>
          <a:bodyPr/>
          <a:lstStyle/>
          <a:p>
            <a:pPr>
              <a:buSzPct val="80000"/>
            </a:pPr>
            <a:r>
              <a:rPr lang="en-US" altLang="en-US" b="1" i="1" dirty="0"/>
              <a:t>15% of the workforce is eager to accept it</a:t>
            </a:r>
          </a:p>
          <a:p>
            <a:pPr>
              <a:buSzPct val="80000"/>
            </a:pPr>
            <a:r>
              <a:rPr lang="en-US" altLang="en-US" b="1" i="1" dirty="0"/>
              <a:t>15% of the workforce is dead set against it</a:t>
            </a:r>
          </a:p>
          <a:p>
            <a:pPr>
              <a:buSzPct val="80000"/>
            </a:pPr>
            <a:r>
              <a:rPr lang="en-US" altLang="en-US" b="1" i="1" dirty="0"/>
              <a:t>70% is sitting on the fence, waiting to see what happens</a:t>
            </a:r>
          </a:p>
          <a:p>
            <a:pPr>
              <a:buSzPct val="80000"/>
            </a:pPr>
            <a:endParaRPr lang="en-US" altLang="en-US" b="1" dirty="0"/>
          </a:p>
          <a:p>
            <a:pPr eaLnBrk="1" hangingPunct="1">
              <a:buSzPct val="80000"/>
            </a:pPr>
            <a:endParaRPr lang="en-US" altLang="en-US" sz="2800" dirty="0"/>
          </a:p>
          <a:p>
            <a:pPr marL="0" indent="0">
              <a:buSzPct val="80000"/>
              <a:buNone/>
            </a:pPr>
            <a:endParaRPr lang="en-US" altLang="en-US" sz="2800" b="1" dirty="0"/>
          </a:p>
          <a:p>
            <a:pPr lvl="1">
              <a:buSzPct val="80000"/>
            </a:pPr>
            <a:endParaRPr lang="en-US" altLang="en-US" sz="2400" dirty="0"/>
          </a:p>
          <a:p>
            <a:pPr lvl="2" eaLnBrk="1" hangingPunct="1">
              <a:buFont typeface="Wingdings" panose="05000000000000000000" pitchFamily="2" charset="2"/>
              <a:buNone/>
            </a:pPr>
            <a:endParaRPr lang="en-US" altLang="en-US" sz="2000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8E102AB-3272-40D0-879B-1973D61605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114800" cy="3533275"/>
          </a:xfrm>
        </p:spPr>
        <p:txBody>
          <a:bodyPr/>
          <a:lstStyle/>
          <a:p>
            <a:pPr>
              <a:defRPr/>
            </a:pPr>
            <a:r>
              <a:rPr lang="en-US" dirty="0"/>
              <a:t> </a:t>
            </a:r>
            <a:r>
              <a:rPr lang="en-US" b="1" i="1" dirty="0"/>
              <a:t>6% Propose change</a:t>
            </a:r>
          </a:p>
          <a:p>
            <a:pPr>
              <a:defRPr/>
            </a:pPr>
            <a:r>
              <a:rPr lang="en-US" b="1" i="1" dirty="0"/>
              <a:t> 7% Buy-in quickly</a:t>
            </a:r>
          </a:p>
          <a:p>
            <a:pPr>
              <a:defRPr/>
            </a:pPr>
            <a:r>
              <a:rPr lang="en-US" b="1" i="1" dirty="0"/>
              <a:t> 32% Join in after some success</a:t>
            </a:r>
          </a:p>
          <a:p>
            <a:pPr>
              <a:defRPr/>
            </a:pPr>
            <a:r>
              <a:rPr lang="en-US" b="1" i="1" dirty="0"/>
              <a:t> 42% Join in after risk is zero</a:t>
            </a:r>
          </a:p>
          <a:p>
            <a:pPr>
              <a:defRPr/>
            </a:pPr>
            <a:r>
              <a:rPr lang="en-US" b="1" i="1" dirty="0"/>
              <a:t> 13% Continue to oppose</a:t>
            </a:r>
          </a:p>
          <a:p>
            <a:endParaRPr lang="en-US" dirty="0"/>
          </a:p>
        </p:txBody>
      </p:sp>
      <p:sp>
        <p:nvSpPr>
          <p:cNvPr id="25602" name="Footer Placeholder 4">
            <a:extLst>
              <a:ext uri="{FF2B5EF4-FFF2-40B4-BE49-F238E27FC236}">
                <a16:creationId xmlns:a16="http://schemas.microsoft.com/office/drawing/2014/main" id="{BAF8732C-BDE9-42DB-8E18-5E76B1F2F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798480943"/>
      </p:ext>
    </p:extLst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vity_Backscratcher.wmv">
            <a:hlinkClick r:id="" action="ppaction://media"/>
            <a:extLst>
              <a:ext uri="{FF2B5EF4-FFF2-40B4-BE49-F238E27FC236}">
                <a16:creationId xmlns:a16="http://schemas.microsoft.com/office/drawing/2014/main" id="{D15141AF-D16A-4ED0-85BB-0CEFFCED75E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"/>
            <a:ext cx="9093200" cy="670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843103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E0D4042-BA56-46F8-A599-15794D5E53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-4067" y="3048"/>
            <a:ext cx="9148067" cy="685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749470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0D855-F34D-4EC7-98C1-803529C8E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/>
              <a:t>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221780-33ED-4A2D-99B6-EE88FF49C4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24000"/>
            <a:ext cx="8382000" cy="4481227"/>
          </a:xfrm>
        </p:spPr>
        <p:txBody>
          <a:bodyPr/>
          <a:lstStyle/>
          <a:p>
            <a:pPr>
              <a:defRPr/>
            </a:pPr>
            <a:r>
              <a:rPr lang="en-US" sz="2800" b="1" i="1" dirty="0"/>
              <a:t>Learn the difference between change and transition</a:t>
            </a:r>
          </a:p>
          <a:p>
            <a:pPr>
              <a:defRPr/>
            </a:pPr>
            <a:r>
              <a:rPr lang="en-US" sz="2800" b="1" i="1" dirty="0"/>
              <a:t>Learn about the developmental model of transition (Ending, Neutral Zone, New Beginnings </a:t>
            </a:r>
          </a:p>
          <a:p>
            <a:pPr>
              <a:defRPr/>
            </a:pPr>
            <a:r>
              <a:rPr lang="en-US" sz="2800" b="1" i="1" dirty="0"/>
              <a:t>Understand the potential of the “Neutral Zone” </a:t>
            </a:r>
          </a:p>
          <a:p>
            <a:pPr>
              <a:defRPr/>
            </a:pPr>
            <a:r>
              <a:rPr lang="en-US" sz="2800" b="1" i="1" dirty="0"/>
              <a:t>Understand the impact of change/transition	</a:t>
            </a:r>
          </a:p>
          <a:p>
            <a:pPr lvl="1">
              <a:defRPr/>
            </a:pPr>
            <a:r>
              <a:rPr lang="en-US" sz="2400" b="1" i="1" dirty="0"/>
              <a:t>Self/family/management/organization</a:t>
            </a:r>
          </a:p>
          <a:p>
            <a:pPr>
              <a:defRPr/>
            </a:pPr>
            <a:r>
              <a:rPr lang="en-US" sz="2800" b="1" i="1" dirty="0"/>
              <a:t>Learn about useful tools to navigate the emotional side of transition in adapting to change</a:t>
            </a:r>
          </a:p>
          <a:p>
            <a:pPr>
              <a:defRPr/>
            </a:pPr>
            <a:r>
              <a:rPr lang="en-US" sz="2800" b="1" i="1" dirty="0"/>
              <a:t>Learn useful coping tools in managing transitions</a:t>
            </a:r>
          </a:p>
          <a:p>
            <a:pPr marL="0" indent="0">
              <a:buNone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9025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>
            <a:extLst>
              <a:ext uri="{FF2B5EF4-FFF2-40B4-BE49-F238E27FC236}">
                <a16:creationId xmlns:a16="http://schemas.microsoft.com/office/drawing/2014/main" id="{A83313AE-A40B-473B-879C-16ADE18E60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/>
              <a:t>Managing Change</a:t>
            </a:r>
          </a:p>
        </p:txBody>
      </p:sp>
      <p:sp>
        <p:nvSpPr>
          <p:cNvPr id="82947" name="Rectangle 3">
            <a:extLst>
              <a:ext uri="{FF2B5EF4-FFF2-40B4-BE49-F238E27FC236}">
                <a16:creationId xmlns:a16="http://schemas.microsoft.com/office/drawing/2014/main" id="{0A05FA9D-BDB5-41DB-8EAB-04A25CDBF8D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8077200" cy="57150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i="1" dirty="0"/>
              <a:t>What is change?</a:t>
            </a:r>
          </a:p>
          <a:p>
            <a:pPr lvl="1" eaLnBrk="1" hangingPunct="1">
              <a:defRPr/>
            </a:pPr>
            <a:r>
              <a:rPr lang="en-US" b="1" i="1" dirty="0"/>
              <a:t>Change is an event expected or unexpected.  It takes place in a particular point in time.  Something stops and something new happens</a:t>
            </a:r>
          </a:p>
          <a:p>
            <a:pPr lvl="1" eaLnBrk="1" hangingPunct="1">
              <a:defRPr/>
            </a:pPr>
            <a:endParaRPr lang="en-US" b="1" i="1" dirty="0"/>
          </a:p>
          <a:p>
            <a:pPr eaLnBrk="1" hangingPunct="1">
              <a:defRPr/>
            </a:pPr>
            <a:r>
              <a:rPr lang="en-US" sz="2800" b="1" i="1" dirty="0"/>
              <a:t>What is transition?</a:t>
            </a:r>
          </a:p>
          <a:p>
            <a:pPr lvl="1" eaLnBrk="1" hangingPunct="1">
              <a:defRPr/>
            </a:pPr>
            <a:r>
              <a:rPr lang="en-US" b="1" i="1" dirty="0"/>
              <a:t>Transition is the gradual psychological process through which individuals/groups reorient/adjust to a new situation.  Transition cannot be localized in time.  </a:t>
            </a:r>
          </a:p>
        </p:txBody>
      </p:sp>
    </p:spTree>
    <p:extLst>
      <p:ext uri="{BB962C8B-B14F-4D97-AF65-F5344CB8AC3E}">
        <p14:creationId xmlns:p14="http://schemas.microsoft.com/office/powerpoint/2010/main" val="783391708"/>
      </p:ext>
    </p:extLst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2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BB39FA69-A4F8-4C60-BBA5-4D1544652A0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95300" y="168275"/>
            <a:ext cx="8243888" cy="1329595"/>
          </a:xfrm>
        </p:spPr>
        <p:txBody>
          <a:bodyPr/>
          <a:lstStyle/>
          <a:p>
            <a:pPr>
              <a:defRPr/>
            </a:pPr>
            <a:r>
              <a:rPr lang="en-US" b="1" dirty="0"/>
              <a:t>Change Can Be Perceived As Positive or Negative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5B7C864A-B1A6-4F8B-84B4-B60ACF8D550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70350" y="1752600"/>
            <a:ext cx="8242300" cy="4653582"/>
          </a:xfrm>
        </p:spPr>
        <p:txBody>
          <a:bodyPr/>
          <a:lstStyle/>
          <a:p>
            <a:pPr lvl="1">
              <a:defRPr/>
            </a:pPr>
            <a:r>
              <a:rPr lang="en-US" b="1" i="1" dirty="0"/>
              <a:t>Getting a Job After Graduating From College</a:t>
            </a:r>
          </a:p>
          <a:p>
            <a:pPr lvl="1">
              <a:defRPr/>
            </a:pPr>
            <a:r>
              <a:rPr lang="en-US" b="1" i="1" dirty="0"/>
              <a:t>Getting Married</a:t>
            </a:r>
          </a:p>
          <a:p>
            <a:pPr lvl="1">
              <a:defRPr/>
            </a:pPr>
            <a:r>
              <a:rPr lang="en-US" b="1" i="1" dirty="0"/>
              <a:t>Divorce</a:t>
            </a:r>
          </a:p>
          <a:p>
            <a:pPr lvl="1">
              <a:defRPr/>
            </a:pPr>
            <a:r>
              <a:rPr lang="en-US" b="1" i="1" dirty="0"/>
              <a:t>Having a Child</a:t>
            </a:r>
          </a:p>
          <a:p>
            <a:pPr lvl="1">
              <a:defRPr/>
            </a:pPr>
            <a:r>
              <a:rPr lang="en-US" b="1" i="1" dirty="0"/>
              <a:t>Child Leaving for College</a:t>
            </a:r>
          </a:p>
          <a:p>
            <a:pPr lvl="1">
              <a:defRPr/>
            </a:pPr>
            <a:r>
              <a:rPr lang="en-US" b="1" i="1" dirty="0"/>
              <a:t>Child getting married</a:t>
            </a:r>
          </a:p>
          <a:p>
            <a:pPr lvl="1">
              <a:defRPr/>
            </a:pPr>
            <a:r>
              <a:rPr lang="en-US" b="1" i="1" dirty="0"/>
              <a:t>Getting a new job</a:t>
            </a:r>
          </a:p>
          <a:p>
            <a:pPr lvl="1">
              <a:defRPr/>
            </a:pPr>
            <a:r>
              <a:rPr lang="en-US" b="1" i="1" dirty="0"/>
              <a:t>Losing a Job</a:t>
            </a:r>
          </a:p>
          <a:p>
            <a:pPr lvl="1">
              <a:defRPr/>
            </a:pPr>
            <a:r>
              <a:rPr lang="en-US" b="1" i="1" dirty="0"/>
              <a:t>Death of a Parent</a:t>
            </a:r>
          </a:p>
          <a:p>
            <a:pPr lvl="1">
              <a:defRPr/>
            </a:pPr>
            <a:r>
              <a:rPr lang="en-US" b="1" i="1" dirty="0"/>
              <a:t>Reorganization</a:t>
            </a:r>
          </a:p>
        </p:txBody>
      </p:sp>
      <p:pic>
        <p:nvPicPr>
          <p:cNvPr id="12292" name="Picture 5" descr="ying yang.jpg">
            <a:extLst>
              <a:ext uri="{FF2B5EF4-FFF2-40B4-BE49-F238E27FC236}">
                <a16:creationId xmlns:a16="http://schemas.microsoft.com/office/drawing/2014/main" id="{02E5A538-5B2F-413A-917B-F5D2DCBD85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900" y="2933700"/>
            <a:ext cx="255270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6139715"/>
      </p:ext>
    </p:extLst>
  </p:cSld>
  <p:clrMapOvr>
    <a:masterClrMapping/>
  </p:clrMapOvr>
  <p:transition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Activity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066800"/>
            <a:ext cx="7467600" cy="5860066"/>
          </a:xfrm>
        </p:spPr>
        <p:txBody>
          <a:bodyPr/>
          <a:lstStyle/>
          <a:p>
            <a:pPr eaLnBrk="1" hangingPunct="1">
              <a:buNone/>
            </a:pPr>
            <a:r>
              <a:rPr lang="en-US" sz="2400" b="1" dirty="0">
                <a:solidFill>
                  <a:srgbClr val="FFFFFF"/>
                </a:solidFill>
              </a:rPr>
              <a:t>Reflect on a major change in your life:</a:t>
            </a:r>
          </a:p>
          <a:p>
            <a:pPr eaLnBrk="1" hangingPunct="1">
              <a:buNone/>
            </a:pPr>
            <a:endParaRPr lang="en-US" sz="1600" b="1" dirty="0">
              <a:solidFill>
                <a:srgbClr val="FFFFFF"/>
              </a:solidFill>
            </a:endParaRPr>
          </a:p>
          <a:p>
            <a:pPr eaLnBrk="1" hangingPunct="1">
              <a:lnSpc>
                <a:spcPct val="110000"/>
              </a:lnSpc>
              <a:buNone/>
            </a:pPr>
            <a:r>
              <a:rPr lang="en-US" sz="1600" dirty="0">
                <a:solidFill>
                  <a:srgbClr val="FFFFFF"/>
                </a:solidFill>
              </a:rPr>
              <a:t>1. 	</a:t>
            </a:r>
            <a:r>
              <a:rPr lang="en-US" sz="1800" b="1" dirty="0">
                <a:solidFill>
                  <a:srgbClr val="FFC000"/>
                </a:solidFill>
              </a:rPr>
              <a:t>As you made this change in your life, what ended? </a:t>
            </a:r>
          </a:p>
          <a:p>
            <a:pPr eaLnBrk="1" hangingPunct="1">
              <a:lnSpc>
                <a:spcPct val="110000"/>
              </a:lnSpc>
              <a:buNone/>
            </a:pPr>
            <a:r>
              <a:rPr lang="en-US" sz="1800" b="1" i="1" dirty="0">
                <a:solidFill>
                  <a:srgbClr val="FFFFFF"/>
                </a:solidFill>
              </a:rPr>
              <a:t>	security, turf, status, influence, memberships, meaningful work, identity, control, relationships, etc</a:t>
            </a:r>
            <a:r>
              <a:rPr lang="en-US" sz="1800" b="1" dirty="0">
                <a:solidFill>
                  <a:srgbClr val="FFFFFF"/>
                </a:solidFill>
              </a:rPr>
              <a:t>. </a:t>
            </a:r>
          </a:p>
          <a:p>
            <a:pPr eaLnBrk="1" hangingPunct="1">
              <a:lnSpc>
                <a:spcPct val="110000"/>
              </a:lnSpc>
              <a:buNone/>
            </a:pPr>
            <a:endParaRPr lang="en-US" sz="1400" b="1" dirty="0">
              <a:solidFill>
                <a:srgbClr val="FFFFFF"/>
              </a:solidFill>
            </a:endParaRPr>
          </a:p>
          <a:p>
            <a:pPr eaLnBrk="1" hangingPunct="1">
              <a:lnSpc>
                <a:spcPct val="110000"/>
              </a:lnSpc>
              <a:buNone/>
            </a:pPr>
            <a:r>
              <a:rPr lang="en-US" sz="1400" b="1" dirty="0">
                <a:solidFill>
                  <a:srgbClr val="FFFFFF"/>
                </a:solidFill>
              </a:rPr>
              <a:t>2. 	</a:t>
            </a:r>
            <a:r>
              <a:rPr lang="en-US" sz="1800" b="1" dirty="0">
                <a:solidFill>
                  <a:srgbClr val="FFC000"/>
                </a:solidFill>
              </a:rPr>
              <a:t>How did that make you feel? </a:t>
            </a:r>
            <a:endParaRPr lang="en-US" sz="1800" b="1" i="1" dirty="0">
              <a:solidFill>
                <a:srgbClr val="FFC000"/>
              </a:solidFill>
            </a:endParaRPr>
          </a:p>
          <a:p>
            <a:pPr eaLnBrk="1" hangingPunct="1">
              <a:lnSpc>
                <a:spcPct val="110000"/>
              </a:lnSpc>
              <a:buNone/>
            </a:pPr>
            <a:r>
              <a:rPr lang="en-US" sz="1800" b="1" i="1" dirty="0">
                <a:solidFill>
                  <a:srgbClr val="FFFFFF"/>
                </a:solidFill>
              </a:rPr>
              <a:t>	angry, scared, lonely, excited, relieved, wondering</a:t>
            </a:r>
          </a:p>
          <a:p>
            <a:pPr eaLnBrk="1" hangingPunct="1">
              <a:lnSpc>
                <a:spcPct val="110000"/>
              </a:lnSpc>
              <a:buNone/>
            </a:pPr>
            <a:endParaRPr lang="en-US" sz="1400" b="1" i="1" dirty="0">
              <a:solidFill>
                <a:srgbClr val="FFFFFF"/>
              </a:solidFill>
            </a:endParaRPr>
          </a:p>
          <a:p>
            <a:pPr eaLnBrk="1" hangingPunct="1">
              <a:lnSpc>
                <a:spcPct val="110000"/>
              </a:lnSpc>
              <a:buNone/>
            </a:pPr>
            <a:r>
              <a:rPr lang="en-US" sz="1400" b="1" dirty="0">
                <a:solidFill>
                  <a:srgbClr val="FFFFFF"/>
                </a:solidFill>
              </a:rPr>
              <a:t>3. 	</a:t>
            </a:r>
            <a:r>
              <a:rPr lang="en-US" sz="1800" b="1" dirty="0">
                <a:solidFill>
                  <a:srgbClr val="FFC000"/>
                </a:solidFill>
              </a:rPr>
              <a:t>What helped (or might have helped) to make the transition easier? </a:t>
            </a:r>
          </a:p>
          <a:p>
            <a:pPr eaLnBrk="1" hangingPunct="1">
              <a:lnSpc>
                <a:spcPct val="110000"/>
              </a:lnSpc>
              <a:buNone/>
            </a:pPr>
            <a:r>
              <a:rPr lang="en-US" sz="1800" b="1" i="1" dirty="0">
                <a:solidFill>
                  <a:srgbClr val="FFFFFF"/>
                </a:solidFill>
              </a:rPr>
              <a:t>	(talk to someone, time, information, knowing others were going through the same thing, ) What did you learn to avoid in the future?</a:t>
            </a:r>
          </a:p>
          <a:p>
            <a:pPr eaLnBrk="1" hangingPunct="1">
              <a:lnSpc>
                <a:spcPct val="110000"/>
              </a:lnSpc>
              <a:buNone/>
            </a:pPr>
            <a:endParaRPr lang="en-US" sz="1800" b="1" i="1" dirty="0">
              <a:solidFill>
                <a:srgbClr val="FFFFFF"/>
              </a:solidFill>
            </a:endParaRPr>
          </a:p>
          <a:p>
            <a:pPr eaLnBrk="1" hangingPunct="1">
              <a:lnSpc>
                <a:spcPct val="110000"/>
              </a:lnSpc>
              <a:buAutoNum type="arabicPeriod" startAt="4"/>
            </a:pPr>
            <a:r>
              <a:rPr lang="en-US" sz="1800" b="1" dirty="0">
                <a:solidFill>
                  <a:schemeClr val="accent1"/>
                </a:solidFill>
              </a:rPr>
              <a:t>What kind of outcome did you have? What helped create a good outcome?</a:t>
            </a:r>
            <a:r>
              <a:rPr lang="en-US" sz="1800" b="1" i="1" dirty="0">
                <a:solidFill>
                  <a:srgbClr val="FFFFFF"/>
                </a:solidFill>
              </a:rPr>
              <a:t> </a:t>
            </a:r>
          </a:p>
          <a:p>
            <a:pPr eaLnBrk="1" hangingPunct="1">
              <a:lnSpc>
                <a:spcPct val="110000"/>
              </a:lnSpc>
              <a:buAutoNum type="arabicPeriod" startAt="4"/>
            </a:pPr>
            <a:r>
              <a:rPr lang="en-US" sz="1800" b="1" dirty="0">
                <a:solidFill>
                  <a:schemeClr val="accent1"/>
                </a:solidFill>
              </a:rPr>
              <a:t>What would you do differently to avoid a bad outcome?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47950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9BA825E9-E317-49D8-934B-75421310CF6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/>
              <a:t> Stages of Transition</a:t>
            </a:r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3E72ACFE-A23A-4BAB-ACA9-EE1433670F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66800" y="1752600"/>
            <a:ext cx="7772400" cy="3151632"/>
          </a:xfrm>
        </p:spPr>
        <p:txBody>
          <a:bodyPr/>
          <a:lstStyle/>
          <a:p>
            <a:pPr eaLnBrk="1" hangingPunct="1">
              <a:defRPr/>
            </a:pPr>
            <a:endParaRPr lang="en-US" b="1" i="1" dirty="0"/>
          </a:p>
          <a:p>
            <a:pPr eaLnBrk="1" hangingPunct="1">
              <a:defRPr/>
            </a:pPr>
            <a:r>
              <a:rPr lang="en-US" b="1" i="1" dirty="0"/>
              <a:t>Begins with an Ending</a:t>
            </a:r>
          </a:p>
          <a:p>
            <a:pPr eaLnBrk="1" hangingPunct="1">
              <a:defRPr/>
            </a:pPr>
            <a:endParaRPr lang="en-US" b="1" i="1" dirty="0"/>
          </a:p>
          <a:p>
            <a:pPr eaLnBrk="1" hangingPunct="1">
              <a:defRPr/>
            </a:pPr>
            <a:r>
              <a:rPr lang="en-US" b="1" i="1" dirty="0"/>
              <a:t>Has a Neutral Zone</a:t>
            </a:r>
          </a:p>
          <a:p>
            <a:pPr eaLnBrk="1" hangingPunct="1">
              <a:defRPr/>
            </a:pPr>
            <a:endParaRPr lang="en-US" b="1" i="1" dirty="0"/>
          </a:p>
          <a:p>
            <a:pPr eaLnBrk="1" hangingPunct="1">
              <a:defRPr/>
            </a:pPr>
            <a:r>
              <a:rPr lang="en-US" b="1" i="1" dirty="0"/>
              <a:t>Has a New Beginning</a:t>
            </a:r>
          </a:p>
        </p:txBody>
      </p:sp>
    </p:spTree>
    <p:extLst>
      <p:ext uri="{BB962C8B-B14F-4D97-AF65-F5344CB8AC3E}">
        <p14:creationId xmlns:p14="http://schemas.microsoft.com/office/powerpoint/2010/main" val="34041500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2969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57408"/>
            <a:ext cx="7772400" cy="835332"/>
          </a:xfrm>
          <a:noFill/>
        </p:spPr>
        <p:txBody>
          <a:bodyPr lIns="90487" tIns="44450" rIns="90487" bIns="44450"/>
          <a:lstStyle/>
          <a:p>
            <a:r>
              <a:rPr lang="en-US" sz="3400" b="1" dirty="0">
                <a:solidFill>
                  <a:srgbClr val="FFC000"/>
                </a:solidFill>
              </a:rPr>
              <a:t>Three Phases of Transition</a:t>
            </a:r>
            <a:br>
              <a:rPr lang="en-US" sz="3400" dirty="0">
                <a:solidFill>
                  <a:srgbClr val="FFC000"/>
                </a:solidFill>
              </a:rPr>
            </a:br>
            <a:br>
              <a:rPr lang="en-US" sz="3400" dirty="0">
                <a:solidFill>
                  <a:srgbClr val="FFC000"/>
                </a:solidFill>
              </a:rPr>
            </a:br>
            <a:endParaRPr lang="en-US" sz="3400" b="1" i="1" dirty="0">
              <a:solidFill>
                <a:srgbClr val="FFC000"/>
              </a:solidFill>
            </a:endParaRPr>
          </a:p>
        </p:txBody>
      </p:sp>
      <p:sp>
        <p:nvSpPr>
          <p:cNvPr id="12291" name="AutoShape 3" descr="Light horizontal"/>
          <p:cNvSpPr>
            <a:spLocks noChangeArrowheads="1"/>
          </p:cNvSpPr>
          <p:nvPr/>
        </p:nvSpPr>
        <p:spPr bwMode="auto">
          <a:xfrm>
            <a:off x="2819400" y="2514600"/>
            <a:ext cx="3352800" cy="2667000"/>
          </a:xfrm>
          <a:prstGeom prst="parallelogram">
            <a:avLst>
              <a:gd name="adj" fmla="val 31388"/>
            </a:avLst>
          </a:prstGeom>
          <a:pattFill prst="ltHorz">
            <a:fgClr>
              <a:srgbClr val="FFCC00"/>
            </a:fgClr>
            <a:bgClr>
              <a:srgbClr val="FFFFFF"/>
            </a:bgClr>
          </a:patt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1377950" y="3511550"/>
            <a:ext cx="1663700" cy="6731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/>
          <a:p>
            <a:pPr algn="ctr" eaLnBrk="0" hangingPunct="0"/>
            <a:r>
              <a:rPr lang="en-US" sz="2400">
                <a:solidFill>
                  <a:srgbClr val="FFFFFF"/>
                </a:solidFill>
                <a:latin typeface="Verdana" pitchFamily="34" charset="0"/>
              </a:rPr>
              <a:t>ENDINGS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3657600" y="3429000"/>
            <a:ext cx="1828800" cy="762000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/>
          <a:p>
            <a:pPr algn="ctr" eaLnBrk="0" hangingPunct="0"/>
            <a:r>
              <a:rPr lang="en-US" sz="2400">
                <a:solidFill>
                  <a:schemeClr val="bg1"/>
                </a:solidFill>
                <a:latin typeface="Verdana" pitchFamily="34" charset="0"/>
              </a:rPr>
              <a:t>NEUTRAL</a:t>
            </a:r>
          </a:p>
          <a:p>
            <a:pPr algn="ctr" eaLnBrk="0" hangingPunct="0"/>
            <a:r>
              <a:rPr lang="en-US" sz="2400">
                <a:solidFill>
                  <a:schemeClr val="bg1"/>
                </a:solidFill>
                <a:latin typeface="Verdana" pitchFamily="34" charset="0"/>
              </a:rPr>
              <a:t>ZONE</a:t>
            </a: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5943600" y="3429000"/>
            <a:ext cx="2089150" cy="762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/>
          <a:p>
            <a:pPr algn="ctr" eaLnBrk="0" hangingPunct="0"/>
            <a:r>
              <a:rPr lang="en-US" sz="2400">
                <a:solidFill>
                  <a:srgbClr val="FFFFFF"/>
                </a:solidFill>
                <a:latin typeface="Verdana" pitchFamily="34" charset="0"/>
              </a:rPr>
              <a:t>NEW </a:t>
            </a:r>
          </a:p>
          <a:p>
            <a:pPr algn="ctr" eaLnBrk="0" hangingPunct="0"/>
            <a:r>
              <a:rPr lang="en-US" sz="2400">
                <a:solidFill>
                  <a:srgbClr val="FFFFFF"/>
                </a:solidFill>
                <a:latin typeface="Verdana" pitchFamily="34" charset="0"/>
              </a:rPr>
              <a:t>BEGINNINGS</a:t>
            </a: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519113" y="2012950"/>
            <a:ext cx="180975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eaLnBrk="0" hangingPunct="0"/>
            <a:endParaRPr lang="en-US" sz="2000">
              <a:latin typeface="Times" pitchFamily="18" charset="0"/>
            </a:endParaRPr>
          </a:p>
        </p:txBody>
      </p:sp>
      <p:sp>
        <p:nvSpPr>
          <p:cNvPr id="12296" name="AutoShape 8" descr="Light horizontal"/>
          <p:cNvSpPr>
            <a:spLocks noChangeArrowheads="1"/>
          </p:cNvSpPr>
          <p:nvPr/>
        </p:nvSpPr>
        <p:spPr bwMode="auto">
          <a:xfrm rot="9840000">
            <a:off x="644525" y="4781550"/>
            <a:ext cx="2763838" cy="804863"/>
          </a:xfrm>
          <a:prstGeom prst="rtTriangle">
            <a:avLst/>
          </a:prstGeom>
          <a:pattFill prst="ltHorz">
            <a:fgClr>
              <a:srgbClr val="FFCC00"/>
            </a:fgClr>
            <a:bgClr>
              <a:srgbClr val="FFFFFF"/>
            </a:bgClr>
          </a:patt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7" name="AutoShape 9" descr="Light horizontal"/>
          <p:cNvSpPr>
            <a:spLocks noChangeArrowheads="1"/>
          </p:cNvSpPr>
          <p:nvPr/>
        </p:nvSpPr>
        <p:spPr bwMode="auto">
          <a:xfrm rot="-720000">
            <a:off x="5402263" y="2173288"/>
            <a:ext cx="3121025" cy="684212"/>
          </a:xfrm>
          <a:prstGeom prst="rtTriangle">
            <a:avLst/>
          </a:prstGeom>
          <a:pattFill prst="ltHorz">
            <a:fgClr>
              <a:srgbClr val="FFCC00"/>
            </a:fgClr>
            <a:bgClr>
              <a:srgbClr val="FFFFFF"/>
            </a:bgClr>
          </a:patt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8" name="Line 10"/>
          <p:cNvSpPr>
            <a:spLocks noChangeShapeType="1"/>
          </p:cNvSpPr>
          <p:nvPr/>
        </p:nvSpPr>
        <p:spPr bwMode="auto">
          <a:xfrm flipH="1">
            <a:off x="460375" y="2362200"/>
            <a:ext cx="8302625" cy="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9" name="Line 11"/>
          <p:cNvSpPr>
            <a:spLocks noChangeShapeType="1"/>
          </p:cNvSpPr>
          <p:nvPr/>
        </p:nvSpPr>
        <p:spPr bwMode="auto">
          <a:xfrm flipV="1">
            <a:off x="555625" y="5181600"/>
            <a:ext cx="7902575" cy="98425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0" name="Line 12"/>
          <p:cNvSpPr>
            <a:spLocks noChangeShapeType="1"/>
          </p:cNvSpPr>
          <p:nvPr/>
        </p:nvSpPr>
        <p:spPr bwMode="auto">
          <a:xfrm>
            <a:off x="555625" y="5943600"/>
            <a:ext cx="8189913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493713" y="5257800"/>
            <a:ext cx="1116012" cy="69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eaLnBrk="0" hangingPunct="0"/>
            <a:r>
              <a:rPr lang="en-US" sz="2000">
                <a:solidFill>
                  <a:srgbClr val="FFFFFF"/>
                </a:solidFill>
                <a:latin typeface="Verdana" pitchFamily="34" charset="0"/>
              </a:rPr>
              <a:t>Not yet</a:t>
            </a:r>
          </a:p>
          <a:p>
            <a:pPr eaLnBrk="0" hangingPunct="0"/>
            <a:r>
              <a:rPr lang="en-US" sz="2000">
                <a:solidFill>
                  <a:srgbClr val="FFFFFF"/>
                </a:solidFill>
                <a:latin typeface="Verdana" pitchFamily="34" charset="0"/>
              </a:rPr>
              <a:t>begun</a:t>
            </a:r>
          </a:p>
        </p:txBody>
      </p:sp>
      <p:sp>
        <p:nvSpPr>
          <p:cNvPr id="12302" name="Rectangle 14"/>
          <p:cNvSpPr>
            <a:spLocks noChangeArrowheads="1"/>
          </p:cNvSpPr>
          <p:nvPr/>
        </p:nvSpPr>
        <p:spPr bwMode="auto">
          <a:xfrm>
            <a:off x="7758113" y="5434013"/>
            <a:ext cx="1228725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eaLnBrk="0" hangingPunct="0"/>
            <a:r>
              <a:rPr lang="en-US" sz="2000">
                <a:solidFill>
                  <a:srgbClr val="FFFFFF"/>
                </a:solidFill>
                <a:latin typeface="Verdana" pitchFamily="34" charset="0"/>
              </a:rPr>
              <a:t>Finished</a:t>
            </a:r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3910013" y="6134100"/>
            <a:ext cx="806450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eaLnBrk="0" hangingPunct="0"/>
            <a:r>
              <a:rPr lang="en-US" sz="2000">
                <a:latin typeface="Verdana" pitchFamily="34" charset="0"/>
              </a:rPr>
              <a:t>Time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F50E65B-F4E7-4D71-A5CF-D2DEC2183D63}"/>
              </a:ext>
            </a:extLst>
          </p:cNvPr>
          <p:cNvSpPr txBox="1"/>
          <p:nvPr/>
        </p:nvSpPr>
        <p:spPr>
          <a:xfrm>
            <a:off x="2000948" y="1420925"/>
            <a:ext cx="63698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>
                <a:solidFill>
                  <a:schemeClr val="accent1"/>
                </a:solidFill>
              </a:rPr>
              <a:t>*People transition at different paces</a:t>
            </a:r>
          </a:p>
        </p:txBody>
      </p:sp>
    </p:spTree>
    <p:extLst>
      <p:ext uri="{BB962C8B-B14F-4D97-AF65-F5344CB8AC3E}">
        <p14:creationId xmlns:p14="http://schemas.microsoft.com/office/powerpoint/2010/main" val="34040546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al Segoe 4-3 template-template_April-17-2007">
  <a:themeElements>
    <a:clrScheme name="Teal Template-Template">
      <a:dk1>
        <a:srgbClr val="000000"/>
      </a:dk1>
      <a:lt1>
        <a:srgbClr val="FFFFFF"/>
      </a:lt1>
      <a:dk2>
        <a:srgbClr val="056981"/>
      </a:dk2>
      <a:lt2>
        <a:srgbClr val="BEECE7"/>
      </a:lt2>
      <a:accent1>
        <a:srgbClr val="FFC000"/>
      </a:accent1>
      <a:accent2>
        <a:srgbClr val="6B8EC7"/>
      </a:accent2>
      <a:accent3>
        <a:srgbClr val="DF8045"/>
      </a:accent3>
      <a:accent4>
        <a:srgbClr val="35C595"/>
      </a:accent4>
      <a:accent5>
        <a:srgbClr val="FF9929"/>
      </a:accent5>
      <a:accent6>
        <a:srgbClr val="7D3DA1"/>
      </a:accent6>
      <a:hlink>
        <a:srgbClr val="F0ED7B"/>
      </a:hlink>
      <a:folHlink>
        <a:srgbClr val="F3EB4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C1384F3-9DC4-40BD-9E50-5F92B41C2C0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Sample presentation slides (Teal feathered clouds design)</Template>
  <TotalTime>10646</TotalTime>
  <Words>2252</Words>
  <Application>Microsoft Macintosh PowerPoint</Application>
  <PresentationFormat>On-screen Show (4:3)</PresentationFormat>
  <Paragraphs>348</Paragraphs>
  <Slides>31</Slides>
  <Notes>22</Notes>
  <HiddenSlides>0</HiddenSlides>
  <MMClips>3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41" baseType="lpstr">
      <vt:lpstr>Arial</vt:lpstr>
      <vt:lpstr>Calibri</vt:lpstr>
      <vt:lpstr>Courier New</vt:lpstr>
      <vt:lpstr>Garamond</vt:lpstr>
      <vt:lpstr>Times</vt:lpstr>
      <vt:lpstr>Times New Roman</vt:lpstr>
      <vt:lpstr>Verdana</vt:lpstr>
      <vt:lpstr>Wingdings</vt:lpstr>
      <vt:lpstr>Teal Segoe 4-3 template-template_April-17-2007</vt:lpstr>
      <vt:lpstr>White with Courier font for code slides</vt:lpstr>
      <vt:lpstr>Managing Change: Making the Most out of Change</vt:lpstr>
      <vt:lpstr>PowerPoint Presentation</vt:lpstr>
      <vt:lpstr>Managing Change</vt:lpstr>
      <vt:lpstr>Objectives</vt:lpstr>
      <vt:lpstr>Managing Change</vt:lpstr>
      <vt:lpstr>Change Can Be Perceived As Positive or Negative</vt:lpstr>
      <vt:lpstr>Activity</vt:lpstr>
      <vt:lpstr> Stages of Transition</vt:lpstr>
      <vt:lpstr>Three Phases of Transition  </vt:lpstr>
      <vt:lpstr>Managing Change</vt:lpstr>
      <vt:lpstr>PowerPoint Presentation</vt:lpstr>
      <vt:lpstr>Letting Go Strategies How to “Let go”</vt:lpstr>
      <vt:lpstr>Managing Change </vt:lpstr>
      <vt:lpstr>Resistance to Change</vt:lpstr>
      <vt:lpstr>Managing Change</vt:lpstr>
      <vt:lpstr>Managing Change The Neutral Zone</vt:lpstr>
      <vt:lpstr>Managing Change “Neutral Zone”</vt:lpstr>
      <vt:lpstr>Managing Change Where to start: The 4 “Ps”</vt:lpstr>
      <vt:lpstr>Managing Change New Beginnings (Reorganization of Behavior)</vt:lpstr>
      <vt:lpstr>Managing Change Progress with “New Beginnings”</vt:lpstr>
      <vt:lpstr>Impact on Managers Perspective</vt:lpstr>
      <vt:lpstr>What Does it Take?</vt:lpstr>
      <vt:lpstr>What You Can Do</vt:lpstr>
      <vt:lpstr>Managing Change How to Relieve/Manage your Stress </vt:lpstr>
      <vt:lpstr>Breath and Compose</vt:lpstr>
      <vt:lpstr>Best Practices</vt:lpstr>
      <vt:lpstr>Consequences of not Managing Change</vt:lpstr>
      <vt:lpstr>Summary</vt:lpstr>
      <vt:lpstr>Soooo…Depending on your outlook;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Presentation</dc:title>
  <dc:creator>Norton, Robert E (Fed)</dc:creator>
  <cp:keywords/>
  <cp:lastModifiedBy>Patricia Herlihy</cp:lastModifiedBy>
  <cp:revision>38</cp:revision>
  <cp:lastPrinted>2018-03-26T15:49:19Z</cp:lastPrinted>
  <dcterms:created xsi:type="dcterms:W3CDTF">2018-03-09T19:43:38Z</dcterms:created>
  <dcterms:modified xsi:type="dcterms:W3CDTF">2022-05-14T02:23:24Z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TC102867789990</vt:lpwstr>
  </property>
</Properties>
</file>