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256" r:id="rId2"/>
    <p:sldId id="258" r:id="rId3"/>
    <p:sldId id="272" r:id="rId4"/>
    <p:sldId id="277" r:id="rId5"/>
    <p:sldId id="292" r:id="rId6"/>
    <p:sldId id="259" r:id="rId7"/>
    <p:sldId id="260" r:id="rId8"/>
    <p:sldId id="261" r:id="rId9"/>
    <p:sldId id="304" r:id="rId10"/>
    <p:sldId id="264" r:id="rId11"/>
    <p:sldId id="307" r:id="rId12"/>
    <p:sldId id="303" r:id="rId13"/>
    <p:sldId id="306" r:id="rId14"/>
    <p:sldId id="279" r:id="rId15"/>
    <p:sldId id="274" r:id="rId16"/>
    <p:sldId id="305" r:id="rId17"/>
    <p:sldId id="282" r:id="rId18"/>
    <p:sldId id="297" r:id="rId19"/>
    <p:sldId id="296" r:id="rId20"/>
    <p:sldId id="295" r:id="rId21"/>
    <p:sldId id="287" r:id="rId22"/>
    <p:sldId id="298" r:id="rId23"/>
    <p:sldId id="299" r:id="rId24"/>
    <p:sldId id="290" r:id="rId25"/>
    <p:sldId id="300" r:id="rId26"/>
    <p:sldId id="270" r:id="rId27"/>
    <p:sldId id="278" r:id="rId28"/>
    <p:sldId id="301" r:id="rId29"/>
    <p:sldId id="293" r:id="rId30"/>
    <p:sldId id="302"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cco, Paul" initials="SP" lastIdx="33" clrIdx="0">
    <p:extLst>
      <p:ext uri="{19B8F6BF-5375-455C-9EA6-DF929625EA0E}">
        <p15:presenceInfo xmlns:p15="http://schemas.microsoft.com/office/powerpoint/2012/main" userId="Sacco, Pau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02"/>
  </p:normalViewPr>
  <p:slideViewPr>
    <p:cSldViewPr snapToGrid="0" snapToObjects="1">
      <p:cViewPr varScale="1">
        <p:scale>
          <a:sx n="110" d="100"/>
          <a:sy n="110" d="100"/>
        </p:scale>
        <p:origin x="1584"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6218186-B19D-5943-B230-1DA7662219F5}" type="datetime1">
              <a:rPr lang="en-US" smtClean="0"/>
              <a:t>6/1/19</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C490D9-0C32-0548-9D6A-B00486FC58F7}" type="slidenum">
              <a:rPr lang="en-US" smtClean="0"/>
              <a:t>‹#›</a:t>
            </a:fld>
            <a:endParaRPr lang="en-US" dirty="0"/>
          </a:p>
        </p:txBody>
      </p:sp>
    </p:spTree>
    <p:extLst>
      <p:ext uri="{BB962C8B-B14F-4D97-AF65-F5344CB8AC3E}">
        <p14:creationId xmlns:p14="http://schemas.microsoft.com/office/powerpoint/2010/main" val="24630621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1C7FD6-6107-7D4C-A014-A727DF4CD602}" type="datetime1">
              <a:rPr lang="en-US" smtClean="0"/>
              <a:t>6/1/19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EECB2A-AF0C-9A40-A0E7-2EDDDE85C5CF}" type="slidenum">
              <a:rPr lang="en-US" smtClean="0"/>
              <a:t>‹#›</a:t>
            </a:fld>
            <a:endParaRPr lang="en-US" dirty="0"/>
          </a:p>
        </p:txBody>
      </p:sp>
    </p:spTree>
    <p:extLst>
      <p:ext uri="{BB962C8B-B14F-4D97-AF65-F5344CB8AC3E}">
        <p14:creationId xmlns:p14="http://schemas.microsoft.com/office/powerpoint/2010/main" val="48114946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255D22-779C-41CF-8508-07083ED00E07}" type="slidenum">
              <a:rPr lang="en-US" smtClean="0"/>
              <a:t>2</a:t>
            </a:fld>
            <a:endParaRPr lang="en-US" dirty="0"/>
          </a:p>
        </p:txBody>
      </p:sp>
    </p:spTree>
    <p:extLst>
      <p:ext uri="{BB962C8B-B14F-4D97-AF65-F5344CB8AC3E}">
        <p14:creationId xmlns:p14="http://schemas.microsoft.com/office/powerpoint/2010/main" val="2997057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255D22-779C-41CF-8508-07083ED00E07}" type="slidenum">
              <a:rPr lang="en-US" smtClean="0"/>
              <a:t>29</a:t>
            </a:fld>
            <a:endParaRPr lang="en-US" dirty="0"/>
          </a:p>
        </p:txBody>
      </p:sp>
    </p:spTree>
    <p:extLst>
      <p:ext uri="{BB962C8B-B14F-4D97-AF65-F5344CB8AC3E}">
        <p14:creationId xmlns:p14="http://schemas.microsoft.com/office/powerpoint/2010/main" val="4176896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255D22-779C-41CF-8508-07083ED00E07}" type="slidenum">
              <a:rPr lang="en-US" smtClean="0"/>
              <a:t>4</a:t>
            </a:fld>
            <a:endParaRPr lang="en-US" dirty="0"/>
          </a:p>
        </p:txBody>
      </p:sp>
    </p:spTree>
    <p:extLst>
      <p:ext uri="{BB962C8B-B14F-4D97-AF65-F5344CB8AC3E}">
        <p14:creationId xmlns:p14="http://schemas.microsoft.com/office/powerpoint/2010/main" val="865897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255D22-779C-41CF-8508-07083ED00E07}" type="slidenum">
              <a:rPr lang="en-US" smtClean="0"/>
              <a:t>6</a:t>
            </a:fld>
            <a:endParaRPr lang="en-US" dirty="0"/>
          </a:p>
        </p:txBody>
      </p:sp>
    </p:spTree>
    <p:extLst>
      <p:ext uri="{BB962C8B-B14F-4D97-AF65-F5344CB8AC3E}">
        <p14:creationId xmlns:p14="http://schemas.microsoft.com/office/powerpoint/2010/main" val="3648935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255D22-779C-41CF-8508-07083ED00E07}" type="slidenum">
              <a:rPr lang="en-US" smtClean="0"/>
              <a:t>7</a:t>
            </a:fld>
            <a:endParaRPr lang="en-US" dirty="0"/>
          </a:p>
        </p:txBody>
      </p:sp>
    </p:spTree>
    <p:extLst>
      <p:ext uri="{BB962C8B-B14F-4D97-AF65-F5344CB8AC3E}">
        <p14:creationId xmlns:p14="http://schemas.microsoft.com/office/powerpoint/2010/main" val="143158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255D22-779C-41CF-8508-07083ED00E07}" type="slidenum">
              <a:rPr lang="en-US" smtClean="0"/>
              <a:t>8</a:t>
            </a:fld>
            <a:endParaRPr lang="en-US" dirty="0"/>
          </a:p>
        </p:txBody>
      </p:sp>
    </p:spTree>
    <p:extLst>
      <p:ext uri="{BB962C8B-B14F-4D97-AF65-F5344CB8AC3E}">
        <p14:creationId xmlns:p14="http://schemas.microsoft.com/office/powerpoint/2010/main" val="1935801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255D22-779C-41CF-8508-07083ED00E07}" type="slidenum">
              <a:rPr lang="en-US" smtClean="0"/>
              <a:t>10</a:t>
            </a:fld>
            <a:endParaRPr lang="en-US" dirty="0"/>
          </a:p>
        </p:txBody>
      </p:sp>
    </p:spTree>
    <p:extLst>
      <p:ext uri="{BB962C8B-B14F-4D97-AF65-F5344CB8AC3E}">
        <p14:creationId xmlns:p14="http://schemas.microsoft.com/office/powerpoint/2010/main" val="416208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255D22-779C-41CF-8508-07083ED00E07}" type="slidenum">
              <a:rPr lang="en-US" smtClean="0"/>
              <a:t>12</a:t>
            </a:fld>
            <a:endParaRPr lang="en-US" dirty="0"/>
          </a:p>
        </p:txBody>
      </p:sp>
    </p:spTree>
    <p:extLst>
      <p:ext uri="{BB962C8B-B14F-4D97-AF65-F5344CB8AC3E}">
        <p14:creationId xmlns:p14="http://schemas.microsoft.com/office/powerpoint/2010/main" val="4033101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255D22-779C-41CF-8508-07083ED00E07}" type="slidenum">
              <a:rPr lang="en-US" smtClean="0"/>
              <a:t>18</a:t>
            </a:fld>
            <a:endParaRPr lang="en-US" dirty="0"/>
          </a:p>
        </p:txBody>
      </p:sp>
    </p:spTree>
    <p:extLst>
      <p:ext uri="{BB962C8B-B14F-4D97-AF65-F5344CB8AC3E}">
        <p14:creationId xmlns:p14="http://schemas.microsoft.com/office/powerpoint/2010/main" val="2338044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41394E-4750-4C62-BCC2-DFA92ECF5F78}" type="slidenum">
              <a:rPr lang="en-US" smtClean="0"/>
              <a:pPr/>
              <a:t>26</a:t>
            </a:fld>
            <a:endParaRPr lang="en-US" dirty="0"/>
          </a:p>
        </p:txBody>
      </p:sp>
    </p:spTree>
    <p:extLst>
      <p:ext uri="{BB962C8B-B14F-4D97-AF65-F5344CB8AC3E}">
        <p14:creationId xmlns:p14="http://schemas.microsoft.com/office/powerpoint/2010/main" val="1483616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dirty="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dirty="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dirty="0"/>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a:t>FSWI</a:t>
            </a:r>
          </a:p>
        </p:txBody>
      </p:sp>
      <p:sp>
        <p:nvSpPr>
          <p:cNvPr id="6" name="Slide Number Placeholder 5"/>
          <p:cNvSpPr>
            <a:spLocks noGrp="1"/>
          </p:cNvSpPr>
          <p:nvPr>
            <p:ph type="sldNum" sz="quarter" idx="12"/>
          </p:nvPr>
        </p:nvSpPr>
        <p:spPr/>
        <p:txBody>
          <a:bodyPr>
            <a:normAutofit/>
          </a:bodyPr>
          <a:lstStyle/>
          <a:p>
            <a:fld id="{1D72EBF8-7CF5-44B7-B2BF-E22DE4D0703D}" type="slidenum">
              <a:rPr lang="en-US" smtClean="0"/>
              <a:pPr/>
              <a:t>‹#›</a:t>
            </a:fld>
            <a:endParaRPr lang="en-US" dirty="0"/>
          </a:p>
        </p:txBody>
      </p:sp>
      <p:pic>
        <p:nvPicPr>
          <p:cNvPr id="14" name="Picture 13" descr="UM_School_SocialWork_black.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602841" y="6343453"/>
            <a:ext cx="1312559" cy="34514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a:t>FSWI</a:t>
            </a:r>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dirty="0"/>
          </a:p>
        </p:txBody>
      </p:sp>
      <p:pic>
        <p:nvPicPr>
          <p:cNvPr id="11" name="Picture 10" descr="UM_School_SocialWork_black.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602841" y="6412269"/>
            <a:ext cx="1312559" cy="345145"/>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a:t>FSWI</a:t>
            </a:r>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dirty="0"/>
          </a:p>
        </p:txBody>
      </p:sp>
      <p:pic>
        <p:nvPicPr>
          <p:cNvPr id="11" name="Picture 10" descr="UM_School_SocialWork_black.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602841" y="6406013"/>
            <a:ext cx="1312559" cy="34514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85800" y="1600201"/>
            <a:ext cx="7772400" cy="3733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a:t>FSWI</a:t>
            </a:r>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dirty="0"/>
          </a:p>
        </p:txBody>
      </p:sp>
      <p:pic>
        <p:nvPicPr>
          <p:cNvPr id="13" name="Picture 12" descr="UM_School_SocialWork_black.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602841" y="6424781"/>
            <a:ext cx="1312559" cy="34514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dirty="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dirty="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a:t>FSWI</a:t>
            </a:r>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dirty="0"/>
          </a:p>
        </p:txBody>
      </p:sp>
      <p:pic>
        <p:nvPicPr>
          <p:cNvPr id="12" name="Picture 11" descr="UM_School_SocialWork_black.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602841" y="6343453"/>
            <a:ext cx="1312559" cy="34514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p:txBody>
          <a:bodyPr/>
          <a:lstStyle/>
          <a:p>
            <a:r>
              <a:rPr lang="en-US"/>
              <a:t>Click to edit Master title style</a:t>
            </a:r>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a:t>FSWI</a:t>
            </a:r>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dirty="0"/>
          </a:p>
        </p:txBody>
      </p:sp>
      <p:sp>
        <p:nvSpPr>
          <p:cNvPr id="13" name="Content Placeholder 12"/>
          <p:cNvSpPr>
            <a:spLocks noGrp="1"/>
          </p:cNvSpPr>
          <p:nvPr>
            <p:ph sz="quarter" idx="13"/>
          </p:nvPr>
        </p:nvSpPr>
        <p:spPr>
          <a:xfrm>
            <a:off x="685800" y="1536192"/>
            <a:ext cx="3657600"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UM_School_SocialWork_black.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602841" y="6412269"/>
            <a:ext cx="1312559" cy="34514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en-US" dirty="0"/>
              <a:t>FSWI</a:t>
            </a:r>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dirty="0"/>
          </a:p>
        </p:txBody>
      </p:sp>
      <p:sp>
        <p:nvSpPr>
          <p:cNvPr id="15" name="Content Placeholder 14"/>
          <p:cNvSpPr>
            <a:spLocks noGrp="1"/>
          </p:cNvSpPr>
          <p:nvPr>
            <p:ph sz="quarter" idx="13"/>
          </p:nvPr>
        </p:nvSpPr>
        <p:spPr>
          <a:xfrm>
            <a:off x="685800" y="2209800"/>
            <a:ext cx="3657600" cy="3200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16"/>
          <p:cNvSpPr>
            <a:spLocks noGrp="1"/>
          </p:cNvSpPr>
          <p:nvPr>
            <p:ph sz="quarter" idx="14"/>
          </p:nvPr>
        </p:nvSpPr>
        <p:spPr>
          <a:xfrm>
            <a:off x="4800600" y="2209800"/>
            <a:ext cx="3657600" cy="3200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descr="UM_School_SocialWork_black.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602841" y="6412269"/>
            <a:ext cx="1312559" cy="34514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p:txBody>
          <a:bodyPr/>
          <a:lstStyle/>
          <a:p>
            <a:r>
              <a:rPr lang="en-US"/>
              <a:t>Click to edit Master title style</a:t>
            </a:r>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dirty="0"/>
              <a:t>FSWI</a:t>
            </a:r>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dirty="0"/>
          </a:p>
        </p:txBody>
      </p:sp>
      <p:pic>
        <p:nvPicPr>
          <p:cNvPr id="10" name="Picture 9" descr="UM_School_SocialWork_black.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602841" y="6343453"/>
            <a:ext cx="1312559" cy="34514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en-US" dirty="0"/>
              <a:t>FSWI</a:t>
            </a:r>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dirty="0"/>
          </a:p>
        </p:txBody>
      </p:sp>
      <p:pic>
        <p:nvPicPr>
          <p:cNvPr id="9" name="Picture 8" descr="UM_School_SocialWork_black.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602841" y="6343453"/>
            <a:ext cx="1312559" cy="345145"/>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a:t>FSWI</a:t>
            </a:r>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dirty="0"/>
          </a:p>
        </p:txBody>
      </p:sp>
      <p:sp>
        <p:nvSpPr>
          <p:cNvPr id="13" name="Content Placeholder 12"/>
          <p:cNvSpPr>
            <a:spLocks noGrp="1"/>
          </p:cNvSpPr>
          <p:nvPr>
            <p:ph sz="quarter" idx="13"/>
          </p:nvPr>
        </p:nvSpPr>
        <p:spPr>
          <a:xfrm>
            <a:off x="4572000" y="609600"/>
            <a:ext cx="3886200" cy="4191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a:t>Click to edit Master text styles</a:t>
            </a:r>
          </a:p>
        </p:txBody>
      </p:sp>
      <p:pic>
        <p:nvPicPr>
          <p:cNvPr id="12" name="Picture 11" descr="UM_School_SocialWork_black.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602841" y="6343453"/>
            <a:ext cx="1312559" cy="34514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a:t>FSWI</a:t>
            </a:r>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dirty="0"/>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a:t>Click to edit Master text styles</a:t>
            </a:r>
          </a:p>
        </p:txBody>
      </p:sp>
      <p:pic>
        <p:nvPicPr>
          <p:cNvPr id="12" name="Picture 11" descr="UM_School_SocialWork_black.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602841" y="6412269"/>
            <a:ext cx="1312559" cy="34514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endParaRPr lang="en-US" dirty="0"/>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3600" cap="all" spc="110" baseline="0">
                <a:solidFill>
                  <a:srgbClr val="4D4D4D"/>
                </a:solidFill>
                <a:effectLst>
                  <a:outerShdw blurRad="50800" dist="38100" dir="2700000" algn="tl" rotWithShape="0">
                    <a:srgbClr val="000000">
                      <a:alpha val="43000"/>
                    </a:srgbClr>
                  </a:outerShdw>
                </a:effectLst>
              </a:defRPr>
            </a:lvl1pPr>
          </a:lstStyle>
          <a:p>
            <a:r>
              <a:rPr lang="en-US" dirty="0"/>
              <a:t>FSWI</a:t>
            </a:r>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1D72EBF8-7CF5-44B7-B2BF-E22DE4D0703D}" type="slidenum">
              <a:rPr lang="en-US" smtClean="0"/>
              <a:pPr/>
              <a:t>‹#›</a:t>
            </a:fld>
            <a:endParaRPr lang="en-US" dirty="0"/>
          </a:p>
        </p:txBody>
      </p:sp>
      <p:pic>
        <p:nvPicPr>
          <p:cNvPr id="7" name="Picture 6" descr="UM_School_SocialWork_white.gif"/>
          <p:cNvPicPr>
            <a:picLocks noChangeAspect="1"/>
          </p:cNvPicPr>
          <p:nvPr userDrawn="1"/>
        </p:nvPicPr>
        <p:blipFill>
          <a:blip r:embed="rId14" cstate="email">
            <a:extLst>
              <a:ext uri="{28A0092B-C50C-407E-A947-70E740481C1C}">
                <a14:useLocalDpi xmlns:a14="http://schemas.microsoft.com/office/drawing/2010/main" val="0"/>
              </a:ext>
            </a:extLst>
          </a:blip>
          <a:stretch>
            <a:fillRect/>
          </a:stretch>
        </p:blipFill>
        <p:spPr>
          <a:xfrm>
            <a:off x="7193223" y="6449167"/>
            <a:ext cx="1264977" cy="332633"/>
          </a:xfrm>
          <a:prstGeom prst="rect">
            <a:avLst/>
          </a:prstGeom>
        </p:spPr>
      </p:pic>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mailto:jfrey@ssw.umaryland.edu" TargetMode="External"/><Relationship Id="rId2" Type="http://schemas.openxmlformats.org/officeDocument/2006/relationships/hyperlink" Target="mailto:psacco@ssw.umaryland.edu" TargetMode="External"/><Relationship Id="rId1" Type="http://schemas.openxmlformats.org/officeDocument/2006/relationships/slideLayout" Target="../slideLayouts/slideLayout2.xml"/><Relationship Id="rId4" Type="http://schemas.openxmlformats.org/officeDocument/2006/relationships/hyperlink" Target="mailto:ccallahan@ssw.umaryland.edu"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tleX-bk_A5Q"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0" y="2910840"/>
            <a:ext cx="3886200" cy="1524000"/>
          </a:xfrm>
        </p:spPr>
        <p:txBody>
          <a:bodyPr>
            <a:noAutofit/>
          </a:bodyPr>
          <a:lstStyle/>
          <a:p>
            <a:r>
              <a:rPr lang="en-US" sz="2400" i="1" dirty="0"/>
              <a:t>Screening and brief intervention for clients in consumer credit counseling</a:t>
            </a:r>
            <a:br>
              <a:rPr lang="en-US" sz="2400" i="1" dirty="0"/>
            </a:br>
            <a:br>
              <a:rPr lang="en-US" sz="2400" i="1" dirty="0"/>
            </a:br>
            <a:r>
              <a:rPr lang="en-US" sz="2400" dirty="0"/>
              <a:t>NCRG ANNUAL CONFERENCE</a:t>
            </a:r>
            <a:br>
              <a:rPr lang="en-US" sz="2400" dirty="0"/>
            </a:br>
            <a:r>
              <a:rPr lang="en-US" sz="2400" dirty="0"/>
              <a:t>October 7-8, 2018</a:t>
            </a:r>
            <a:br>
              <a:rPr lang="en-US" sz="2400" dirty="0"/>
            </a:br>
            <a:endParaRPr lang="en-US" sz="2400" dirty="0"/>
          </a:p>
        </p:txBody>
      </p:sp>
      <p:sp>
        <p:nvSpPr>
          <p:cNvPr id="3" name="Subtitle 2"/>
          <p:cNvSpPr>
            <a:spLocks noGrp="1"/>
          </p:cNvSpPr>
          <p:nvPr>
            <p:ph type="subTitle" idx="1"/>
          </p:nvPr>
        </p:nvSpPr>
        <p:spPr>
          <a:xfrm>
            <a:off x="338108" y="2920770"/>
            <a:ext cx="3886200" cy="1825625"/>
          </a:xfrm>
        </p:spPr>
        <p:txBody>
          <a:bodyPr>
            <a:normAutofit/>
          </a:bodyPr>
          <a:lstStyle/>
          <a:p>
            <a:r>
              <a:rPr lang="en-US" dirty="0"/>
              <a:t>Christine Callahan, PhD, LCSW-C</a:t>
            </a:r>
          </a:p>
          <a:p>
            <a:r>
              <a:rPr lang="en-US" dirty="0"/>
              <a:t>Research Assistant Professor</a:t>
            </a:r>
          </a:p>
          <a:p>
            <a:r>
              <a:rPr lang="en-US" dirty="0"/>
              <a:t>University of Maryland School of Social Work/Financial Social Work Initiative</a:t>
            </a:r>
          </a:p>
        </p:txBody>
      </p:sp>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24511631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Measures</a:t>
            </a:r>
          </a:p>
        </p:txBody>
      </p:sp>
      <p:sp>
        <p:nvSpPr>
          <p:cNvPr id="3" name="Content Placeholder 2"/>
          <p:cNvSpPr>
            <a:spLocks noGrp="1"/>
          </p:cNvSpPr>
          <p:nvPr>
            <p:ph idx="1"/>
          </p:nvPr>
        </p:nvSpPr>
        <p:spPr/>
        <p:txBody>
          <a:bodyPr>
            <a:normAutofit fontScale="70000" lnSpcReduction="20000"/>
          </a:bodyPr>
          <a:lstStyle/>
          <a:p>
            <a:pPr marL="463550" indent="0">
              <a:buNone/>
            </a:pPr>
            <a:r>
              <a:rPr lang="en-US" sz="4400" dirty="0"/>
              <a:t>Aim 1:</a:t>
            </a:r>
          </a:p>
          <a:p>
            <a:pPr marL="1035050" indent="-571500"/>
            <a:r>
              <a:rPr lang="en-US" sz="4400" dirty="0"/>
              <a:t>Single-item Gambling Participation</a:t>
            </a:r>
          </a:p>
          <a:p>
            <a:pPr marL="1035050" indent="-571500"/>
            <a:r>
              <a:rPr lang="en-US" sz="4400" dirty="0"/>
              <a:t>Brief Biosocial Gambling Screen (BBGS)</a:t>
            </a:r>
            <a:r>
              <a:rPr lang="en-US" sz="4400" baseline="30000" dirty="0"/>
              <a:t>7</a:t>
            </a:r>
          </a:p>
          <a:p>
            <a:pPr marL="1035050" indent="-571500"/>
            <a:r>
              <a:rPr lang="en-US" sz="4400" dirty="0"/>
              <a:t>Sociodemographic &amp; Financial Status: age, gender, race/ethnicity, education level, marital status, bankruptcy, total debt</a:t>
            </a:r>
          </a:p>
          <a:p>
            <a:pPr marL="463550" indent="0">
              <a:buNone/>
            </a:pPr>
            <a:r>
              <a:rPr lang="en-US" sz="4400" dirty="0"/>
              <a:t>Aim 2:</a:t>
            </a:r>
          </a:p>
          <a:p>
            <a:pPr marL="1035050" indent="-571500"/>
            <a:r>
              <a:rPr lang="en-US" sz="4400" dirty="0"/>
              <a:t>Semi-structured interview guide </a:t>
            </a:r>
          </a:p>
          <a:p>
            <a:endParaRPr lang="en-US" dirty="0"/>
          </a:p>
        </p:txBody>
      </p:sp>
    </p:spTree>
    <p:extLst>
      <p:ext uri="{BB962C8B-B14F-4D97-AF65-F5344CB8AC3E}">
        <p14:creationId xmlns:p14="http://schemas.microsoft.com/office/powerpoint/2010/main" val="3843643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Brief biosocial gambling screen</a:t>
            </a:r>
          </a:p>
        </p:txBody>
      </p:sp>
      <p:sp>
        <p:nvSpPr>
          <p:cNvPr id="3" name="Content Placeholder 2"/>
          <p:cNvSpPr>
            <a:spLocks noGrp="1"/>
          </p:cNvSpPr>
          <p:nvPr>
            <p:ph idx="1"/>
          </p:nvPr>
        </p:nvSpPr>
        <p:spPr/>
        <p:txBody>
          <a:bodyPr/>
          <a:lstStyle/>
          <a:p>
            <a:r>
              <a:rPr lang="en-US" dirty="0"/>
              <a:t>Pre-screening Question:  Have you gambled 5 or more times in any one year of your life? If yes,</a:t>
            </a:r>
          </a:p>
          <a:p>
            <a:pPr lvl="1"/>
            <a:r>
              <a:rPr lang="en-US" dirty="0"/>
              <a:t>During the past 12 months have you become restless, irritable, or anxious when trying to stop/cut down on gambling?</a:t>
            </a:r>
          </a:p>
          <a:p>
            <a:pPr lvl="1"/>
            <a:r>
              <a:rPr lang="en-US" dirty="0"/>
              <a:t>During the past 12 months have you tried to keep your family or friends from knowing how much you gambled?  </a:t>
            </a:r>
          </a:p>
          <a:p>
            <a:pPr lvl="1"/>
            <a:r>
              <a:rPr lang="en-US" dirty="0"/>
              <a:t>During the past 12 months did you have such financial trouble as a result of your gambling that you had to get help with living expenses from family, friends or welfare?</a:t>
            </a:r>
          </a:p>
          <a:p>
            <a:pPr lvl="1"/>
            <a:endParaRPr lang="en-US" dirty="0"/>
          </a:p>
        </p:txBody>
      </p:sp>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1783866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a:t>
            </a:r>
          </a:p>
        </p:txBody>
      </p:sp>
      <p:sp>
        <p:nvSpPr>
          <p:cNvPr id="3" name="Content Placeholder 2"/>
          <p:cNvSpPr>
            <a:spLocks noGrp="1"/>
          </p:cNvSpPr>
          <p:nvPr>
            <p:ph idx="1"/>
          </p:nvPr>
        </p:nvSpPr>
        <p:spPr/>
        <p:txBody>
          <a:bodyPr>
            <a:normAutofit/>
          </a:bodyPr>
          <a:lstStyle/>
          <a:p>
            <a:r>
              <a:rPr lang="en-US" sz="3200" u="sng" dirty="0"/>
              <a:t>Aim 1:</a:t>
            </a:r>
            <a:r>
              <a:rPr lang="en-US" sz="3200" dirty="0"/>
              <a:t> Initial callers (</a:t>
            </a:r>
            <a:r>
              <a:rPr lang="en-US" sz="3200" i="1" dirty="0"/>
              <a:t>n</a:t>
            </a:r>
            <a:r>
              <a:rPr lang="en-US" sz="3200" dirty="0"/>
              <a:t>=2,438) to a national consumer credit counseling agency from March 1, 2017 to February 28, 2018 and the NESARC Survey (2001-2002).</a:t>
            </a:r>
            <a:r>
              <a:rPr lang="en-US" sz="3200" baseline="30000" dirty="0"/>
              <a:t>6</a:t>
            </a:r>
          </a:p>
          <a:p>
            <a:r>
              <a:rPr lang="en-US" sz="3200" u="sng" dirty="0"/>
              <a:t>Aim 2:</a:t>
            </a:r>
            <a:r>
              <a:rPr lang="en-US" sz="3200" dirty="0"/>
              <a:t> Credit counselors (</a:t>
            </a:r>
            <a:r>
              <a:rPr lang="en-US" sz="3200" i="1" dirty="0"/>
              <a:t>n</a:t>
            </a:r>
            <a:r>
              <a:rPr lang="en-US" sz="3200" dirty="0"/>
              <a:t>=8) and administrative leaders of national consumer credit counseling agency (</a:t>
            </a:r>
            <a:r>
              <a:rPr lang="en-US" sz="3200" i="1" dirty="0"/>
              <a:t>n=3)</a:t>
            </a:r>
            <a:endParaRPr lang="en-US" sz="3200" dirty="0"/>
          </a:p>
          <a:p>
            <a:endParaRPr lang="en-US" sz="3200" baseline="30000" dirty="0"/>
          </a:p>
          <a:p>
            <a:endParaRPr lang="en-US" dirty="0"/>
          </a:p>
        </p:txBody>
      </p:sp>
    </p:spTree>
    <p:extLst>
      <p:ext uri="{BB962C8B-B14F-4D97-AF65-F5344CB8AC3E}">
        <p14:creationId xmlns:p14="http://schemas.microsoft.com/office/powerpoint/2010/main" val="3752228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DESCRIPTION OF client SAMPLE</a:t>
            </a:r>
          </a:p>
        </p:txBody>
      </p:sp>
      <p:sp>
        <p:nvSpPr>
          <p:cNvPr id="3" name="Content Placeholder 2"/>
          <p:cNvSpPr>
            <a:spLocks noGrp="1"/>
          </p:cNvSpPr>
          <p:nvPr>
            <p:ph idx="1"/>
          </p:nvPr>
        </p:nvSpPr>
        <p:spPr/>
        <p:txBody>
          <a:bodyPr/>
          <a:lstStyle/>
          <a:p>
            <a:r>
              <a:rPr lang="en-US" dirty="0"/>
              <a:t>68% female</a:t>
            </a:r>
          </a:p>
          <a:p>
            <a:r>
              <a:rPr lang="en-US" dirty="0"/>
              <a:t>Mean age of 48 years</a:t>
            </a:r>
          </a:p>
          <a:p>
            <a:r>
              <a:rPr lang="en-US" dirty="0"/>
              <a:t>Slightly more than half were African American (39% White, 5.8% Hispanic, 3.3% Asian)</a:t>
            </a:r>
          </a:p>
          <a:p>
            <a:r>
              <a:rPr lang="en-US" dirty="0"/>
              <a:t>57.2% college educated</a:t>
            </a:r>
          </a:p>
          <a:p>
            <a:r>
              <a:rPr lang="en-US" dirty="0"/>
              <a:t>60,8% employed full-time</a:t>
            </a:r>
          </a:p>
          <a:p>
            <a:r>
              <a:rPr lang="en-US" dirty="0"/>
              <a:t>Median income $39,354</a:t>
            </a:r>
          </a:p>
          <a:p>
            <a:r>
              <a:rPr lang="en-US" dirty="0"/>
              <a:t>Median total debt $66,294</a:t>
            </a:r>
          </a:p>
        </p:txBody>
      </p:sp>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3869769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FSWI</a:t>
            </a:r>
          </a:p>
        </p:txBody>
      </p:sp>
      <p:graphicFrame>
        <p:nvGraphicFramePr>
          <p:cNvPr id="6" name="Table 5"/>
          <p:cNvGraphicFramePr>
            <a:graphicFrameLocks noGrp="1"/>
          </p:cNvGraphicFramePr>
          <p:nvPr>
            <p:extLst>
              <p:ext uri="{D42A27DB-BD31-4B8C-83A1-F6EECF244321}">
                <p14:modId xmlns:p14="http://schemas.microsoft.com/office/powerpoint/2010/main" val="4230239383"/>
              </p:ext>
            </p:extLst>
          </p:nvPr>
        </p:nvGraphicFramePr>
        <p:xfrm>
          <a:off x="586854" y="990599"/>
          <a:ext cx="8106770" cy="5120490"/>
        </p:xfrm>
        <a:graphic>
          <a:graphicData uri="http://schemas.openxmlformats.org/drawingml/2006/table">
            <a:tbl>
              <a:tblPr firstRow="1" bandRow="1">
                <a:tableStyleId>{5C22544A-7EE6-4342-B048-85BDC9FD1C3A}</a:tableStyleId>
              </a:tblPr>
              <a:tblGrid>
                <a:gridCol w="2490060">
                  <a:extLst>
                    <a:ext uri="{9D8B030D-6E8A-4147-A177-3AD203B41FA5}">
                      <a16:colId xmlns:a16="http://schemas.microsoft.com/office/drawing/2014/main" val="3412884774"/>
                    </a:ext>
                  </a:extLst>
                </a:gridCol>
                <a:gridCol w="2108973">
                  <a:extLst>
                    <a:ext uri="{9D8B030D-6E8A-4147-A177-3AD203B41FA5}">
                      <a16:colId xmlns:a16="http://schemas.microsoft.com/office/drawing/2014/main" val="998367520"/>
                    </a:ext>
                  </a:extLst>
                </a:gridCol>
                <a:gridCol w="1403094">
                  <a:extLst>
                    <a:ext uri="{9D8B030D-6E8A-4147-A177-3AD203B41FA5}">
                      <a16:colId xmlns:a16="http://schemas.microsoft.com/office/drawing/2014/main" val="3623137486"/>
                    </a:ext>
                  </a:extLst>
                </a:gridCol>
                <a:gridCol w="1091296">
                  <a:extLst>
                    <a:ext uri="{9D8B030D-6E8A-4147-A177-3AD203B41FA5}">
                      <a16:colId xmlns:a16="http://schemas.microsoft.com/office/drawing/2014/main" val="757561297"/>
                    </a:ext>
                  </a:extLst>
                </a:gridCol>
                <a:gridCol w="1013347">
                  <a:extLst>
                    <a:ext uri="{9D8B030D-6E8A-4147-A177-3AD203B41FA5}">
                      <a16:colId xmlns:a16="http://schemas.microsoft.com/office/drawing/2014/main" val="1299445087"/>
                    </a:ext>
                  </a:extLst>
                </a:gridCol>
              </a:tblGrid>
              <a:tr h="523881">
                <a:tc>
                  <a:txBody>
                    <a:bodyPr/>
                    <a:lstStyle/>
                    <a:p>
                      <a:pPr algn="l"/>
                      <a:endParaRPr lang="en-US" sz="900" dirty="0">
                        <a:effectLst/>
                        <a:latin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Credit Counseling</a:t>
                      </a:r>
                    </a:p>
                    <a:p>
                      <a:pPr marL="0" marR="0" algn="l">
                        <a:lnSpc>
                          <a:spcPct val="107000"/>
                        </a:lnSpc>
                        <a:spcBef>
                          <a:spcPts val="0"/>
                        </a:spcBef>
                        <a:spcAft>
                          <a:spcPts val="0"/>
                        </a:spcAft>
                      </a:pPr>
                      <a:r>
                        <a:rPr lang="en-US" sz="1000" dirty="0">
                          <a:effectLst/>
                        </a:rPr>
                        <a:t>N=2,438</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NESARC</a:t>
                      </a:r>
                    </a:p>
                    <a:p>
                      <a:pPr marL="0" marR="0" algn="l">
                        <a:lnSpc>
                          <a:spcPct val="107000"/>
                        </a:lnSpc>
                        <a:spcBef>
                          <a:spcPts val="0"/>
                        </a:spcBef>
                        <a:spcAft>
                          <a:spcPts val="0"/>
                        </a:spcAft>
                      </a:pPr>
                      <a:r>
                        <a:rPr lang="en-US" sz="1000" dirty="0">
                          <a:effectLst/>
                        </a:rPr>
                        <a:t>N=42,038</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F</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p</a:t>
                      </a:r>
                      <a:endParaRPr lang="en-US" sz="1000" dirty="0">
                        <a:effectLst/>
                        <a:latin typeface="Times New Roman" panose="02020603050405020304" pitchFamily="18" charset="0"/>
                        <a:ea typeface="Calibri" panose="020F0502020204030204" pitchFamily="34" charset="0"/>
                      </a:endParaRPr>
                    </a:p>
                  </a:txBody>
                  <a:tcPr marL="54334" marR="54334" marT="0" marB="0"/>
                </a:tc>
                <a:extLst>
                  <a:ext uri="{0D108BD9-81ED-4DB2-BD59-A6C34878D82A}">
                    <a16:rowId xmlns:a16="http://schemas.microsoft.com/office/drawing/2014/main" val="2504316602"/>
                  </a:ext>
                </a:extLst>
              </a:tr>
              <a:tr h="679731">
                <a:tc>
                  <a:txBody>
                    <a:bodyPr/>
                    <a:lstStyle/>
                    <a:p>
                      <a:pPr marL="0" marR="0" algn="l">
                        <a:lnSpc>
                          <a:spcPct val="107000"/>
                        </a:lnSpc>
                        <a:spcBef>
                          <a:spcPts val="0"/>
                        </a:spcBef>
                        <a:spcAft>
                          <a:spcPts val="0"/>
                        </a:spcAft>
                      </a:pPr>
                      <a:r>
                        <a:rPr lang="en-US" sz="1000" dirty="0">
                          <a:effectLst/>
                        </a:rPr>
                        <a:t>STEM QUESTION: Have you ever gambled at least 5 times in any one year of your life?</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17.1%</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27.8%</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135.58</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&lt;.001</a:t>
                      </a:r>
                      <a:endParaRPr lang="en-US" sz="1000" dirty="0">
                        <a:effectLst/>
                        <a:latin typeface="Times New Roman" panose="02020603050405020304" pitchFamily="18" charset="0"/>
                        <a:ea typeface="Calibri" panose="020F0502020204030204" pitchFamily="34" charset="0"/>
                      </a:endParaRPr>
                    </a:p>
                  </a:txBody>
                  <a:tcPr marL="54334" marR="54334" marT="0" marB="0"/>
                </a:tc>
                <a:extLst>
                  <a:ext uri="{0D108BD9-81ED-4DB2-BD59-A6C34878D82A}">
                    <a16:rowId xmlns:a16="http://schemas.microsoft.com/office/drawing/2014/main" val="3304848160"/>
                  </a:ext>
                </a:extLst>
              </a:tr>
              <a:tr h="334249">
                <a:tc>
                  <a:txBody>
                    <a:bodyPr/>
                    <a:lstStyle/>
                    <a:p>
                      <a:pPr marL="0" marR="0" algn="l">
                        <a:lnSpc>
                          <a:spcPct val="107000"/>
                        </a:lnSpc>
                        <a:spcBef>
                          <a:spcPts val="0"/>
                        </a:spcBef>
                        <a:spcAft>
                          <a:spcPts val="0"/>
                        </a:spcAft>
                      </a:pPr>
                      <a:r>
                        <a:rPr lang="en-US" sz="1000" dirty="0">
                          <a:effectLst/>
                        </a:rPr>
                        <a:t>Brief Biosocial Gambling Screening Questions</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n=417</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n=11,138</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 </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 </a:t>
                      </a:r>
                      <a:endParaRPr lang="en-US" sz="1000" dirty="0">
                        <a:effectLst/>
                        <a:latin typeface="Times New Roman" panose="02020603050405020304" pitchFamily="18" charset="0"/>
                        <a:ea typeface="Calibri" panose="020F0502020204030204" pitchFamily="34" charset="0"/>
                      </a:endParaRPr>
                    </a:p>
                  </a:txBody>
                  <a:tcPr marL="54334" marR="54334" marT="0" marB="0"/>
                </a:tc>
                <a:extLst>
                  <a:ext uri="{0D108BD9-81ED-4DB2-BD59-A6C34878D82A}">
                    <a16:rowId xmlns:a16="http://schemas.microsoft.com/office/drawing/2014/main" val="4192717595"/>
                  </a:ext>
                </a:extLst>
              </a:tr>
              <a:tr h="1025213">
                <a:tc>
                  <a:txBody>
                    <a:bodyPr/>
                    <a:lstStyle/>
                    <a:p>
                      <a:pPr marL="0" marR="0" algn="l">
                        <a:lnSpc>
                          <a:spcPct val="107000"/>
                        </a:lnSpc>
                        <a:spcBef>
                          <a:spcPts val="0"/>
                        </a:spcBef>
                        <a:spcAft>
                          <a:spcPts val="0"/>
                        </a:spcAft>
                      </a:pPr>
                      <a:r>
                        <a:rPr lang="en-US" sz="1000" dirty="0">
                          <a:effectLst/>
                        </a:rPr>
                        <a:t>BBGS 1: During the past 12 months, have you become restless, irritable or anxious when trying to stop or cut down on gambling?</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6.3%</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1.2%</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1234.40</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&lt;.001</a:t>
                      </a:r>
                      <a:endParaRPr lang="en-US" sz="1000" dirty="0">
                        <a:effectLst/>
                        <a:latin typeface="Times New Roman" panose="02020603050405020304" pitchFamily="18" charset="0"/>
                        <a:ea typeface="Calibri" panose="020F0502020204030204" pitchFamily="34" charset="0"/>
                      </a:endParaRPr>
                    </a:p>
                  </a:txBody>
                  <a:tcPr marL="54334" marR="54334" marT="0" marB="0"/>
                </a:tc>
                <a:extLst>
                  <a:ext uri="{0D108BD9-81ED-4DB2-BD59-A6C34878D82A}">
                    <a16:rowId xmlns:a16="http://schemas.microsoft.com/office/drawing/2014/main" val="1199942387"/>
                  </a:ext>
                </a:extLst>
              </a:tr>
              <a:tr h="852472">
                <a:tc>
                  <a:txBody>
                    <a:bodyPr/>
                    <a:lstStyle/>
                    <a:p>
                      <a:pPr marL="0" marR="0" algn="l">
                        <a:lnSpc>
                          <a:spcPct val="107000"/>
                        </a:lnSpc>
                        <a:spcBef>
                          <a:spcPts val="0"/>
                        </a:spcBef>
                        <a:spcAft>
                          <a:spcPts val="0"/>
                        </a:spcAft>
                      </a:pPr>
                      <a:r>
                        <a:rPr lang="en-US" sz="1000" dirty="0">
                          <a:effectLst/>
                        </a:rPr>
                        <a:t>BBGS 2: During the past 12 months, have you tried to keep your family or friends from knowing how much you gambled?</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6.1%</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0.42%</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304.26</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&lt;.001</a:t>
                      </a:r>
                      <a:endParaRPr lang="en-US" sz="1000" dirty="0">
                        <a:effectLst/>
                        <a:latin typeface="Times New Roman" panose="02020603050405020304" pitchFamily="18" charset="0"/>
                        <a:ea typeface="Calibri" panose="020F0502020204030204" pitchFamily="34" charset="0"/>
                      </a:endParaRPr>
                    </a:p>
                  </a:txBody>
                  <a:tcPr marL="54334" marR="54334" marT="0" marB="0"/>
                </a:tc>
                <a:extLst>
                  <a:ext uri="{0D108BD9-81ED-4DB2-BD59-A6C34878D82A}">
                    <a16:rowId xmlns:a16="http://schemas.microsoft.com/office/drawing/2014/main" val="750594013"/>
                  </a:ext>
                </a:extLst>
              </a:tr>
              <a:tr h="1370695">
                <a:tc>
                  <a:txBody>
                    <a:bodyPr/>
                    <a:lstStyle/>
                    <a:p>
                      <a:pPr marL="0" marR="0" algn="l">
                        <a:lnSpc>
                          <a:spcPct val="107000"/>
                        </a:lnSpc>
                        <a:spcBef>
                          <a:spcPts val="0"/>
                        </a:spcBef>
                        <a:spcAft>
                          <a:spcPts val="0"/>
                        </a:spcAft>
                      </a:pPr>
                      <a:r>
                        <a:rPr lang="en-US" sz="1000" dirty="0">
                          <a:effectLst/>
                        </a:rPr>
                        <a:t>BBGS 3: During the past 12 months, did you have such financial trouble as a result of your gambling that you had to get help with living expenses from family, friends, or welfare?</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6.1%</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0.11%</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986.49</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&lt;.001</a:t>
                      </a:r>
                      <a:endParaRPr lang="en-US" sz="1000" dirty="0">
                        <a:effectLst/>
                        <a:latin typeface="Times New Roman" panose="02020603050405020304" pitchFamily="18" charset="0"/>
                        <a:ea typeface="Calibri" panose="020F0502020204030204" pitchFamily="34" charset="0"/>
                      </a:endParaRPr>
                    </a:p>
                  </a:txBody>
                  <a:tcPr marL="54334" marR="54334" marT="0" marB="0"/>
                </a:tc>
                <a:extLst>
                  <a:ext uri="{0D108BD9-81ED-4DB2-BD59-A6C34878D82A}">
                    <a16:rowId xmlns:a16="http://schemas.microsoft.com/office/drawing/2014/main" val="2449553324"/>
                  </a:ext>
                </a:extLst>
              </a:tr>
              <a:tr h="334249">
                <a:tc>
                  <a:txBody>
                    <a:bodyPr/>
                    <a:lstStyle/>
                    <a:p>
                      <a:pPr marL="0" marR="0" algn="l">
                        <a:lnSpc>
                          <a:spcPct val="107000"/>
                        </a:lnSpc>
                        <a:spcBef>
                          <a:spcPts val="0"/>
                        </a:spcBef>
                        <a:spcAft>
                          <a:spcPts val="0"/>
                        </a:spcAft>
                      </a:pPr>
                      <a:r>
                        <a:rPr lang="en-US" sz="1000" dirty="0">
                          <a:effectLst/>
                        </a:rPr>
                        <a:t>At-risk gambling (among lifetime gamblers)</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9.0%</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1.8%</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117.54</a:t>
                      </a:r>
                      <a:endParaRPr lang="en-US" sz="1000" dirty="0">
                        <a:effectLst/>
                        <a:latin typeface="Times New Roman" panose="02020603050405020304" pitchFamily="18" charset="0"/>
                        <a:ea typeface="Calibri" panose="020F0502020204030204" pitchFamily="34" charset="0"/>
                      </a:endParaRPr>
                    </a:p>
                  </a:txBody>
                  <a:tcPr marL="54334" marR="54334" marT="0" marB="0"/>
                </a:tc>
                <a:tc>
                  <a:txBody>
                    <a:bodyPr/>
                    <a:lstStyle/>
                    <a:p>
                      <a:pPr marL="0" marR="0" algn="l">
                        <a:lnSpc>
                          <a:spcPct val="107000"/>
                        </a:lnSpc>
                        <a:spcBef>
                          <a:spcPts val="0"/>
                        </a:spcBef>
                        <a:spcAft>
                          <a:spcPts val="0"/>
                        </a:spcAft>
                      </a:pPr>
                      <a:r>
                        <a:rPr lang="en-US" sz="1000" dirty="0">
                          <a:effectLst/>
                        </a:rPr>
                        <a:t>&lt;.001</a:t>
                      </a:r>
                      <a:endParaRPr lang="en-US" sz="1000" dirty="0">
                        <a:effectLst/>
                        <a:latin typeface="Times New Roman" panose="02020603050405020304" pitchFamily="18" charset="0"/>
                        <a:ea typeface="Calibri" panose="020F0502020204030204" pitchFamily="34" charset="0"/>
                      </a:endParaRPr>
                    </a:p>
                  </a:txBody>
                  <a:tcPr marL="54334" marR="54334" marT="0" marB="0"/>
                </a:tc>
                <a:extLst>
                  <a:ext uri="{0D108BD9-81ED-4DB2-BD59-A6C34878D82A}">
                    <a16:rowId xmlns:a16="http://schemas.microsoft.com/office/drawing/2014/main" val="165443488"/>
                  </a:ext>
                </a:extLst>
              </a:tr>
            </a:tbl>
          </a:graphicData>
        </a:graphic>
      </p:graphicFrame>
      <p:sp>
        <p:nvSpPr>
          <p:cNvPr id="9" name="TextBox 8"/>
          <p:cNvSpPr txBox="1"/>
          <p:nvPr/>
        </p:nvSpPr>
        <p:spPr>
          <a:xfrm>
            <a:off x="1673894" y="168088"/>
            <a:ext cx="4701095" cy="646331"/>
          </a:xfrm>
          <a:prstGeom prst="rect">
            <a:avLst/>
          </a:prstGeom>
          <a:noFill/>
        </p:spPr>
        <p:txBody>
          <a:bodyPr wrap="none" rtlCol="0">
            <a:spAutoFit/>
          </a:bodyPr>
          <a:lstStyle/>
          <a:p>
            <a:r>
              <a:rPr lang="en-US" dirty="0"/>
              <a:t>ENDORSEMENT OF BBGS ITEMS AND AT-</a:t>
            </a:r>
          </a:p>
          <a:p>
            <a:r>
              <a:rPr lang="en-US" dirty="0"/>
              <a:t>RISK GAMBLING COMPARED WITH NESARC</a:t>
            </a:r>
          </a:p>
        </p:txBody>
      </p:sp>
    </p:spTree>
    <p:extLst>
      <p:ext uri="{BB962C8B-B14F-4D97-AF65-F5344CB8AC3E}">
        <p14:creationId xmlns:p14="http://schemas.microsoft.com/office/powerpoint/2010/main" val="1860604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FSWI</a:t>
            </a:r>
          </a:p>
        </p:txBody>
      </p:sp>
      <p:graphicFrame>
        <p:nvGraphicFramePr>
          <p:cNvPr id="6" name="Table 5"/>
          <p:cNvGraphicFramePr>
            <a:graphicFrameLocks noGrp="1"/>
          </p:cNvGraphicFramePr>
          <p:nvPr>
            <p:extLst>
              <p:ext uri="{D42A27DB-BD31-4B8C-83A1-F6EECF244321}">
                <p14:modId xmlns:p14="http://schemas.microsoft.com/office/powerpoint/2010/main" val="777448826"/>
              </p:ext>
            </p:extLst>
          </p:nvPr>
        </p:nvGraphicFramePr>
        <p:xfrm>
          <a:off x="228599" y="873456"/>
          <a:ext cx="8465024" cy="5186515"/>
        </p:xfrm>
        <a:graphic>
          <a:graphicData uri="http://schemas.openxmlformats.org/drawingml/2006/table">
            <a:tbl>
              <a:tblPr firstRow="1" bandRow="1">
                <a:tableStyleId>{5C22544A-7EE6-4342-B048-85BDC9FD1C3A}</a:tableStyleId>
              </a:tblPr>
              <a:tblGrid>
                <a:gridCol w="2050847">
                  <a:extLst>
                    <a:ext uri="{9D8B030D-6E8A-4147-A177-3AD203B41FA5}">
                      <a16:colId xmlns:a16="http://schemas.microsoft.com/office/drawing/2014/main" val="2541430012"/>
                    </a:ext>
                  </a:extLst>
                </a:gridCol>
                <a:gridCol w="1672677">
                  <a:extLst>
                    <a:ext uri="{9D8B030D-6E8A-4147-A177-3AD203B41FA5}">
                      <a16:colId xmlns:a16="http://schemas.microsoft.com/office/drawing/2014/main" val="2735096748"/>
                    </a:ext>
                  </a:extLst>
                </a:gridCol>
                <a:gridCol w="1599953">
                  <a:extLst>
                    <a:ext uri="{9D8B030D-6E8A-4147-A177-3AD203B41FA5}">
                      <a16:colId xmlns:a16="http://schemas.microsoft.com/office/drawing/2014/main" val="1085690199"/>
                    </a:ext>
                  </a:extLst>
                </a:gridCol>
                <a:gridCol w="1454501">
                  <a:extLst>
                    <a:ext uri="{9D8B030D-6E8A-4147-A177-3AD203B41FA5}">
                      <a16:colId xmlns:a16="http://schemas.microsoft.com/office/drawing/2014/main" val="1592943274"/>
                    </a:ext>
                  </a:extLst>
                </a:gridCol>
                <a:gridCol w="1687046">
                  <a:extLst>
                    <a:ext uri="{9D8B030D-6E8A-4147-A177-3AD203B41FA5}">
                      <a16:colId xmlns:a16="http://schemas.microsoft.com/office/drawing/2014/main" val="3772686036"/>
                    </a:ext>
                  </a:extLst>
                </a:gridCol>
              </a:tblGrid>
              <a:tr h="388170">
                <a:tc>
                  <a:txBody>
                    <a:bodyPr/>
                    <a:lstStyle/>
                    <a:p>
                      <a:pPr algn="l"/>
                      <a:endParaRPr lang="en-US" sz="900" dirty="0">
                        <a:effectLst/>
                        <a:latin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Nongambler</a:t>
                      </a:r>
                    </a:p>
                    <a:p>
                      <a:pPr marL="0" marR="0" algn="ctr">
                        <a:lnSpc>
                          <a:spcPct val="107000"/>
                        </a:lnSpc>
                        <a:spcBef>
                          <a:spcPts val="0"/>
                        </a:spcBef>
                        <a:spcAft>
                          <a:spcPts val="0"/>
                        </a:spcAft>
                      </a:pPr>
                      <a:r>
                        <a:rPr lang="en-US" sz="1000" dirty="0">
                          <a:effectLst/>
                        </a:rPr>
                        <a:t>(n=2019; 92.98%)</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Low Risk </a:t>
                      </a:r>
                    </a:p>
                    <a:p>
                      <a:pPr marL="0" marR="0" algn="ctr">
                        <a:lnSpc>
                          <a:spcPct val="107000"/>
                        </a:lnSpc>
                        <a:spcBef>
                          <a:spcPts val="0"/>
                        </a:spcBef>
                        <a:spcAft>
                          <a:spcPts val="0"/>
                        </a:spcAft>
                      </a:pPr>
                      <a:r>
                        <a:rPr lang="en-US" sz="1000" dirty="0">
                          <a:effectLst/>
                        </a:rPr>
                        <a:t>(n=376; 15.45%)</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At-Risk </a:t>
                      </a:r>
                    </a:p>
                    <a:p>
                      <a:pPr marL="0" marR="0" algn="ctr">
                        <a:lnSpc>
                          <a:spcPct val="107000"/>
                        </a:lnSpc>
                        <a:spcBef>
                          <a:spcPts val="0"/>
                        </a:spcBef>
                        <a:spcAft>
                          <a:spcPts val="0"/>
                        </a:spcAft>
                      </a:pPr>
                      <a:r>
                        <a:rPr lang="en-US" sz="1000" dirty="0">
                          <a:effectLst/>
                        </a:rPr>
                        <a:t>(n=38; 1.56%)</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p</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3064293290"/>
                  </a:ext>
                </a:extLst>
              </a:tr>
              <a:tr h="200778">
                <a:tc>
                  <a:txBody>
                    <a:bodyPr/>
                    <a:lstStyle/>
                    <a:p>
                      <a:pPr marL="0" marR="0" algn="l">
                        <a:lnSpc>
                          <a:spcPct val="107000"/>
                        </a:lnSpc>
                        <a:spcBef>
                          <a:spcPts val="0"/>
                        </a:spcBef>
                        <a:spcAft>
                          <a:spcPts val="0"/>
                        </a:spcAft>
                      </a:pPr>
                      <a:r>
                        <a:rPr lang="en-US" sz="1000" dirty="0">
                          <a:effectLst/>
                        </a:rPr>
                        <a:t>Age (in years)</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48.14</a:t>
                      </a:r>
                      <a:r>
                        <a:rPr lang="en-US" sz="1000" baseline="30000" dirty="0">
                          <a:effectLst/>
                        </a:rPr>
                        <a:t>†</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50.4</a:t>
                      </a:r>
                      <a:r>
                        <a:rPr lang="en-US" sz="1000" baseline="30000" dirty="0">
                          <a:effectLst/>
                        </a:rPr>
                        <a:t>†</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51.3</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.001</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161370873"/>
                  </a:ext>
                </a:extLst>
              </a:tr>
              <a:tr h="212946">
                <a:tc>
                  <a:txBody>
                    <a:bodyPr/>
                    <a:lstStyle/>
                    <a:p>
                      <a:pPr marL="0" marR="0" algn="l">
                        <a:lnSpc>
                          <a:spcPct val="107000"/>
                        </a:lnSpc>
                        <a:spcBef>
                          <a:spcPts val="0"/>
                        </a:spcBef>
                        <a:spcAft>
                          <a:spcPts val="0"/>
                        </a:spcAft>
                      </a:pPr>
                      <a:r>
                        <a:rPr lang="en-US" sz="1000" dirty="0">
                          <a:effectLst/>
                        </a:rPr>
                        <a:t>Male gender</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627(31.05%)</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137(36.44%)</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15(39.47%)</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.07</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3110666331"/>
                  </a:ext>
                </a:extLst>
              </a:tr>
              <a:tr h="212946">
                <a:tc>
                  <a:txBody>
                    <a:bodyPr/>
                    <a:lstStyle/>
                    <a:p>
                      <a:pPr marL="0" marR="0" algn="l">
                        <a:lnSpc>
                          <a:spcPct val="107000"/>
                        </a:lnSpc>
                        <a:spcBef>
                          <a:spcPts val="0"/>
                        </a:spcBef>
                        <a:spcAft>
                          <a:spcPts val="0"/>
                        </a:spcAft>
                      </a:pPr>
                      <a:r>
                        <a:rPr lang="en-US" sz="1000" dirty="0">
                          <a:effectLst/>
                        </a:rPr>
                        <a:t>White Race</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766(39.28%)</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139(37.67%)</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13(35.14%)</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.75</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1965907982"/>
                  </a:ext>
                </a:extLst>
              </a:tr>
              <a:tr h="212946">
                <a:tc>
                  <a:txBody>
                    <a:bodyPr/>
                    <a:lstStyle/>
                    <a:p>
                      <a:pPr marL="0" marR="0" algn="l">
                        <a:lnSpc>
                          <a:spcPct val="107000"/>
                        </a:lnSpc>
                        <a:spcBef>
                          <a:spcPts val="0"/>
                        </a:spcBef>
                        <a:spcAft>
                          <a:spcPts val="0"/>
                        </a:spcAft>
                      </a:pPr>
                      <a:r>
                        <a:rPr lang="en-US" sz="1000" dirty="0">
                          <a:effectLst/>
                        </a:rPr>
                        <a:t>Latino Ethnicity</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121(6.21%)</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15(4.07%)</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1(2.70%)</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.20</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336298052"/>
                  </a:ext>
                </a:extLst>
              </a:tr>
              <a:tr h="212946">
                <a:tc>
                  <a:txBody>
                    <a:bodyPr/>
                    <a:lstStyle/>
                    <a:p>
                      <a:pPr marL="0" marR="0" algn="l">
                        <a:lnSpc>
                          <a:spcPct val="107000"/>
                        </a:lnSpc>
                        <a:spcBef>
                          <a:spcPts val="0"/>
                        </a:spcBef>
                        <a:spcAft>
                          <a:spcPts val="0"/>
                        </a:spcAft>
                      </a:pPr>
                      <a:r>
                        <a:rPr lang="en-US" sz="1000" dirty="0">
                          <a:effectLst/>
                        </a:rPr>
                        <a:t>African American Race</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995(50.03%)</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199(53.93)%</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22(59.46%)</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..37</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4087448937"/>
                  </a:ext>
                </a:extLst>
              </a:tr>
              <a:tr h="187515">
                <a:tc>
                  <a:txBody>
                    <a:bodyPr/>
                    <a:lstStyle/>
                    <a:p>
                      <a:pPr marL="0" marR="0" algn="l">
                        <a:lnSpc>
                          <a:spcPct val="107000"/>
                        </a:lnSpc>
                        <a:spcBef>
                          <a:spcPts val="0"/>
                        </a:spcBef>
                        <a:spcAft>
                          <a:spcPts val="0"/>
                        </a:spcAft>
                      </a:pPr>
                      <a:r>
                        <a:rPr lang="en-US" sz="1000" dirty="0">
                          <a:effectLst/>
                        </a:rPr>
                        <a:t>Asian Race</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61(3.13%)</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15(4.07%)</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1(2.70%)</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.64</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3784311064"/>
                  </a:ext>
                </a:extLst>
              </a:tr>
              <a:tr h="201995">
                <a:tc>
                  <a:txBody>
                    <a:bodyPr/>
                    <a:lstStyle/>
                    <a:p>
                      <a:pPr marL="0" marR="0" algn="l">
                        <a:lnSpc>
                          <a:spcPct val="107000"/>
                        </a:lnSpc>
                        <a:spcBef>
                          <a:spcPts val="0"/>
                        </a:spcBef>
                        <a:spcAft>
                          <a:spcPts val="0"/>
                        </a:spcAft>
                      </a:pPr>
                      <a:r>
                        <a:rPr lang="en-US" sz="1000" dirty="0">
                          <a:effectLst/>
                        </a:rPr>
                        <a:t>Native American</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7(0.36%)</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1(0.27%)</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0%</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822658531"/>
                  </a:ext>
                </a:extLst>
              </a:tr>
              <a:tr h="212946">
                <a:tc>
                  <a:txBody>
                    <a:bodyPr/>
                    <a:lstStyle/>
                    <a:p>
                      <a:pPr marL="0" marR="0" algn="l">
                        <a:lnSpc>
                          <a:spcPct val="107000"/>
                        </a:lnSpc>
                        <a:spcBef>
                          <a:spcPts val="0"/>
                        </a:spcBef>
                        <a:spcAft>
                          <a:spcPts val="0"/>
                        </a:spcAft>
                      </a:pPr>
                      <a:r>
                        <a:rPr lang="en-US" sz="1000" dirty="0">
                          <a:effectLst/>
                        </a:rPr>
                        <a:t>Any College Education</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1358(67.26)%</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232(61.70%)</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25(65.79%)</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.11</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2536388317"/>
                  </a:ext>
                </a:extLst>
              </a:tr>
              <a:tr h="212946">
                <a:tc>
                  <a:txBody>
                    <a:bodyPr/>
                    <a:lstStyle/>
                    <a:p>
                      <a:pPr marL="0" marR="0" algn="l">
                        <a:lnSpc>
                          <a:spcPct val="107000"/>
                        </a:lnSpc>
                        <a:spcBef>
                          <a:spcPts val="0"/>
                        </a:spcBef>
                        <a:spcAft>
                          <a:spcPts val="0"/>
                        </a:spcAft>
                      </a:pPr>
                      <a:r>
                        <a:rPr lang="en-US" sz="1000" dirty="0">
                          <a:effectLst/>
                        </a:rPr>
                        <a:t>Never Married</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867(42.94%)</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154(40.96%)</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18(47.37%)</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.55</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34568623"/>
                  </a:ext>
                </a:extLst>
              </a:tr>
              <a:tr h="212946">
                <a:tc>
                  <a:txBody>
                    <a:bodyPr/>
                    <a:lstStyle/>
                    <a:p>
                      <a:pPr marL="0" marR="0" algn="l">
                        <a:lnSpc>
                          <a:spcPct val="107000"/>
                        </a:lnSpc>
                        <a:spcBef>
                          <a:spcPts val="0"/>
                        </a:spcBef>
                        <a:spcAft>
                          <a:spcPts val="0"/>
                        </a:spcAft>
                      </a:pPr>
                      <a:r>
                        <a:rPr lang="en-US" sz="1000" dirty="0">
                          <a:effectLst/>
                        </a:rPr>
                        <a:t>Formerly Married</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531(26.83%)</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96(25.53%)</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12(31.58%)</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3765371510"/>
                  </a:ext>
                </a:extLst>
              </a:tr>
              <a:tr h="212946">
                <a:tc>
                  <a:txBody>
                    <a:bodyPr/>
                    <a:lstStyle/>
                    <a:p>
                      <a:pPr marL="0" marR="0" algn="l">
                        <a:lnSpc>
                          <a:spcPct val="107000"/>
                        </a:lnSpc>
                        <a:spcBef>
                          <a:spcPts val="0"/>
                        </a:spcBef>
                        <a:spcAft>
                          <a:spcPts val="0"/>
                        </a:spcAft>
                      </a:pPr>
                      <a:r>
                        <a:rPr lang="en-US" sz="1000" dirty="0">
                          <a:effectLst/>
                        </a:rPr>
                        <a:t>Married</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621(30.76%)</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126(33.51%)</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8(21.05%)</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3979398619"/>
                  </a:ext>
                </a:extLst>
              </a:tr>
              <a:tr h="212946">
                <a:tc>
                  <a:txBody>
                    <a:bodyPr/>
                    <a:lstStyle/>
                    <a:p>
                      <a:pPr marL="0" marR="0" algn="l">
                        <a:lnSpc>
                          <a:spcPct val="107000"/>
                        </a:lnSpc>
                        <a:spcBef>
                          <a:spcPts val="0"/>
                        </a:spcBef>
                        <a:spcAft>
                          <a:spcPts val="0"/>
                        </a:spcAft>
                      </a:pPr>
                      <a:r>
                        <a:rPr lang="en-US" sz="1000" dirty="0">
                          <a:effectLst/>
                        </a:rPr>
                        <a:t>Employed Fulltime</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1218(60.33%)</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242(64.36%)</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18(47.37%)</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.07</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1029646078"/>
                  </a:ext>
                </a:extLst>
              </a:tr>
              <a:tr h="212946">
                <a:tc>
                  <a:txBody>
                    <a:bodyPr/>
                    <a:lstStyle/>
                    <a:p>
                      <a:pPr marL="0" marR="0" algn="l">
                        <a:lnSpc>
                          <a:spcPct val="107000"/>
                        </a:lnSpc>
                        <a:spcBef>
                          <a:spcPts val="0"/>
                        </a:spcBef>
                        <a:spcAft>
                          <a:spcPts val="0"/>
                        </a:spcAft>
                      </a:pPr>
                      <a:r>
                        <a:rPr lang="en-US" sz="1000" dirty="0">
                          <a:effectLst/>
                        </a:rPr>
                        <a:t>Income</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$46,913.80</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$49,613.17</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$49,127.05</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.54</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2685091281"/>
                  </a:ext>
                </a:extLst>
              </a:tr>
              <a:tr h="212946">
                <a:tc>
                  <a:txBody>
                    <a:bodyPr/>
                    <a:lstStyle/>
                    <a:p>
                      <a:pPr marL="0" marR="0" algn="l">
                        <a:lnSpc>
                          <a:spcPct val="107000"/>
                        </a:lnSpc>
                        <a:spcBef>
                          <a:spcPts val="0"/>
                        </a:spcBef>
                        <a:spcAft>
                          <a:spcPts val="0"/>
                        </a:spcAft>
                      </a:pPr>
                      <a:r>
                        <a:rPr lang="en-US" sz="1000" dirty="0">
                          <a:effectLst/>
                        </a:rPr>
                        <a:t>Declared Bankruptcy</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343(16.98%)</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57(15.16%)</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9(23.68%)</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.36</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888932687"/>
                  </a:ext>
                </a:extLst>
              </a:tr>
              <a:tr h="212946">
                <a:tc>
                  <a:txBody>
                    <a:bodyPr/>
                    <a:lstStyle/>
                    <a:p>
                      <a:pPr marL="0" marR="0" algn="l">
                        <a:lnSpc>
                          <a:spcPct val="107000"/>
                        </a:lnSpc>
                        <a:spcBef>
                          <a:spcPts val="0"/>
                        </a:spcBef>
                        <a:spcAft>
                          <a:spcPts val="0"/>
                        </a:spcAft>
                      </a:pPr>
                      <a:r>
                        <a:rPr lang="en-US" sz="1000" dirty="0">
                          <a:effectLst/>
                        </a:rPr>
                        <a:t>Total Debt</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$132,624.25</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$141,849.58</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$124865.10</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.60</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3039381398"/>
                  </a:ext>
                </a:extLst>
              </a:tr>
              <a:tr h="212946">
                <a:tc>
                  <a:txBody>
                    <a:bodyPr/>
                    <a:lstStyle/>
                    <a:p>
                      <a:pPr marL="0" marR="0" algn="l">
                        <a:lnSpc>
                          <a:spcPct val="107000"/>
                        </a:lnSpc>
                        <a:spcBef>
                          <a:spcPts val="0"/>
                        </a:spcBef>
                        <a:spcAft>
                          <a:spcPts val="0"/>
                        </a:spcAft>
                      </a:pPr>
                      <a:r>
                        <a:rPr lang="en-US" sz="1000" dirty="0">
                          <a:effectLst/>
                        </a:rPr>
                        <a:t>Reason for debt</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 </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 </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 </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 </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933042500"/>
                  </a:ext>
                </a:extLst>
              </a:tr>
              <a:tr h="212946">
                <a:tc>
                  <a:txBody>
                    <a:bodyPr/>
                    <a:lstStyle/>
                    <a:p>
                      <a:pPr marL="0" marR="0" indent="114300" algn="l">
                        <a:lnSpc>
                          <a:spcPct val="107000"/>
                        </a:lnSpc>
                        <a:spcBef>
                          <a:spcPts val="0"/>
                        </a:spcBef>
                        <a:spcAft>
                          <a:spcPts val="0"/>
                        </a:spcAft>
                      </a:pPr>
                      <a:r>
                        <a:rPr lang="en-US" sz="1000" dirty="0">
                          <a:effectLst/>
                        </a:rPr>
                        <a:t>  Employment</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889(44.08)</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166(44.15)</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15(42.86</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.98</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1072005357"/>
                  </a:ext>
                </a:extLst>
              </a:tr>
              <a:tr h="212946">
                <a:tc>
                  <a:txBody>
                    <a:bodyPr/>
                    <a:lstStyle/>
                    <a:p>
                      <a:pPr marL="0" marR="0" indent="114300" algn="l">
                        <a:lnSpc>
                          <a:spcPct val="107000"/>
                        </a:lnSpc>
                        <a:spcBef>
                          <a:spcPts val="0"/>
                        </a:spcBef>
                        <a:spcAft>
                          <a:spcPts val="0"/>
                        </a:spcAft>
                      </a:pPr>
                      <a:r>
                        <a:rPr lang="en-US" sz="1000" dirty="0">
                          <a:effectLst/>
                        </a:rPr>
                        <a:t>  Other Income</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391(19.39)</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68(18.09)</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6(17.14)</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.80</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1969215391"/>
                  </a:ext>
                </a:extLst>
              </a:tr>
              <a:tr h="212946">
                <a:tc>
                  <a:txBody>
                    <a:bodyPr/>
                    <a:lstStyle/>
                    <a:p>
                      <a:pPr marL="0" marR="0" indent="114300" algn="l">
                        <a:lnSpc>
                          <a:spcPct val="107000"/>
                        </a:lnSpc>
                        <a:spcBef>
                          <a:spcPts val="0"/>
                        </a:spcBef>
                        <a:spcAft>
                          <a:spcPts val="0"/>
                        </a:spcAft>
                      </a:pPr>
                      <a:r>
                        <a:rPr lang="en-US" sz="1000" dirty="0">
                          <a:effectLst/>
                        </a:rPr>
                        <a:t>  Health &amp; Medical</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213(10.56)</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29(7.71)</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5(14.29)</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.79</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506333307"/>
                  </a:ext>
                </a:extLst>
              </a:tr>
              <a:tr h="212946">
                <a:tc>
                  <a:txBody>
                    <a:bodyPr/>
                    <a:lstStyle/>
                    <a:p>
                      <a:pPr marL="0" marR="0" indent="114300" algn="l">
                        <a:lnSpc>
                          <a:spcPct val="107000"/>
                        </a:lnSpc>
                        <a:spcBef>
                          <a:spcPts val="0"/>
                        </a:spcBef>
                        <a:spcAft>
                          <a:spcPts val="0"/>
                        </a:spcAft>
                      </a:pPr>
                      <a:r>
                        <a:rPr lang="en-US" sz="1000" dirty="0">
                          <a:effectLst/>
                        </a:rPr>
                        <a:t>  Family &amp; Personal</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241(11.95)</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58(15.43)</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6(17.14)</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.12</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1603866493"/>
                  </a:ext>
                </a:extLst>
              </a:tr>
              <a:tr h="375029">
                <a:tc>
                  <a:txBody>
                    <a:bodyPr/>
                    <a:lstStyle/>
                    <a:p>
                      <a:pPr marL="171450" marR="0" indent="-57150" algn="l">
                        <a:lnSpc>
                          <a:spcPct val="107000"/>
                        </a:lnSpc>
                        <a:spcBef>
                          <a:spcPts val="0"/>
                        </a:spcBef>
                        <a:spcAft>
                          <a:spcPts val="0"/>
                        </a:spcAft>
                      </a:pPr>
                      <a:r>
                        <a:rPr lang="en-US" sz="1000" dirty="0">
                          <a:effectLst/>
                        </a:rPr>
                        <a:t>  Home &amp; Environment</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218(10.81)</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44(11.70)</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3(8.57)</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.79</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1704655093"/>
                  </a:ext>
                </a:extLst>
              </a:tr>
              <a:tr h="212946">
                <a:tc>
                  <a:txBody>
                    <a:bodyPr/>
                    <a:lstStyle/>
                    <a:p>
                      <a:pPr marL="0" marR="0" indent="114300" algn="l">
                        <a:lnSpc>
                          <a:spcPct val="107000"/>
                        </a:lnSpc>
                        <a:spcBef>
                          <a:spcPts val="0"/>
                        </a:spcBef>
                        <a:spcAft>
                          <a:spcPts val="0"/>
                        </a:spcAft>
                      </a:pPr>
                      <a:r>
                        <a:rPr lang="en-US" sz="1000" dirty="0">
                          <a:effectLst/>
                        </a:rPr>
                        <a:t>  Education</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61(3.02)</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11(2.93)</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0</a:t>
                      </a:r>
                      <a:endParaRPr lang="en-US" sz="1000" dirty="0">
                        <a:effectLst/>
                        <a:latin typeface="Times New Roman" panose="02020603050405020304" pitchFamily="18" charset="0"/>
                        <a:ea typeface="Calibri" panose="020F0502020204030204" pitchFamily="34" charset="0"/>
                      </a:endParaRPr>
                    </a:p>
                  </a:txBody>
                  <a:tcPr marL="57340" marR="57340" marT="0" marB="0"/>
                </a:tc>
                <a:tc>
                  <a:txBody>
                    <a:bodyPr/>
                    <a:lstStyle/>
                    <a:p>
                      <a:pPr marL="0" marR="0" algn="ctr">
                        <a:lnSpc>
                          <a:spcPct val="107000"/>
                        </a:lnSpc>
                        <a:spcBef>
                          <a:spcPts val="0"/>
                        </a:spcBef>
                        <a:spcAft>
                          <a:spcPts val="0"/>
                        </a:spcAft>
                      </a:pPr>
                      <a:r>
                        <a:rPr lang="en-US" sz="1000" dirty="0">
                          <a:effectLst/>
                        </a:rPr>
                        <a:t>.58</a:t>
                      </a:r>
                      <a:endParaRPr lang="en-US" sz="1000" dirty="0">
                        <a:effectLst/>
                        <a:latin typeface="Times New Roman" panose="02020603050405020304" pitchFamily="18" charset="0"/>
                        <a:ea typeface="Calibri" panose="020F0502020204030204" pitchFamily="34" charset="0"/>
                      </a:endParaRPr>
                    </a:p>
                  </a:txBody>
                  <a:tcPr marL="57340" marR="57340" marT="0" marB="0"/>
                </a:tc>
                <a:extLst>
                  <a:ext uri="{0D108BD9-81ED-4DB2-BD59-A6C34878D82A}">
                    <a16:rowId xmlns:a16="http://schemas.microsoft.com/office/drawing/2014/main" val="3216334701"/>
                  </a:ext>
                </a:extLst>
              </a:tr>
            </a:tbl>
          </a:graphicData>
        </a:graphic>
      </p:graphicFrame>
      <p:sp>
        <p:nvSpPr>
          <p:cNvPr id="7" name="TextBox 6"/>
          <p:cNvSpPr txBox="1"/>
          <p:nvPr/>
        </p:nvSpPr>
        <p:spPr>
          <a:xfrm>
            <a:off x="2374706" y="136476"/>
            <a:ext cx="4748479" cy="646331"/>
          </a:xfrm>
          <a:prstGeom prst="rect">
            <a:avLst/>
          </a:prstGeom>
          <a:noFill/>
        </p:spPr>
        <p:txBody>
          <a:bodyPr wrap="none" rtlCol="0">
            <a:spAutoFit/>
          </a:bodyPr>
          <a:lstStyle/>
          <a:p>
            <a:r>
              <a:rPr lang="en-US" dirty="0"/>
              <a:t>GAMBLING RISK BY SOCIODEMOGRAPHIC</a:t>
            </a:r>
          </a:p>
          <a:p>
            <a:r>
              <a:rPr lang="en-US" dirty="0"/>
              <a:t>CHARACTERISTICS AND FINANCIAL STATUS</a:t>
            </a:r>
          </a:p>
        </p:txBody>
      </p:sp>
    </p:spTree>
    <p:extLst>
      <p:ext uri="{BB962C8B-B14F-4D97-AF65-F5344CB8AC3E}">
        <p14:creationId xmlns:p14="http://schemas.microsoft.com/office/powerpoint/2010/main" val="27325841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Focus group themes</a:t>
            </a:r>
          </a:p>
        </p:txBody>
      </p:sp>
      <p:sp>
        <p:nvSpPr>
          <p:cNvPr id="4" name="Content Placeholder 3"/>
          <p:cNvSpPr>
            <a:spLocks noGrp="1"/>
          </p:cNvSpPr>
          <p:nvPr>
            <p:ph idx="1"/>
          </p:nvPr>
        </p:nvSpPr>
        <p:spPr/>
        <p:txBody>
          <a:bodyPr>
            <a:normAutofit/>
          </a:bodyPr>
          <a:lstStyle/>
          <a:p>
            <a:pPr lvl="1"/>
            <a:r>
              <a:rPr lang="en-US" sz="2800" i="1" dirty="0"/>
              <a:t>SCREENING</a:t>
            </a:r>
          </a:p>
          <a:p>
            <a:pPr lvl="1"/>
            <a:r>
              <a:rPr lang="en-US" sz="2800" i="1" dirty="0"/>
              <a:t>BRIEF INTERVENTION</a:t>
            </a:r>
          </a:p>
          <a:p>
            <a:pPr lvl="1"/>
            <a:r>
              <a:rPr lang="en-US" sz="2800" i="1" dirty="0"/>
              <a:t>REFERRAL TO TREATMENT</a:t>
            </a:r>
          </a:p>
        </p:txBody>
      </p:sp>
      <p:sp>
        <p:nvSpPr>
          <p:cNvPr id="2" name="Footer Placeholder 1"/>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2997450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Focus group results-screening</a:t>
            </a:r>
          </a:p>
        </p:txBody>
      </p:sp>
      <p:sp>
        <p:nvSpPr>
          <p:cNvPr id="3" name="Content Placeholder 2"/>
          <p:cNvSpPr>
            <a:spLocks noGrp="1"/>
          </p:cNvSpPr>
          <p:nvPr>
            <p:ph idx="1"/>
          </p:nvPr>
        </p:nvSpPr>
        <p:spPr/>
        <p:txBody>
          <a:bodyPr/>
          <a:lstStyle/>
          <a:p>
            <a:pPr marL="68580" indent="0">
              <a:buNone/>
            </a:pPr>
            <a:endParaRPr lang="en-US" dirty="0"/>
          </a:p>
          <a:p>
            <a:r>
              <a:rPr lang="en-US" sz="2400" dirty="0"/>
              <a:t>Some counselors hesitant to ask all of the screening questions</a:t>
            </a:r>
          </a:p>
          <a:p>
            <a:r>
              <a:rPr lang="en-US" sz="2400" dirty="0"/>
              <a:t>Fear of client defensiveness</a:t>
            </a:r>
          </a:p>
          <a:p>
            <a:r>
              <a:rPr lang="en-US" sz="2400" dirty="0"/>
              <a:t>Some counselors believe that without the screening questions, clients will not admit to problem gambling.</a:t>
            </a:r>
          </a:p>
          <a:p>
            <a:pPr lvl="1"/>
            <a:r>
              <a:rPr lang="en-US" sz="2400" dirty="0"/>
              <a:t>However, even with the screening questions, probing is needed.</a:t>
            </a:r>
          </a:p>
          <a:p>
            <a:endParaRPr lang="en-US" dirty="0"/>
          </a:p>
        </p:txBody>
      </p:sp>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7508313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Screening </a:t>
            </a:r>
            <a:r>
              <a:rPr lang="en-US" i="1" dirty="0"/>
              <a:t>(continued)</a:t>
            </a:r>
            <a:endParaRPr lang="en-US" dirty="0"/>
          </a:p>
        </p:txBody>
      </p:sp>
      <p:sp>
        <p:nvSpPr>
          <p:cNvPr id="3" name="Content Placeholder 2"/>
          <p:cNvSpPr>
            <a:spLocks noGrp="1"/>
          </p:cNvSpPr>
          <p:nvPr>
            <p:ph idx="1"/>
          </p:nvPr>
        </p:nvSpPr>
        <p:spPr/>
        <p:txBody>
          <a:bodyPr>
            <a:normAutofit/>
          </a:bodyPr>
          <a:lstStyle/>
          <a:p>
            <a:pPr marL="0" indent="0">
              <a:buNone/>
            </a:pPr>
            <a:endParaRPr lang="en-US" i="1" dirty="0"/>
          </a:p>
          <a:p>
            <a:r>
              <a:rPr lang="en-US" dirty="0"/>
              <a:t>Differing definitions of gambling and problem gambling behavior among counselors and clients</a:t>
            </a:r>
          </a:p>
          <a:p>
            <a:r>
              <a:rPr lang="en-US" dirty="0"/>
              <a:t>Using terms to normalize behavior, like “entertainment” might normalize behavior too much</a:t>
            </a:r>
          </a:p>
          <a:p>
            <a:r>
              <a:rPr lang="en-US" dirty="0"/>
              <a:t>Gambling behaviors identified at multiple points throughout counseling session</a:t>
            </a:r>
          </a:p>
          <a:p>
            <a:r>
              <a:rPr lang="en-US" dirty="0"/>
              <a:t>Gambling can be discovered through process of reviewing financial documents or in a budget discrepancy</a:t>
            </a:r>
          </a:p>
        </p:txBody>
      </p:sp>
    </p:spTree>
    <p:extLst>
      <p:ext uri="{BB962C8B-B14F-4D97-AF65-F5344CB8AC3E}">
        <p14:creationId xmlns:p14="http://schemas.microsoft.com/office/powerpoint/2010/main" val="38589731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they shared on screening…</a:t>
            </a:r>
          </a:p>
        </p:txBody>
      </p:sp>
      <p:sp>
        <p:nvSpPr>
          <p:cNvPr id="3" name="Content Placeholder 2"/>
          <p:cNvSpPr>
            <a:spLocks noGrp="1"/>
          </p:cNvSpPr>
          <p:nvPr>
            <p:ph idx="1"/>
          </p:nvPr>
        </p:nvSpPr>
        <p:spPr>
          <a:xfrm>
            <a:off x="685800" y="1249681"/>
            <a:ext cx="7772400" cy="3733800"/>
          </a:xfrm>
        </p:spPr>
        <p:txBody>
          <a:bodyPr>
            <a:normAutofit fontScale="25000" lnSpcReduction="20000"/>
          </a:bodyPr>
          <a:lstStyle/>
          <a:p>
            <a:r>
              <a:rPr lang="en-US" sz="8800" dirty="0"/>
              <a:t>CREDIT COUNSELOR:</a:t>
            </a:r>
          </a:p>
          <a:p>
            <a:endParaRPr lang="en-US" sz="8800" dirty="0"/>
          </a:p>
          <a:p>
            <a:r>
              <a:rPr lang="en-US" sz="8800" dirty="0"/>
              <a:t>“A lot of them [clients] are in denial, or are so embarrassed that they just don't want people to know of their situation, and I feel like sometimes when I ask clients the four questions, I can’t say I feel so confident that they're telling the truth 100%, when I hear a hesitation at times.”</a:t>
            </a:r>
          </a:p>
          <a:p>
            <a:endParaRPr lang="en-US" sz="8800" dirty="0"/>
          </a:p>
          <a:p>
            <a:r>
              <a:rPr lang="en-US" sz="8800" dirty="0"/>
              <a:t>“Well, they wouldn’t really talk about it, but going through the course of seeing what the charges are, where their charges took place, all cash advances or literally getting cash off the debit card or credit card at the casino. Or when you look at their budget, and they really should be able to pay everything, you’d have to kind of probe to find out what’s causing it.”</a:t>
            </a:r>
          </a:p>
          <a:p>
            <a:endParaRPr lang="en-US" sz="8000" dirty="0"/>
          </a:p>
          <a:p>
            <a:endParaRPr lang="en-US" sz="8000" dirty="0"/>
          </a:p>
          <a:p>
            <a:endParaRPr lang="en-US" dirty="0"/>
          </a:p>
        </p:txBody>
      </p:sp>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1641474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Acknowledgements</a:t>
            </a:r>
          </a:p>
        </p:txBody>
      </p:sp>
      <p:sp>
        <p:nvSpPr>
          <p:cNvPr id="5" name="Content Placeholder 4"/>
          <p:cNvSpPr>
            <a:spLocks noGrp="1"/>
          </p:cNvSpPr>
          <p:nvPr>
            <p:ph idx="1"/>
          </p:nvPr>
        </p:nvSpPr>
        <p:spPr/>
        <p:txBody>
          <a:bodyPr/>
          <a:lstStyle/>
          <a:p>
            <a:pPr marL="0" indent="0">
              <a:buNone/>
            </a:pPr>
            <a:r>
              <a:rPr lang="en-US" dirty="0"/>
              <a:t>This project was funded with a generous grant from the National Center for Responsible Gaming and supplemented with funding from the Woodside Foundation.</a:t>
            </a:r>
          </a:p>
        </p:txBody>
      </p:sp>
      <p:pic>
        <p:nvPicPr>
          <p:cNvPr id="3" name="Picture 2"/>
          <p:cNvPicPr>
            <a:picLocks noChangeAspect="1"/>
          </p:cNvPicPr>
          <p:nvPr/>
        </p:nvPicPr>
        <p:blipFill>
          <a:blip r:embed="rId3"/>
          <a:stretch>
            <a:fillRect/>
          </a:stretch>
        </p:blipFill>
        <p:spPr>
          <a:xfrm>
            <a:off x="3419475" y="2729865"/>
            <a:ext cx="2305050" cy="819150"/>
          </a:xfrm>
          <a:prstGeom prst="rect">
            <a:avLst/>
          </a:prstGeom>
        </p:spPr>
      </p:pic>
      <p:sp>
        <p:nvSpPr>
          <p:cNvPr id="6" name="TextBox 5"/>
          <p:cNvSpPr txBox="1"/>
          <p:nvPr/>
        </p:nvSpPr>
        <p:spPr>
          <a:xfrm>
            <a:off x="655320" y="4038600"/>
            <a:ext cx="7995394" cy="1323439"/>
          </a:xfrm>
          <a:prstGeom prst="rect">
            <a:avLst/>
          </a:prstGeom>
          <a:noFill/>
        </p:spPr>
        <p:txBody>
          <a:bodyPr wrap="none" rtlCol="0">
            <a:spAutoFit/>
          </a:bodyPr>
          <a:lstStyle/>
          <a:p>
            <a:r>
              <a:rPr lang="en-US" sz="2000" dirty="0"/>
              <a:t>Thank you to Paul Sacco, PhD, Jodi Jacobson Frey, PhD, Martin Hochheimer,</a:t>
            </a:r>
          </a:p>
          <a:p>
            <a:r>
              <a:rPr lang="en-US" sz="2000" dirty="0"/>
              <a:t>MSW, Rachel Imboden, MSW,  and Devon Hyde, MSW</a:t>
            </a:r>
          </a:p>
          <a:p>
            <a:endParaRPr lang="en-US" sz="2000" dirty="0"/>
          </a:p>
          <a:p>
            <a:r>
              <a:rPr lang="en-US" sz="2000" dirty="0"/>
              <a:t>Also thanks to our colleagues and partners at Guidewell Financial Solutions</a:t>
            </a:r>
          </a:p>
        </p:txBody>
      </p:sp>
    </p:spTree>
    <p:extLst>
      <p:ext uri="{BB962C8B-B14F-4D97-AF65-F5344CB8AC3E}">
        <p14:creationId xmlns:p14="http://schemas.microsoft.com/office/powerpoint/2010/main" val="928633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What they shared on screening...</a:t>
            </a:r>
          </a:p>
        </p:txBody>
      </p:sp>
      <p:sp>
        <p:nvSpPr>
          <p:cNvPr id="4" name="Content Placeholder 3"/>
          <p:cNvSpPr>
            <a:spLocks noGrp="1"/>
          </p:cNvSpPr>
          <p:nvPr>
            <p:ph idx="1"/>
          </p:nvPr>
        </p:nvSpPr>
        <p:spPr/>
        <p:txBody>
          <a:bodyPr/>
          <a:lstStyle/>
          <a:p>
            <a:r>
              <a:rPr lang="en-US" sz="2400" dirty="0"/>
              <a:t>ADMINISTRATOR:</a:t>
            </a:r>
          </a:p>
          <a:p>
            <a:endParaRPr lang="en-US" sz="2400" dirty="0"/>
          </a:p>
          <a:p>
            <a:r>
              <a:rPr lang="en-US" sz="2400" dirty="0"/>
              <a:t>“If the individual is having financial problems we’re one of the resources that they would be reaching out to, but I don’t always think that people are forthright with this problem, and I know that our counselors have to do a little sleuthing to kind of put it together.”</a:t>
            </a:r>
          </a:p>
        </p:txBody>
      </p:sp>
      <p:sp>
        <p:nvSpPr>
          <p:cNvPr id="2" name="Footer Placeholder 1"/>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31255641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Focus group results-Brief intervention</a:t>
            </a:r>
          </a:p>
        </p:txBody>
      </p:sp>
      <p:sp>
        <p:nvSpPr>
          <p:cNvPr id="4" name="Content Placeholder 3"/>
          <p:cNvSpPr>
            <a:spLocks noGrp="1"/>
          </p:cNvSpPr>
          <p:nvPr>
            <p:ph idx="1"/>
          </p:nvPr>
        </p:nvSpPr>
        <p:spPr/>
        <p:txBody>
          <a:bodyPr/>
          <a:lstStyle/>
          <a:p>
            <a:r>
              <a:rPr lang="en-US" dirty="0"/>
              <a:t>Credit counselors were helpful in considering design and implementation of brief intervention, but didn’t want to alienate clients</a:t>
            </a:r>
          </a:p>
          <a:p>
            <a:r>
              <a:rPr lang="en-US" dirty="0"/>
              <a:t>Direct discussion of gambling difficult and at times uncomfortable</a:t>
            </a:r>
          </a:p>
          <a:p>
            <a:r>
              <a:rPr lang="en-US" dirty="0"/>
              <a:t>Another screening was at times viewed as excessive</a:t>
            </a:r>
          </a:p>
          <a:p>
            <a:r>
              <a:rPr lang="en-US" dirty="0"/>
              <a:t>Importance of understanding the mental health piece</a:t>
            </a:r>
          </a:p>
        </p:txBody>
      </p:sp>
      <p:sp>
        <p:nvSpPr>
          <p:cNvPr id="2" name="Footer Placeholder 1"/>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13293530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they shared on brief intervention</a:t>
            </a:r>
          </a:p>
        </p:txBody>
      </p:sp>
      <p:sp>
        <p:nvSpPr>
          <p:cNvPr id="3" name="Content Placeholder 2"/>
          <p:cNvSpPr>
            <a:spLocks noGrp="1"/>
          </p:cNvSpPr>
          <p:nvPr>
            <p:ph idx="1"/>
          </p:nvPr>
        </p:nvSpPr>
        <p:spPr/>
        <p:txBody>
          <a:bodyPr>
            <a:noAutofit/>
          </a:bodyPr>
          <a:lstStyle/>
          <a:p>
            <a:r>
              <a:rPr lang="en-US" dirty="0"/>
              <a:t>“I’m comfortable with that, it’s just if they say yes, it’s the other three questions, because it’s like trying to keep them from getting defensive. You build a rapport with the client, and I feel that once we go that deep you start losing that rapport.”</a:t>
            </a:r>
          </a:p>
          <a:p>
            <a:endParaRPr lang="en-US" dirty="0"/>
          </a:p>
          <a:p>
            <a:r>
              <a:rPr lang="en-US" dirty="0"/>
              <a:t>“I remember one that was spending $200 a month on lottery tickets, but when I asked the question, they said no to the initial question, and I didn’t feel comfortable enough to say, ‘Well, wait a minute, how can that be a no?  You just said yes.’”</a:t>
            </a:r>
          </a:p>
          <a:p>
            <a:endParaRPr lang="en-US" dirty="0"/>
          </a:p>
          <a:p>
            <a:r>
              <a:rPr lang="en-US" dirty="0"/>
              <a:t>“I think my first thoughts were another damn screening.”</a:t>
            </a:r>
          </a:p>
          <a:p>
            <a:endParaRPr lang="en-US" dirty="0"/>
          </a:p>
        </p:txBody>
      </p:sp>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40881084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they shared on brief intervention</a:t>
            </a:r>
          </a:p>
        </p:txBody>
      </p:sp>
      <p:sp>
        <p:nvSpPr>
          <p:cNvPr id="3" name="Content Placeholder 2"/>
          <p:cNvSpPr>
            <a:spLocks noGrp="1"/>
          </p:cNvSpPr>
          <p:nvPr>
            <p:ph idx="1"/>
          </p:nvPr>
        </p:nvSpPr>
        <p:spPr/>
        <p:txBody>
          <a:bodyPr>
            <a:normAutofit/>
          </a:bodyPr>
          <a:lstStyle/>
          <a:p>
            <a:r>
              <a:rPr lang="en-US" dirty="0"/>
              <a:t>“They had done it again, and they’re coming back to us for another payment plan on the debt, and still really not doing anything of treatment to help them with the gambling, just stopping the gambling long enough to get the credit cards or debts into a payment plan, to get financially stable but not actually doing anything to help themselves.”</a:t>
            </a:r>
          </a:p>
          <a:p>
            <a:endParaRPr lang="en-US" dirty="0"/>
          </a:p>
          <a:p>
            <a:r>
              <a:rPr lang="en-US" dirty="0"/>
              <a:t>“Our folks are trained on that stuff [finances], but they’re not really trained to change somebody’s gambling behavior.”</a:t>
            </a:r>
          </a:p>
          <a:p>
            <a:endParaRPr lang="en-US" dirty="0"/>
          </a:p>
        </p:txBody>
      </p:sp>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3106985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Focus group results-Referral to treatment</a:t>
            </a:r>
          </a:p>
        </p:txBody>
      </p:sp>
      <p:sp>
        <p:nvSpPr>
          <p:cNvPr id="4" name="Content Placeholder 3"/>
          <p:cNvSpPr>
            <a:spLocks noGrp="1"/>
          </p:cNvSpPr>
          <p:nvPr>
            <p:ph idx="1"/>
          </p:nvPr>
        </p:nvSpPr>
        <p:spPr/>
        <p:txBody>
          <a:bodyPr/>
          <a:lstStyle/>
          <a:p>
            <a:r>
              <a:rPr lang="en-US" dirty="0"/>
              <a:t>Desire expressed for additional resources</a:t>
            </a:r>
          </a:p>
          <a:p>
            <a:r>
              <a:rPr lang="en-US" dirty="0"/>
              <a:t>Frustration with limited nature of follow-up and lack of long-term relationship that precluded meaningful reinforcement of action steps</a:t>
            </a:r>
          </a:p>
          <a:p>
            <a:r>
              <a:rPr lang="en-US" dirty="0"/>
              <a:t>Need for more strategies to talk about and define gambling behaviors that would fit within their time constraints</a:t>
            </a:r>
          </a:p>
          <a:p>
            <a:r>
              <a:rPr lang="en-US" dirty="0"/>
              <a:t>Administrators and credit counselors wanted having a wider variety of resources for inclusion within action plans</a:t>
            </a:r>
          </a:p>
        </p:txBody>
      </p:sp>
      <p:sp>
        <p:nvSpPr>
          <p:cNvPr id="2" name="Footer Placeholder 1"/>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21498726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they shared on referral to treatment</a:t>
            </a:r>
          </a:p>
        </p:txBody>
      </p:sp>
      <p:sp>
        <p:nvSpPr>
          <p:cNvPr id="3" name="Content Placeholder 2"/>
          <p:cNvSpPr>
            <a:spLocks noGrp="1"/>
          </p:cNvSpPr>
          <p:nvPr>
            <p:ph idx="1"/>
          </p:nvPr>
        </p:nvSpPr>
        <p:spPr/>
        <p:txBody>
          <a:bodyPr>
            <a:noAutofit/>
          </a:bodyPr>
          <a:lstStyle/>
          <a:p>
            <a:r>
              <a:rPr lang="en-US" dirty="0"/>
              <a:t>“I refer people to Maryland Community Services Locator and the United Way.  Both of them have websites that list all kinds of services, and I think that websites for something like that [problem gambling] are very nice for people to use, because there’s less embarrassment.”</a:t>
            </a:r>
          </a:p>
          <a:p>
            <a:endParaRPr lang="en-US" dirty="0"/>
          </a:p>
          <a:p>
            <a:r>
              <a:rPr lang="en-US" dirty="0"/>
              <a:t>“Certainly, I think a follow up would be helpful.  A soft hand-off…to connect them directly to the resource that can help them schedule an appointment. You know one of the key action items, one of the things a client walks away with as a result of our counseling sessions is a summary, what we call an action plan of next steps. So, it’s accountability that they are going to follow up.”</a:t>
            </a:r>
          </a:p>
          <a:p>
            <a:endParaRPr lang="en-US" dirty="0"/>
          </a:p>
        </p:txBody>
      </p:sp>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8586671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3592"/>
            <a:ext cx="8229600" cy="1143000"/>
          </a:xfrm>
        </p:spPr>
        <p:txBody>
          <a:bodyPr/>
          <a:lstStyle/>
          <a:p>
            <a:r>
              <a:rPr lang="en-US" dirty="0"/>
              <a:t>Key findings</a:t>
            </a:r>
          </a:p>
        </p:txBody>
      </p:sp>
      <p:sp>
        <p:nvSpPr>
          <p:cNvPr id="3" name="Content Placeholder 2"/>
          <p:cNvSpPr>
            <a:spLocks noGrp="1"/>
          </p:cNvSpPr>
          <p:nvPr>
            <p:ph idx="1"/>
          </p:nvPr>
        </p:nvSpPr>
        <p:spPr>
          <a:xfrm>
            <a:off x="457200" y="1642480"/>
            <a:ext cx="8229600" cy="4095571"/>
          </a:xfrm>
        </p:spPr>
        <p:txBody>
          <a:bodyPr/>
          <a:lstStyle/>
          <a:p>
            <a:r>
              <a:rPr lang="en-US" dirty="0"/>
              <a:t>The percentage of callers reporting at-risk gambling suggests that consumer credit counseling may be an appropriate and feasible place to screen for problem gambling</a:t>
            </a:r>
          </a:p>
          <a:p>
            <a:r>
              <a:rPr lang="en-US" dirty="0"/>
              <a:t>Setting ideal for addressing problem gambling and financial stability</a:t>
            </a:r>
          </a:p>
          <a:p>
            <a:r>
              <a:rPr lang="en-US" dirty="0"/>
              <a:t>Balancing effective brief screening with rapport-building</a:t>
            </a:r>
          </a:p>
          <a:p>
            <a:r>
              <a:rPr lang="en-US" dirty="0"/>
              <a:t>Better handling of stigma and underreporting of gambling behaviors</a:t>
            </a:r>
          </a:p>
          <a:p>
            <a:r>
              <a:rPr lang="en-US" dirty="0"/>
              <a:t>Use of a </a:t>
            </a:r>
            <a:r>
              <a:rPr lang="en-US" b="1" dirty="0"/>
              <a:t>brief</a:t>
            </a:r>
            <a:r>
              <a:rPr lang="en-US" dirty="0"/>
              <a:t> intervention is also appropriate, respecting time constraints and boundary of services</a:t>
            </a:r>
          </a:p>
          <a:p>
            <a:endParaRPr lang="en-US" dirty="0"/>
          </a:p>
        </p:txBody>
      </p:sp>
    </p:spTree>
    <p:extLst>
      <p:ext uri="{BB962C8B-B14F-4D97-AF65-F5344CB8AC3E}">
        <p14:creationId xmlns:p14="http://schemas.microsoft.com/office/powerpoint/2010/main" val="9714022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steps</a:t>
            </a:r>
          </a:p>
        </p:txBody>
      </p:sp>
      <p:sp>
        <p:nvSpPr>
          <p:cNvPr id="3" name="Content Placeholder 2"/>
          <p:cNvSpPr>
            <a:spLocks noGrp="1"/>
          </p:cNvSpPr>
          <p:nvPr>
            <p:ph idx="1"/>
          </p:nvPr>
        </p:nvSpPr>
        <p:spPr/>
        <p:txBody>
          <a:bodyPr/>
          <a:lstStyle/>
          <a:p>
            <a:r>
              <a:rPr lang="en-US" dirty="0"/>
              <a:t>Develop a brief intervention in non-profit consumer credit and financial counseling organizations</a:t>
            </a:r>
          </a:p>
          <a:p>
            <a:r>
              <a:rPr lang="en-US" dirty="0"/>
              <a:t>Test the effectiveness of this brief intervention model with clients with at-risk gambling behaviors in these settings</a:t>
            </a:r>
          </a:p>
          <a:p>
            <a:r>
              <a:rPr lang="en-US" dirty="0"/>
              <a:t>Evaluate the feasibility and acceptability of the model with staff, leadership, and clientele</a:t>
            </a:r>
          </a:p>
        </p:txBody>
      </p:sp>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29733667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Questions?</a:t>
            </a:r>
          </a:p>
        </p:txBody>
      </p:sp>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1077654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3064"/>
            <a:ext cx="8229600" cy="1143000"/>
          </a:xfrm>
        </p:spPr>
        <p:txBody>
          <a:bodyPr/>
          <a:lstStyle/>
          <a:p>
            <a:r>
              <a:rPr lang="en-US" dirty="0"/>
              <a:t>References</a:t>
            </a:r>
          </a:p>
        </p:txBody>
      </p:sp>
      <p:sp>
        <p:nvSpPr>
          <p:cNvPr id="3" name="Content Placeholder 2"/>
          <p:cNvSpPr>
            <a:spLocks noGrp="1"/>
          </p:cNvSpPr>
          <p:nvPr>
            <p:ph idx="1"/>
          </p:nvPr>
        </p:nvSpPr>
        <p:spPr>
          <a:xfrm>
            <a:off x="457200" y="1356984"/>
            <a:ext cx="8229600" cy="4510099"/>
          </a:xfrm>
        </p:spPr>
        <p:txBody>
          <a:bodyPr>
            <a:normAutofit fontScale="92500" lnSpcReduction="10000"/>
          </a:bodyPr>
          <a:lstStyle/>
          <a:p>
            <a:pPr>
              <a:buFont typeface="+mj-lt"/>
              <a:buAutoNum type="arabicPeriod"/>
            </a:pPr>
            <a:r>
              <a:rPr lang="en-US" sz="1800" dirty="0"/>
              <a:t>Moore, S., et al., </a:t>
            </a:r>
            <a:r>
              <a:rPr lang="en-US" sz="1800" i="1" dirty="0"/>
              <a:t>Problem gambling among international and domestic university students in Australia: Who is at risk?</a:t>
            </a:r>
            <a:r>
              <a:rPr lang="en-US" sz="1800" dirty="0"/>
              <a:t> Journal of Gambling Studies, 2013. </a:t>
            </a:r>
            <a:r>
              <a:rPr lang="en-US" sz="1800" b="1" dirty="0"/>
              <a:t>29</a:t>
            </a:r>
            <a:r>
              <a:rPr lang="en-US" sz="1800" dirty="0"/>
              <a:t>(2): p. 217-230.</a:t>
            </a:r>
          </a:p>
          <a:p>
            <a:pPr>
              <a:buFont typeface="+mj-lt"/>
              <a:buAutoNum type="arabicPeriod"/>
            </a:pPr>
            <a:r>
              <a:rPr lang="en-US" sz="1800" dirty="0"/>
              <a:t>American Psychiatric Association. (2013). Diagnostic and Statistical Manual of Mental Disorders, Fifth Edition (5 ed.). Arlington, VA: American Psychiatric Publishing.</a:t>
            </a:r>
          </a:p>
          <a:p>
            <a:pPr>
              <a:buFont typeface="+mj-lt"/>
              <a:buAutoNum type="arabicPeriod"/>
            </a:pPr>
            <a:r>
              <a:rPr lang="en-US" sz="1800" dirty="0"/>
              <a:t>Browne, M., et al. (2016). </a:t>
            </a:r>
            <a:r>
              <a:rPr lang="en-US" sz="1800" i="1" dirty="0"/>
              <a:t>Assessing gambling-related harm in Victoria: a public health perspective, </a:t>
            </a:r>
            <a:r>
              <a:rPr lang="en-US" sz="1800" dirty="0"/>
              <a:t>Victorian Responsible Gambling Foundation, Melbourne.</a:t>
            </a:r>
          </a:p>
          <a:p>
            <a:pPr>
              <a:buFont typeface="+mj-lt"/>
              <a:buAutoNum type="arabicPeriod"/>
            </a:pPr>
            <a:r>
              <a:rPr lang="en-US" sz="1800" dirty="0"/>
              <a:t>Slutske, W. S. (2006). Natural recovery and treatment-seeking in pathological gambling: Results of two US national surveys. </a:t>
            </a:r>
            <a:r>
              <a:rPr lang="en-US" sz="1800" i="1" dirty="0"/>
              <a:t>American Journal of Psychiatry, 163</a:t>
            </a:r>
            <a:r>
              <a:rPr lang="en-US" sz="1800" dirty="0"/>
              <a:t>, 297-302.</a:t>
            </a:r>
          </a:p>
          <a:p>
            <a:pPr>
              <a:buFont typeface="+mj-lt"/>
              <a:buAutoNum type="arabicPeriod"/>
            </a:pPr>
            <a:r>
              <a:rPr lang="en-US" sz="1800" dirty="0"/>
              <a:t>Marotta, J., et al. (2017). </a:t>
            </a:r>
            <a:r>
              <a:rPr lang="en-US" sz="1800" i="1" dirty="0"/>
              <a:t>2016 survey of problem gambling services in the US</a:t>
            </a:r>
            <a:r>
              <a:rPr lang="en-US" sz="1800" dirty="0"/>
              <a:t>. Boston, MA: Association of Problem Gambling Services Administrators.</a:t>
            </a:r>
          </a:p>
          <a:p>
            <a:pPr>
              <a:buFont typeface="+mj-lt"/>
              <a:buAutoNum type="arabicPeriod"/>
            </a:pPr>
            <a:r>
              <a:rPr lang="en-US" sz="1800" dirty="0"/>
              <a:t>Grant, B. F., Kaplan, K., Shepard, J., &amp; Moore, T. (2003). </a:t>
            </a:r>
            <a:r>
              <a:rPr lang="en-US" sz="1800" i="1" dirty="0"/>
              <a:t>Source and accuracy statement for wave 1 of the 2001-2002 National Epidemiologic Survey on Alcohol and Related Conditions</a:t>
            </a:r>
            <a:r>
              <a:rPr lang="en-US" sz="1800" dirty="0"/>
              <a:t>. Bethesda, MD: National Institute on Alcohol Abuse and Alcoholism.</a:t>
            </a:r>
          </a:p>
          <a:p>
            <a:pPr>
              <a:buFont typeface="+mj-lt"/>
              <a:buAutoNum type="arabicPeriod"/>
            </a:pPr>
            <a:r>
              <a:rPr lang="en-US" sz="1800" dirty="0"/>
              <a:t>Gebauer, L., LaBrie, R., &amp; Shaffer, H. J. (2010). Optimizing DSM-IV-TR classification accuracy: A brief biosocial screen for detecting current gambling disorders among gamblers in the general household population. </a:t>
            </a:r>
            <a:r>
              <a:rPr lang="en-US" sz="1800" i="1" dirty="0"/>
              <a:t>Canadian Journal of Psychiatry, 55</a:t>
            </a:r>
            <a:r>
              <a:rPr lang="en-US" sz="1800" dirty="0"/>
              <a:t>(2), 82-90. </a:t>
            </a:r>
          </a:p>
          <a:p>
            <a:endParaRPr lang="en-US" dirty="0"/>
          </a:p>
        </p:txBody>
      </p:sp>
    </p:spTree>
    <p:extLst>
      <p:ext uri="{BB962C8B-B14F-4D97-AF65-F5344CB8AC3E}">
        <p14:creationId xmlns:p14="http://schemas.microsoft.com/office/powerpoint/2010/main" val="620685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sp>
        <p:nvSpPr>
          <p:cNvPr id="3" name="Content Placeholder 2"/>
          <p:cNvSpPr>
            <a:spLocks noGrp="1"/>
          </p:cNvSpPr>
          <p:nvPr>
            <p:ph idx="1"/>
          </p:nvPr>
        </p:nvSpPr>
        <p:spPr/>
        <p:txBody>
          <a:bodyPr>
            <a:normAutofit/>
          </a:bodyPr>
          <a:lstStyle/>
          <a:p>
            <a:r>
              <a:rPr lang="en-US" sz="2800" dirty="0"/>
              <a:t>Learn about the feasibility of brief gambling screening offered by credit counselors at a national credit counseling agency</a:t>
            </a:r>
          </a:p>
          <a:p>
            <a:r>
              <a:rPr lang="en-US" sz="2800" dirty="0"/>
              <a:t>Learn about specific administrative and clinical implications for expanding gambling screening into credit counseling services</a:t>
            </a:r>
          </a:p>
        </p:txBody>
      </p:sp>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12194851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 us</a:t>
            </a:r>
          </a:p>
        </p:txBody>
      </p:sp>
      <p:sp>
        <p:nvSpPr>
          <p:cNvPr id="3" name="Content Placeholder 2"/>
          <p:cNvSpPr>
            <a:spLocks noGrp="1"/>
          </p:cNvSpPr>
          <p:nvPr>
            <p:ph idx="1"/>
          </p:nvPr>
        </p:nvSpPr>
        <p:spPr/>
        <p:txBody>
          <a:bodyPr/>
          <a:lstStyle/>
          <a:p>
            <a:r>
              <a:rPr lang="en-US" dirty="0"/>
              <a:t>Paul Sacco, PhD, MSW</a:t>
            </a:r>
          </a:p>
          <a:p>
            <a:r>
              <a:rPr lang="en-US" dirty="0">
                <a:hlinkClick r:id="rId2"/>
              </a:rPr>
              <a:t>psacco@ssw.umaryland.edu</a:t>
            </a:r>
            <a:endParaRPr lang="en-US" dirty="0"/>
          </a:p>
          <a:p>
            <a:endParaRPr lang="en-US" dirty="0"/>
          </a:p>
          <a:p>
            <a:r>
              <a:rPr lang="en-US" dirty="0"/>
              <a:t>Jodi Jacobson Frey, PhD, LCSW-C</a:t>
            </a:r>
          </a:p>
          <a:p>
            <a:r>
              <a:rPr lang="en-US" dirty="0">
                <a:hlinkClick r:id="rId3"/>
              </a:rPr>
              <a:t>jfrey@ssw.umaryland.edu</a:t>
            </a:r>
            <a:endParaRPr lang="en-US" dirty="0"/>
          </a:p>
          <a:p>
            <a:endParaRPr lang="en-US" dirty="0"/>
          </a:p>
          <a:p>
            <a:r>
              <a:rPr lang="en-US" dirty="0"/>
              <a:t>Christine Callahan, PhD, LCSW-C</a:t>
            </a:r>
          </a:p>
          <a:p>
            <a:r>
              <a:rPr lang="en-US" dirty="0">
                <a:hlinkClick r:id="rId4"/>
              </a:rPr>
              <a:t>ccallahan@ssw.umaryland.edu</a:t>
            </a:r>
            <a:endParaRPr lang="en-US" dirty="0"/>
          </a:p>
          <a:p>
            <a:endParaRPr lang="en-US" dirty="0"/>
          </a:p>
        </p:txBody>
      </p:sp>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1489729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Partnering Organizations</a:t>
            </a:r>
          </a:p>
        </p:txBody>
      </p:sp>
      <p:sp>
        <p:nvSpPr>
          <p:cNvPr id="3" name="Content Placeholder 2"/>
          <p:cNvSpPr>
            <a:spLocks noGrp="1"/>
          </p:cNvSpPr>
          <p:nvPr>
            <p:ph idx="1"/>
          </p:nvPr>
        </p:nvSpPr>
        <p:spPr>
          <a:xfrm>
            <a:off x="292100" y="2030592"/>
            <a:ext cx="8394700" cy="4095571"/>
          </a:xfrm>
        </p:spPr>
        <p:txBody>
          <a:bodyPr/>
          <a:lstStyle/>
          <a:p>
            <a:pPr marL="0" indent="0">
              <a:buNone/>
            </a:pPr>
            <a:r>
              <a:rPr lang="en-US" dirty="0"/>
              <a:t>University of Maryland School of Social Work/Financial Social 							Work Initiative</a:t>
            </a:r>
          </a:p>
          <a:p>
            <a:pPr marL="0" indent="0">
              <a:buNone/>
            </a:pPr>
            <a:endParaRPr lang="en-US" dirty="0"/>
          </a:p>
          <a:p>
            <a:pPr marL="0" indent="0">
              <a:buNone/>
            </a:pP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5093" y="3150268"/>
            <a:ext cx="2978978" cy="246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descr="Guidewell Financial Solutio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100" y="3246755"/>
            <a:ext cx="3028950" cy="923925"/>
          </a:xfrm>
          <a:prstGeom prst="rect">
            <a:avLst/>
          </a:prstGeom>
          <a:solidFill>
            <a:schemeClr val="tx1"/>
          </a:solidFill>
          <a:extLst/>
        </p:spPr>
      </p:pic>
    </p:spTree>
    <p:extLst>
      <p:ext uri="{BB962C8B-B14F-4D97-AF65-F5344CB8AC3E}">
        <p14:creationId xmlns:p14="http://schemas.microsoft.com/office/powerpoint/2010/main" val="2963726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Partners in action</a:t>
            </a:r>
          </a:p>
        </p:txBody>
      </p:sp>
      <p:pic>
        <p:nvPicPr>
          <p:cNvPr id="5" name="tleX-bk_A5Q"/>
          <p:cNvPicPr>
            <a:picLocks noGrp="1" noRot="1" noChangeAspect="1"/>
          </p:cNvPicPr>
          <p:nvPr>
            <p:ph idx="1"/>
            <a:videoFile r:link="rId1"/>
          </p:nvPr>
        </p:nvPicPr>
        <p:blipFill>
          <a:blip r:embed="rId3"/>
          <a:stretch>
            <a:fillRect/>
          </a:stretch>
        </p:blipFill>
        <p:spPr>
          <a:xfrm>
            <a:off x="2286000" y="2181225"/>
            <a:ext cx="4572000" cy="2571750"/>
          </a:xfrm>
          <a:prstGeom prst="rect">
            <a:avLst/>
          </a:prstGeom>
        </p:spPr>
      </p:pic>
      <p:sp>
        <p:nvSpPr>
          <p:cNvPr id="4" name="Footer Placeholder 3"/>
          <p:cNvSpPr>
            <a:spLocks noGrp="1"/>
          </p:cNvSpPr>
          <p:nvPr>
            <p:ph type="ftr" sz="quarter" idx="11"/>
          </p:nvPr>
        </p:nvSpPr>
        <p:spPr/>
        <p:txBody>
          <a:bodyPr/>
          <a:lstStyle/>
          <a:p>
            <a:r>
              <a:rPr lang="en-US" dirty="0"/>
              <a:t>FSWI</a:t>
            </a:r>
          </a:p>
        </p:txBody>
      </p:sp>
    </p:spTree>
    <p:extLst>
      <p:ext uri="{BB962C8B-B14F-4D97-AF65-F5344CB8AC3E}">
        <p14:creationId xmlns:p14="http://schemas.microsoft.com/office/powerpoint/2010/main" val="3654059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Background</a:t>
            </a:r>
          </a:p>
        </p:txBody>
      </p:sp>
      <p:sp>
        <p:nvSpPr>
          <p:cNvPr id="5" name="Content Placeholder 4"/>
          <p:cNvSpPr>
            <a:spLocks noGrp="1"/>
          </p:cNvSpPr>
          <p:nvPr>
            <p:ph idx="1"/>
          </p:nvPr>
        </p:nvSpPr>
        <p:spPr/>
        <p:txBody>
          <a:bodyPr/>
          <a:lstStyle/>
          <a:p>
            <a:r>
              <a:rPr lang="en-US" sz="2400" dirty="0"/>
              <a:t>Problem gambling and gambling disorder are unique because they are directly responsible for financial harms to individuals and their families including financial insecurity, severe debt and even destitution</a:t>
            </a:r>
            <a:r>
              <a:rPr lang="en-US" sz="2400" baseline="30000" dirty="0"/>
              <a:t>1,2</a:t>
            </a:r>
          </a:p>
          <a:p>
            <a:r>
              <a:rPr lang="en-US" sz="2400" dirty="0"/>
              <a:t>1-3% of individuals have a gambling disorder</a:t>
            </a:r>
            <a:r>
              <a:rPr lang="en-US" sz="2400" baseline="30000" dirty="0"/>
              <a:t>3</a:t>
            </a:r>
            <a:endParaRPr lang="en-US" sz="2400" dirty="0"/>
          </a:p>
          <a:p>
            <a:r>
              <a:rPr lang="en-US" sz="2400" dirty="0"/>
              <a:t>Fewer than 15% seek any professional help</a:t>
            </a:r>
            <a:r>
              <a:rPr lang="en-US" sz="2400" baseline="30000" dirty="0"/>
              <a:t>4</a:t>
            </a:r>
            <a:endParaRPr lang="en-US" sz="2400" dirty="0"/>
          </a:p>
          <a:p>
            <a:r>
              <a:rPr lang="en-US" sz="2400" dirty="0"/>
              <a:t> Little public funding is spent to improve outreach to persons with gambling disorders or for gambling treatment.</a:t>
            </a:r>
            <a:r>
              <a:rPr lang="en-US" sz="2400" baseline="30000" dirty="0"/>
              <a:t>5</a:t>
            </a:r>
          </a:p>
          <a:p>
            <a:endParaRPr lang="en-US" dirty="0"/>
          </a:p>
        </p:txBody>
      </p:sp>
    </p:spTree>
    <p:extLst>
      <p:ext uri="{BB962C8B-B14F-4D97-AF65-F5344CB8AC3E}">
        <p14:creationId xmlns:p14="http://schemas.microsoft.com/office/powerpoint/2010/main" val="2290316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credit counseling?</a:t>
            </a:r>
          </a:p>
        </p:txBody>
      </p:sp>
      <p:sp>
        <p:nvSpPr>
          <p:cNvPr id="3" name="Content Placeholder 2"/>
          <p:cNvSpPr>
            <a:spLocks noGrp="1"/>
          </p:cNvSpPr>
          <p:nvPr>
            <p:ph idx="1"/>
          </p:nvPr>
        </p:nvSpPr>
        <p:spPr>
          <a:xfrm>
            <a:off x="457200" y="1443992"/>
            <a:ext cx="8229600" cy="4095571"/>
          </a:xfrm>
        </p:spPr>
        <p:txBody>
          <a:bodyPr>
            <a:normAutofit fontScale="92500"/>
          </a:bodyPr>
          <a:lstStyle/>
          <a:p>
            <a:r>
              <a:rPr lang="en-US" sz="2800" dirty="0"/>
              <a:t>Consumer credit counseling agencies represent an ideal but underutilized setting to screen individuals</a:t>
            </a:r>
          </a:p>
          <a:p>
            <a:r>
              <a:rPr lang="en-US" sz="2800" dirty="0"/>
              <a:t> Estimates of the prevalence of gambling and at-risk gambling are needed to determine the feasibility of screening individuals seeking credit and debt counseling. </a:t>
            </a:r>
          </a:p>
          <a:p>
            <a:r>
              <a:rPr lang="en-US" sz="2800" dirty="0"/>
              <a:t>Perspectives from the credit counselors and administrators must be assessed to determine the appropriateness of screening and brief intervention in a credit counseling setting.</a:t>
            </a:r>
          </a:p>
          <a:p>
            <a:endParaRPr lang="en-US" dirty="0"/>
          </a:p>
        </p:txBody>
      </p:sp>
    </p:spTree>
    <p:extLst>
      <p:ext uri="{BB962C8B-B14F-4D97-AF65-F5344CB8AC3E}">
        <p14:creationId xmlns:p14="http://schemas.microsoft.com/office/powerpoint/2010/main" val="3539574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Research Objectives</a:t>
            </a:r>
          </a:p>
        </p:txBody>
      </p:sp>
      <p:sp>
        <p:nvSpPr>
          <p:cNvPr id="3" name="Content Placeholder 2"/>
          <p:cNvSpPr>
            <a:spLocks noGrp="1"/>
          </p:cNvSpPr>
          <p:nvPr>
            <p:ph idx="1"/>
          </p:nvPr>
        </p:nvSpPr>
        <p:spPr/>
        <p:txBody>
          <a:bodyPr>
            <a:normAutofit fontScale="70000" lnSpcReduction="20000"/>
          </a:bodyPr>
          <a:lstStyle/>
          <a:p>
            <a:pPr marL="0" indent="0">
              <a:buNone/>
            </a:pPr>
            <a:r>
              <a:rPr lang="en-US" sz="3100" dirty="0"/>
              <a:t>Aim 1:</a:t>
            </a:r>
          </a:p>
          <a:p>
            <a:pPr indent="-342900"/>
            <a:r>
              <a:rPr lang="en-US" sz="3100" dirty="0"/>
              <a:t>To develop estimates of gambling participation and at-risk gambling to assess the efficiency of screening 100% of callers to a national consumer credit counseling agency and compare prevalence to national estimates.</a:t>
            </a:r>
          </a:p>
          <a:p>
            <a:pPr indent="-342900"/>
            <a:r>
              <a:rPr lang="en-US" sz="3100" dirty="0"/>
              <a:t>To characterize the sociodemographic and financial characteristics of callers based on level of gambling risk.</a:t>
            </a:r>
          </a:p>
          <a:p>
            <a:pPr marL="0" indent="0">
              <a:buNone/>
            </a:pPr>
            <a:endParaRPr lang="en-US" sz="3100" dirty="0"/>
          </a:p>
          <a:p>
            <a:pPr marL="0" indent="0">
              <a:buNone/>
            </a:pPr>
            <a:r>
              <a:rPr lang="en-US" sz="3100" dirty="0"/>
              <a:t>Aim 2:</a:t>
            </a:r>
          </a:p>
          <a:p>
            <a:r>
              <a:rPr lang="en-US" sz="3100" dirty="0"/>
              <a:t>To test the feasibility of integrating brief screening for problem gambling into credit counseling.</a:t>
            </a:r>
          </a:p>
          <a:p>
            <a:endParaRPr lang="en-US" dirty="0"/>
          </a:p>
        </p:txBody>
      </p:sp>
    </p:spTree>
    <p:extLst>
      <p:ext uri="{BB962C8B-B14F-4D97-AF65-F5344CB8AC3E}">
        <p14:creationId xmlns:p14="http://schemas.microsoft.com/office/powerpoint/2010/main" val="30575548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aims</a:t>
            </a:r>
          </a:p>
        </p:txBody>
      </p:sp>
      <p:sp>
        <p:nvSpPr>
          <p:cNvPr id="2" name="Text Placeholder 1"/>
          <p:cNvSpPr>
            <a:spLocks noGrp="1"/>
          </p:cNvSpPr>
          <p:nvPr>
            <p:ph type="body" idx="1"/>
          </p:nvPr>
        </p:nvSpPr>
        <p:spPr/>
        <p:txBody>
          <a:bodyPr/>
          <a:lstStyle/>
          <a:p>
            <a:r>
              <a:rPr lang="en-US" dirty="0"/>
              <a:t>QUANTITATIVE</a:t>
            </a:r>
          </a:p>
        </p:txBody>
      </p:sp>
      <p:sp>
        <p:nvSpPr>
          <p:cNvPr id="3" name="Text Placeholder 2"/>
          <p:cNvSpPr>
            <a:spLocks noGrp="1"/>
          </p:cNvSpPr>
          <p:nvPr>
            <p:ph type="body" sz="quarter" idx="3"/>
          </p:nvPr>
        </p:nvSpPr>
        <p:spPr/>
        <p:txBody>
          <a:bodyPr/>
          <a:lstStyle/>
          <a:p>
            <a:r>
              <a:rPr lang="en-US" dirty="0"/>
              <a:t>QUALITATIVE</a:t>
            </a:r>
          </a:p>
        </p:txBody>
      </p:sp>
      <p:sp>
        <p:nvSpPr>
          <p:cNvPr id="4" name="Footer Placeholder 3"/>
          <p:cNvSpPr>
            <a:spLocks noGrp="1"/>
          </p:cNvSpPr>
          <p:nvPr>
            <p:ph type="ftr" sz="quarter" idx="11"/>
          </p:nvPr>
        </p:nvSpPr>
        <p:spPr/>
        <p:txBody>
          <a:bodyPr/>
          <a:lstStyle/>
          <a:p>
            <a:r>
              <a:rPr lang="en-US" dirty="0"/>
              <a:t>FSWI</a:t>
            </a:r>
          </a:p>
        </p:txBody>
      </p:sp>
      <p:sp>
        <p:nvSpPr>
          <p:cNvPr id="6" name="Content Placeholder 5"/>
          <p:cNvSpPr>
            <a:spLocks noGrp="1"/>
          </p:cNvSpPr>
          <p:nvPr>
            <p:ph sz="quarter" idx="13"/>
          </p:nvPr>
        </p:nvSpPr>
        <p:spPr/>
        <p:txBody>
          <a:bodyPr>
            <a:normAutofit fontScale="92500" lnSpcReduction="20000"/>
          </a:bodyPr>
          <a:lstStyle/>
          <a:p>
            <a:pPr marL="463550" indent="0">
              <a:buNone/>
            </a:pPr>
            <a:r>
              <a:rPr lang="en-US" dirty="0"/>
              <a:t>Aim 1:</a:t>
            </a:r>
          </a:p>
          <a:p>
            <a:pPr marL="1035050" indent="-571500"/>
            <a:r>
              <a:rPr lang="en-US" dirty="0"/>
              <a:t>Single-item Gambling Participation</a:t>
            </a:r>
          </a:p>
          <a:p>
            <a:pPr marL="1035050" indent="-571500"/>
            <a:r>
              <a:rPr lang="en-US" dirty="0"/>
              <a:t>Brief Biosocial Gambling Screen (BBGS)</a:t>
            </a:r>
            <a:r>
              <a:rPr lang="en-US" baseline="30000" dirty="0"/>
              <a:t>7</a:t>
            </a:r>
          </a:p>
          <a:p>
            <a:pPr marL="1035050" indent="-571500"/>
            <a:r>
              <a:rPr lang="en-US" dirty="0"/>
              <a:t>Sociodemographic &amp; Financial Status: age, gender, race/ethnicity, education level, marital status, bankruptcy, total debt</a:t>
            </a:r>
          </a:p>
          <a:p>
            <a:endParaRPr lang="en-US" dirty="0"/>
          </a:p>
        </p:txBody>
      </p:sp>
      <p:sp>
        <p:nvSpPr>
          <p:cNvPr id="7" name="Content Placeholder 6"/>
          <p:cNvSpPr>
            <a:spLocks noGrp="1"/>
          </p:cNvSpPr>
          <p:nvPr>
            <p:ph sz="quarter" idx="14"/>
          </p:nvPr>
        </p:nvSpPr>
        <p:spPr/>
        <p:txBody>
          <a:bodyPr/>
          <a:lstStyle/>
          <a:p>
            <a:pPr marL="463550" indent="0">
              <a:buNone/>
            </a:pPr>
            <a:r>
              <a:rPr lang="en-US" dirty="0"/>
              <a:t>Aim 2:</a:t>
            </a:r>
          </a:p>
          <a:p>
            <a:pPr marL="1035050" indent="-571500"/>
            <a:r>
              <a:rPr lang="en-US" dirty="0"/>
              <a:t>Semi-structured interview guide </a:t>
            </a:r>
          </a:p>
          <a:p>
            <a:endParaRPr lang="en-US" dirty="0"/>
          </a:p>
        </p:txBody>
      </p:sp>
    </p:spTree>
    <p:extLst>
      <p:ext uri="{BB962C8B-B14F-4D97-AF65-F5344CB8AC3E}">
        <p14:creationId xmlns:p14="http://schemas.microsoft.com/office/powerpoint/2010/main" val="1784438371"/>
      </p:ext>
    </p:extLst>
  </p:cSld>
  <p:clrMapOvr>
    <a:masterClrMapping/>
  </p:clrMapOvr>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Horizon.thmx</Template>
  <TotalTime>593</TotalTime>
  <Words>2327</Words>
  <Application>Microsoft Macintosh PowerPoint</Application>
  <PresentationFormat>On-screen Show (4:3)</PresentationFormat>
  <Paragraphs>330</Paragraphs>
  <Slides>30</Slides>
  <Notes>10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Calibri</vt:lpstr>
      <vt:lpstr>Gill Sans MT</vt:lpstr>
      <vt:lpstr>Times New Roman</vt:lpstr>
      <vt:lpstr>Wingdings 3</vt:lpstr>
      <vt:lpstr>Urban Pop</vt:lpstr>
      <vt:lpstr>Screening and brief intervention for clients in consumer credit counseling  NCRG ANNUAL CONFERENCE October 7-8, 2018 </vt:lpstr>
      <vt:lpstr>Acknowledgements</vt:lpstr>
      <vt:lpstr>LEARNING OBJECTIVES</vt:lpstr>
      <vt:lpstr>Partnering Organizations</vt:lpstr>
      <vt:lpstr>Partners in action</vt:lpstr>
      <vt:lpstr>Background</vt:lpstr>
      <vt:lpstr>Why credit counseling?</vt:lpstr>
      <vt:lpstr>Research Objectives</vt:lpstr>
      <vt:lpstr>aims</vt:lpstr>
      <vt:lpstr>Measures</vt:lpstr>
      <vt:lpstr>Brief biosocial gambling screen</vt:lpstr>
      <vt:lpstr>Sample</vt:lpstr>
      <vt:lpstr>DESCRIPTION OF client SAMPLE</vt:lpstr>
      <vt:lpstr>PowerPoint Presentation</vt:lpstr>
      <vt:lpstr>PowerPoint Presentation</vt:lpstr>
      <vt:lpstr>Focus group themes</vt:lpstr>
      <vt:lpstr>Focus group results-screening</vt:lpstr>
      <vt:lpstr>Screening (continued)</vt:lpstr>
      <vt:lpstr>What they shared on screening…</vt:lpstr>
      <vt:lpstr>What they shared on screening...</vt:lpstr>
      <vt:lpstr>Focus group results-Brief intervention</vt:lpstr>
      <vt:lpstr>What they shared on brief intervention</vt:lpstr>
      <vt:lpstr>What they shared on brief intervention</vt:lpstr>
      <vt:lpstr>Focus group results-Referral to treatment</vt:lpstr>
      <vt:lpstr>What they shared on referral to treatment</vt:lpstr>
      <vt:lpstr>Key findings</vt:lpstr>
      <vt:lpstr>Next steps</vt:lpstr>
      <vt:lpstr>Questions?</vt:lpstr>
      <vt:lpstr>References</vt:lpstr>
      <vt:lpstr>Contact us</vt:lpstr>
    </vt:vector>
  </TitlesOfParts>
  <Company>University of Maryland School of Social Work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Mathew Conn</dc:creator>
  <cp:lastModifiedBy>Kahn, Alaina</cp:lastModifiedBy>
  <cp:revision>53</cp:revision>
  <dcterms:created xsi:type="dcterms:W3CDTF">2014-11-18T16:48:05Z</dcterms:created>
  <dcterms:modified xsi:type="dcterms:W3CDTF">2019-06-01T15:19:06Z</dcterms:modified>
</cp:coreProperties>
</file>